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Big-Oh and Run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Time O(n)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71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Seen with a single loop that depends on the input size with a loop variable that changes by + or -.</a:t>
            </a:r>
          </a:p>
          <a:p>
            <a:r>
              <a:rPr lang="en-US" sz="2800" dirty="0" smtClean="0"/>
              <a:t>Seen with a single recursive call </a:t>
            </a:r>
            <a:r>
              <a:rPr lang="en-US" sz="2800" smtClean="0"/>
              <a:t>per case </a:t>
            </a:r>
            <a:r>
              <a:rPr lang="en-US" sz="2800" dirty="0" smtClean="0"/>
              <a:t>where the input sent recursively changes by + or -.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          work</a:t>
            </a:r>
          </a:p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      (time)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800" dirty="0"/>
              <a:t> </a:t>
            </a:r>
            <a:r>
              <a:rPr lang="en-US" sz="2800" dirty="0" smtClean="0"/>
              <a:t>   input size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00400" y="3581400"/>
            <a:ext cx="0" cy="1981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00400" y="5562600"/>
            <a:ext cx="2438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00400" y="3581400"/>
            <a:ext cx="2362200" cy="1981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6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Time O(n</a:t>
            </a:r>
            <a:r>
              <a:rPr lang="en-US" baseline="30000" dirty="0" smtClean="0"/>
              <a:t>2</a:t>
            </a:r>
            <a:r>
              <a:rPr lang="en-US" dirty="0" smtClean="0"/>
              <a:t>), n</a:t>
            </a:r>
            <a:r>
              <a:rPr lang="en-US" baseline="30000" dirty="0" smtClean="0"/>
              <a:t>3</a:t>
            </a:r>
            <a:r>
              <a:rPr lang="en-US" dirty="0" smtClean="0"/>
              <a:t>, n</a:t>
            </a:r>
            <a:r>
              <a:rPr lang="en-US" baseline="30000" dirty="0" smtClean="0"/>
              <a:t>4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7199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As the input size increases by n, the work done increases by 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or 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or n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,….</a:t>
            </a:r>
          </a:p>
          <a:p>
            <a:r>
              <a:rPr lang="en-US" sz="2800" dirty="0"/>
              <a:t>Add a factor of n for </a:t>
            </a:r>
            <a:r>
              <a:rPr lang="en-US" sz="2800" dirty="0" smtClean="0"/>
              <a:t>each nested loop </a:t>
            </a:r>
            <a:r>
              <a:rPr lang="en-US" sz="2800" dirty="0"/>
              <a:t>that depends on the input </a:t>
            </a:r>
            <a:r>
              <a:rPr lang="en-US" sz="2800" dirty="0" smtClean="0"/>
              <a:t>size, </a:t>
            </a:r>
            <a:r>
              <a:rPr lang="en-US" sz="2800" dirty="0"/>
              <a:t>with a loop variable that changes by + or </a:t>
            </a:r>
            <a:r>
              <a:rPr lang="en-US" sz="2800" dirty="0" smtClean="0"/>
              <a:t>-.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          work</a:t>
            </a:r>
          </a:p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      (time)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800" dirty="0"/>
              <a:t> </a:t>
            </a:r>
            <a:r>
              <a:rPr lang="en-US" sz="2800" dirty="0" smtClean="0"/>
              <a:t>   input size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00400" y="3581400"/>
            <a:ext cx="0" cy="1981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00400" y="5562600"/>
            <a:ext cx="2438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 rot="5400000">
            <a:off x="1257301" y="2819400"/>
            <a:ext cx="3886198" cy="1600201"/>
          </a:xfrm>
          <a:prstGeom prst="arc">
            <a:avLst>
              <a:gd name="adj1" fmla="val 15946039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void </a:t>
            </a:r>
            <a:r>
              <a:rPr lang="en-US" sz="2000" b="1" dirty="0" err="1" smtClean="0">
                <a:solidFill>
                  <a:srgbClr val="7030A0"/>
                </a:solidFill>
              </a:rPr>
              <a:t>collapseDirt</a:t>
            </a:r>
            <a:r>
              <a:rPr lang="en-US" sz="2000" b="1" dirty="0" smtClean="0">
                <a:solidFill>
                  <a:srgbClr val="7030A0"/>
                </a:solidFill>
              </a:rPr>
              <a:t>()	             </a:t>
            </a:r>
            <a:r>
              <a:rPr lang="en-US" sz="2000" dirty="0" smtClean="0">
                <a:solidFill>
                  <a:srgbClr val="C00000"/>
                </a:solidFill>
              </a:rPr>
              <a:t>//note: no input, but relies on a global array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{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c=0; c&lt;board[0].length; 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b="1" dirty="0" err="1" smtClean="0">
                <a:solidFill>
                  <a:srgbClr val="7030A0"/>
                </a:solidFill>
              </a:rPr>
              <a:t>++</a:t>
            </a:r>
            <a:r>
              <a:rPr lang="en-US" sz="2000" b="1" dirty="0" smtClean="0">
                <a:solidFill>
                  <a:srgbClr val="7030A0"/>
                </a:solidFill>
              </a:rPr>
              <a:t>)			</a:t>
            </a:r>
            <a:r>
              <a:rPr lang="en-US" sz="2000" dirty="0" smtClean="0">
                <a:solidFill>
                  <a:srgbClr val="C00000"/>
                </a:solidFill>
              </a:rPr>
              <a:t>//O(n</a:t>
            </a:r>
            <a:r>
              <a:rPr lang="en-US" sz="2000" baseline="30000" dirty="0" smtClean="0">
                <a:solidFill>
                  <a:srgbClr val="C00000"/>
                </a:solidFill>
              </a:rPr>
              <a:t>2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r=board.length-1;r&gt;0;r--)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     if(board[r</a:t>
            </a:r>
            <a:r>
              <a:rPr lang="en-US" sz="2000" b="1" dirty="0">
                <a:solidFill>
                  <a:srgbClr val="7030A0"/>
                </a:solidFill>
              </a:rPr>
              <a:t>][c] == false &amp;&amp; board[r-1][c] == true)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          swap(r</a:t>
            </a:r>
            <a:r>
              <a:rPr lang="en-US" sz="2000" b="1" dirty="0">
                <a:solidFill>
                  <a:srgbClr val="7030A0"/>
                </a:solidFill>
              </a:rPr>
              <a:t>, c, r-1, c</a:t>
            </a:r>
            <a:r>
              <a:rPr lang="en-US" sz="2000" b="1" dirty="0" smtClean="0">
                <a:solidFill>
                  <a:srgbClr val="7030A0"/>
                </a:solidFill>
              </a:rPr>
              <a:t>);	  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what if we consider the input size to </a:t>
            </a:r>
            <a:r>
              <a:rPr lang="en-US" sz="2000" dirty="0" smtClean="0">
                <a:solidFill>
                  <a:srgbClr val="C00000"/>
                </a:solidFill>
              </a:rPr>
              <a:t>be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				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//</a:t>
            </a:r>
            <a:r>
              <a:rPr lang="en-US" sz="2000" dirty="0" err="1">
                <a:solidFill>
                  <a:srgbClr val="C00000"/>
                </a:solidFill>
              </a:rPr>
              <a:t>board.length</a:t>
            </a:r>
            <a:r>
              <a:rPr lang="en-US" sz="2000" dirty="0">
                <a:solidFill>
                  <a:srgbClr val="C00000"/>
                </a:solidFill>
              </a:rPr>
              <a:t> * board[0].length? </a:t>
            </a:r>
            <a:r>
              <a:rPr lang="en-US" sz="2000" b="1" dirty="0" smtClean="0">
                <a:solidFill>
                  <a:srgbClr val="7030A0"/>
                </a:solidFill>
              </a:rPr>
              <a:t>	           			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public static void </a:t>
            </a:r>
            <a:r>
              <a:rPr lang="en-US" sz="2000" b="1" dirty="0" err="1" smtClean="0">
                <a:solidFill>
                  <a:srgbClr val="7030A0"/>
                </a:solidFill>
              </a:rPr>
              <a:t>starBlock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n)	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r=0; r&lt;n; r++)		</a:t>
            </a:r>
            <a:r>
              <a:rPr lang="en-US" sz="2000" dirty="0" smtClean="0">
                <a:solidFill>
                  <a:srgbClr val="C00000"/>
                </a:solidFill>
              </a:rPr>
              <a:t>//if n is 2, we draw 4 stars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{				</a:t>
            </a:r>
            <a:r>
              <a:rPr lang="en-US" sz="2000" dirty="0" smtClean="0">
                <a:solidFill>
                  <a:srgbClr val="C00000"/>
                </a:solidFill>
              </a:rPr>
              <a:t>//if n is 6, we draw 36 stars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c=0; c&lt;n; </a:t>
            </a:r>
            <a:r>
              <a:rPr lang="en-US" sz="2000" b="1" dirty="0" err="1" smtClean="0">
                <a:solidFill>
                  <a:srgbClr val="7030A0"/>
                </a:solidFill>
              </a:rPr>
              <a:t>c++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000" b="1" dirty="0" smtClean="0">
                <a:solidFill>
                  <a:srgbClr val="7030A0"/>
                </a:solidFill>
              </a:rPr>
              <a:t>(“*”);				</a:t>
            </a:r>
            <a:r>
              <a:rPr lang="en-US" sz="2000" dirty="0">
                <a:solidFill>
                  <a:srgbClr val="C00000"/>
                </a:solidFill>
              </a:rPr>
              <a:t>//O(n</a:t>
            </a:r>
            <a:r>
              <a:rPr lang="en-US" sz="2000" baseline="30000" dirty="0">
                <a:solidFill>
                  <a:srgbClr val="C00000"/>
                </a:solidFill>
              </a:rPr>
              <a:t>2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  <a:endParaRPr lang="en-US" sz="2000" b="1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7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Input: n				</a:t>
            </a:r>
            <a:r>
              <a:rPr lang="en-US" sz="2000" b="1" dirty="0" smtClean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&lt;100;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++)	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(n);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Input: n				</a:t>
            </a:r>
            <a:r>
              <a:rPr lang="en-US" sz="2000" dirty="0" smtClean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&lt;100;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++)		</a:t>
            </a:r>
            <a:r>
              <a:rPr lang="en-US" sz="2000" b="1" dirty="0" smtClean="0">
                <a:solidFill>
                  <a:srgbClr val="C00000"/>
                </a:solidFill>
              </a:rPr>
              <a:t>//O(1)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(n);		</a:t>
            </a:r>
            <a:r>
              <a:rPr lang="en-US" sz="2000" b="1" dirty="0" smtClean="0">
                <a:solidFill>
                  <a:srgbClr val="C00000"/>
                </a:solidFill>
              </a:rPr>
              <a:t>//always goes 100 times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7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Input: n				</a:t>
            </a:r>
            <a:r>
              <a:rPr lang="en-US" sz="2000" dirty="0" smtClean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&lt;100;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++)		</a:t>
            </a:r>
            <a:r>
              <a:rPr lang="en-US" sz="2000" dirty="0" smtClean="0">
                <a:solidFill>
                  <a:srgbClr val="C00000"/>
                </a:solidFill>
              </a:rPr>
              <a:t>//O(1)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(n);		</a:t>
            </a:r>
            <a:r>
              <a:rPr lang="en-US" sz="2000" dirty="0" smtClean="0">
                <a:solidFill>
                  <a:srgbClr val="C00000"/>
                </a:solidFill>
              </a:rPr>
              <a:t>//always goes 100 times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Input: n				</a:t>
            </a:r>
            <a:r>
              <a:rPr lang="en-US" sz="2000" b="1" dirty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for(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=0;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&lt;n;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j=0; j&lt;100; j++)</a:t>
            </a:r>
            <a:r>
              <a:rPr lang="en-US" sz="2000" b="1" dirty="0">
                <a:solidFill>
                  <a:srgbClr val="7030A0"/>
                </a:solidFill>
              </a:rPr>
              <a:t>	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</a:rPr>
              <a:t>“*”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r>
              <a:rPr lang="en-US" sz="2000" b="1" dirty="0">
                <a:solidFill>
                  <a:srgbClr val="7030A0"/>
                </a:solidFill>
              </a:rPr>
              <a:t>		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Input: n				</a:t>
            </a:r>
            <a:r>
              <a:rPr lang="en-US" sz="2000" dirty="0" smtClean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&lt;100;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++)		</a:t>
            </a:r>
            <a:r>
              <a:rPr lang="en-US" sz="2000" dirty="0" smtClean="0">
                <a:solidFill>
                  <a:srgbClr val="C00000"/>
                </a:solidFill>
              </a:rPr>
              <a:t>//O(1)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(n);		</a:t>
            </a:r>
            <a:r>
              <a:rPr lang="en-US" sz="2000" dirty="0" smtClean="0">
                <a:solidFill>
                  <a:srgbClr val="C00000"/>
                </a:solidFill>
              </a:rPr>
              <a:t>//always goes 100 times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Input: n				</a:t>
            </a:r>
            <a:r>
              <a:rPr lang="en-US" sz="2000" dirty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for(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=0;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</a:t>
            </a:r>
            <a:r>
              <a:rPr lang="en-US" sz="2000" b="1" dirty="0" smtClean="0"/>
              <a:t>n</a:t>
            </a:r>
            <a:r>
              <a:rPr lang="en-US" sz="2000" b="1" dirty="0" smtClean="0">
                <a:solidFill>
                  <a:srgbClr val="7030A0"/>
                </a:solidFill>
              </a:rPr>
              <a:t>;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++)		</a:t>
            </a:r>
            <a:r>
              <a:rPr lang="en-US" sz="2000" b="1" dirty="0" smtClean="0">
                <a:solidFill>
                  <a:srgbClr val="C00000"/>
                </a:solidFill>
              </a:rPr>
              <a:t>//O(n)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j=0; j&lt;100; j++)</a:t>
            </a:r>
            <a:r>
              <a:rPr lang="en-US" sz="2000" b="1" dirty="0">
                <a:solidFill>
                  <a:srgbClr val="7030A0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//only 1 loop controlled by input (n)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“*”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r>
              <a:rPr lang="en-US" sz="2000" b="1" dirty="0">
                <a:solidFill>
                  <a:srgbClr val="7030A0"/>
                </a:solidFill>
              </a:rPr>
              <a:t>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33451" y="2427513"/>
            <a:ext cx="279763" cy="381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Input: n				</a:t>
            </a:r>
            <a:r>
              <a:rPr lang="en-US" sz="2000" dirty="0" smtClean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&lt;100;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++)		</a:t>
            </a:r>
            <a:r>
              <a:rPr lang="en-US" sz="2000" dirty="0" smtClean="0">
                <a:solidFill>
                  <a:srgbClr val="C00000"/>
                </a:solidFill>
              </a:rPr>
              <a:t>//O(1)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(n);		</a:t>
            </a:r>
            <a:r>
              <a:rPr lang="en-US" sz="2000" dirty="0" smtClean="0">
                <a:solidFill>
                  <a:srgbClr val="C00000"/>
                </a:solidFill>
              </a:rPr>
              <a:t>//always goes 100 times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Input: n				</a:t>
            </a:r>
            <a:r>
              <a:rPr lang="en-US" sz="2000" dirty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for(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=0;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&lt;n;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++)		</a:t>
            </a:r>
            <a:r>
              <a:rPr lang="en-US" sz="2000" b="1" dirty="0" smtClean="0">
                <a:solidFill>
                  <a:srgbClr val="C00000"/>
                </a:solidFill>
              </a:rPr>
              <a:t>//O(n)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j=0; j&lt;100; j++)</a:t>
            </a:r>
            <a:r>
              <a:rPr lang="en-US" sz="2000" b="1" dirty="0">
                <a:solidFill>
                  <a:srgbClr val="7030A0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//only 1 loop controlled by input (n)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“*”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r>
              <a:rPr lang="en-US" sz="2000" b="1" dirty="0">
                <a:solidFill>
                  <a:srgbClr val="7030A0"/>
                </a:solidFill>
              </a:rPr>
              <a:t>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/>
              <a:t>Input: n				</a:t>
            </a:r>
            <a:r>
              <a:rPr lang="en-US" sz="2000" b="1" dirty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for(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=0;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&lt;n;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++)	</a:t>
            </a: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j=0; j&lt;n; j++)		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k=n; k&gt;0; k--)</a:t>
            </a:r>
            <a:r>
              <a:rPr lang="en-US" sz="2000" b="1" dirty="0">
                <a:solidFill>
                  <a:srgbClr val="7030A0"/>
                </a:solidFill>
              </a:rPr>
              <a:t>		</a:t>
            </a:r>
            <a:r>
              <a:rPr lang="en-US" sz="2000" b="1" dirty="0" smtClean="0">
                <a:solidFill>
                  <a:srgbClr val="7030A0"/>
                </a:solidFill>
              </a:rPr>
              <a:t>       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“*”</a:t>
            </a:r>
            <a:r>
              <a:rPr lang="en-US" sz="2000" b="1" dirty="0" smtClean="0">
                <a:solidFill>
                  <a:srgbClr val="7030A0"/>
                </a:solidFill>
              </a:rPr>
              <a:t>); </a:t>
            </a:r>
            <a:r>
              <a:rPr lang="en-US" sz="2000" b="1" dirty="0">
                <a:solidFill>
                  <a:srgbClr val="7030A0"/>
                </a:solidFill>
              </a:rPr>
              <a:t>	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Input: n				</a:t>
            </a:r>
            <a:r>
              <a:rPr lang="en-US" sz="2000" dirty="0" smtClean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&lt;100;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++)		</a:t>
            </a:r>
            <a:r>
              <a:rPr lang="en-US" sz="2000" dirty="0" smtClean="0">
                <a:solidFill>
                  <a:srgbClr val="C00000"/>
                </a:solidFill>
              </a:rPr>
              <a:t>//O(1)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(n);		</a:t>
            </a:r>
            <a:r>
              <a:rPr lang="en-US" sz="2000" dirty="0" smtClean="0">
                <a:solidFill>
                  <a:srgbClr val="C00000"/>
                </a:solidFill>
              </a:rPr>
              <a:t>//always goes 100 times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Input: n				</a:t>
            </a:r>
            <a:r>
              <a:rPr lang="en-US" sz="2000" dirty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for(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=0;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&lt;n;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++)		</a:t>
            </a:r>
            <a:r>
              <a:rPr lang="en-US" sz="2000" b="1" dirty="0" smtClean="0">
                <a:solidFill>
                  <a:srgbClr val="C00000"/>
                </a:solidFill>
              </a:rPr>
              <a:t>//O(n)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j=0; j&lt;100; j++)</a:t>
            </a:r>
            <a:r>
              <a:rPr lang="en-US" sz="2000" b="1" dirty="0">
                <a:solidFill>
                  <a:srgbClr val="7030A0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//only 1 loop controlled by input (n)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“*”</a:t>
            </a:r>
            <a:r>
              <a:rPr lang="en-US" sz="2000" b="1" dirty="0" smtClean="0">
                <a:solidFill>
                  <a:srgbClr val="7030A0"/>
                </a:solidFill>
              </a:rPr>
              <a:t>);</a:t>
            </a:r>
            <a:r>
              <a:rPr lang="en-US" sz="2000" b="1" dirty="0">
                <a:solidFill>
                  <a:srgbClr val="7030A0"/>
                </a:solidFill>
              </a:rPr>
              <a:t>	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/>
              <a:t>Input: n				</a:t>
            </a:r>
            <a:r>
              <a:rPr lang="en-US" sz="2000" dirty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for(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=0;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&lt;</a:t>
            </a:r>
            <a:r>
              <a:rPr lang="en-US" sz="2000" b="1" dirty="0"/>
              <a:t>n</a:t>
            </a:r>
            <a:r>
              <a:rPr lang="en-US" sz="2000" b="1" dirty="0">
                <a:solidFill>
                  <a:srgbClr val="7030A0"/>
                </a:solidFill>
              </a:rPr>
              <a:t>;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++)	</a:t>
            </a: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//O(n</a:t>
            </a:r>
            <a:r>
              <a:rPr lang="en-US" sz="2000" b="1" baseline="30000" dirty="0" smtClean="0">
                <a:solidFill>
                  <a:srgbClr val="C00000"/>
                </a:solidFill>
              </a:rPr>
              <a:t>3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  <a:r>
              <a:rPr lang="en-US" sz="2000" b="1" dirty="0">
                <a:solidFill>
                  <a:srgbClr val="C00000"/>
                </a:solidFill>
              </a:rPr>
              <a:t>	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</a:t>
            </a:r>
            <a:r>
              <a:rPr lang="en-US" sz="2000" b="1" dirty="0">
                <a:solidFill>
                  <a:srgbClr val="7030A0"/>
                </a:solidFill>
              </a:rPr>
              <a:t>for(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j=0; </a:t>
            </a:r>
            <a:r>
              <a:rPr lang="en-US" sz="2000" b="1" dirty="0" smtClean="0">
                <a:solidFill>
                  <a:srgbClr val="7030A0"/>
                </a:solidFill>
              </a:rPr>
              <a:t>j&lt;</a:t>
            </a:r>
            <a:r>
              <a:rPr lang="en-US" sz="2000" b="1" dirty="0" smtClean="0"/>
              <a:t>n</a:t>
            </a:r>
            <a:r>
              <a:rPr lang="en-US" sz="2000" b="1" dirty="0" smtClean="0">
                <a:solidFill>
                  <a:srgbClr val="7030A0"/>
                </a:solidFill>
              </a:rPr>
              <a:t>; </a:t>
            </a:r>
            <a:r>
              <a:rPr lang="en-US" sz="2000" b="1" dirty="0">
                <a:solidFill>
                  <a:srgbClr val="7030A0"/>
                </a:solidFill>
              </a:rPr>
              <a:t>j</a:t>
            </a:r>
            <a:r>
              <a:rPr lang="en-US" sz="2000" b="1" dirty="0" smtClean="0">
                <a:solidFill>
                  <a:srgbClr val="7030A0"/>
                </a:solidFill>
              </a:rPr>
              <a:t>++)		</a:t>
            </a:r>
            <a:r>
              <a:rPr lang="en-US" sz="2000" b="1" dirty="0" smtClean="0">
                <a:solidFill>
                  <a:srgbClr val="C00000"/>
                </a:solidFill>
              </a:rPr>
              <a:t>//3 nested loops controlled by n with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k=</a:t>
            </a:r>
            <a:r>
              <a:rPr lang="en-US" sz="2000" b="1" dirty="0" smtClean="0"/>
              <a:t>n</a:t>
            </a:r>
            <a:r>
              <a:rPr lang="en-US" sz="2000" b="1" dirty="0" smtClean="0">
                <a:solidFill>
                  <a:srgbClr val="7030A0"/>
                </a:solidFill>
              </a:rPr>
              <a:t>; k&gt;0; k--)</a:t>
            </a:r>
            <a:r>
              <a:rPr lang="en-US" sz="2000" b="1" dirty="0">
                <a:solidFill>
                  <a:srgbClr val="7030A0"/>
                </a:solidFill>
              </a:rPr>
              <a:t>		</a:t>
            </a:r>
            <a:r>
              <a:rPr lang="en-US" sz="2000" b="1" dirty="0" smtClean="0">
                <a:solidFill>
                  <a:srgbClr val="C00000"/>
                </a:solidFill>
              </a:rPr>
              <a:t>//loop variable that changes by + or -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</a:t>
            </a:r>
            <a:r>
              <a:rPr lang="en-US" sz="2000" b="1" dirty="0" smtClean="0">
                <a:solidFill>
                  <a:srgbClr val="7030A0"/>
                </a:solidFill>
              </a:rPr>
              <a:t>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“*”</a:t>
            </a:r>
            <a:r>
              <a:rPr lang="en-US" sz="2000" b="1" dirty="0" smtClean="0">
                <a:solidFill>
                  <a:srgbClr val="7030A0"/>
                </a:solidFill>
              </a:rPr>
              <a:t>); </a:t>
            </a:r>
            <a:r>
              <a:rPr lang="en-US" sz="2000" b="1" dirty="0">
                <a:solidFill>
                  <a:srgbClr val="7030A0"/>
                </a:solidFill>
              </a:rPr>
              <a:t>	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981200" y="4267200"/>
            <a:ext cx="2286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209800" y="4724400"/>
            <a:ext cx="6096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095500" y="5181600"/>
            <a:ext cx="11049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0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Input: n				</a:t>
            </a:r>
            <a:r>
              <a:rPr lang="en-US" sz="2000" b="1" dirty="0" smtClean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v=0; v&lt;n; v++)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w=n; w&gt;0; w--)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x=0; x&lt;n; x++)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y=x; y&gt;=0; y--)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z=0; z&lt;=99; z++)          	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karel.move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Big-Oh notation:  a magnitude that describes the size or amount of input (N) and how much work is done to complete the task (time).</a:t>
            </a:r>
          </a:p>
          <a:p>
            <a:r>
              <a:rPr lang="en-US" dirty="0" smtClean="0"/>
              <a:t>The amount of work an algorithm does is not the same as run-time, but there is a direct relationship between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5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Input: n				</a:t>
            </a:r>
            <a:r>
              <a:rPr lang="en-US" sz="2000" dirty="0" smtClean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v=0; v&lt;n; v++)		</a:t>
            </a:r>
            <a:r>
              <a:rPr lang="en-US" sz="2000" b="1" dirty="0" smtClean="0">
                <a:solidFill>
                  <a:srgbClr val="C00000"/>
                </a:solidFill>
              </a:rPr>
              <a:t>//how many loops are nested AND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w=n; w&gt;0; w--)		</a:t>
            </a:r>
            <a:r>
              <a:rPr lang="en-US" sz="2000" b="1" dirty="0" smtClean="0">
                <a:solidFill>
                  <a:srgbClr val="C00000"/>
                </a:solidFill>
              </a:rPr>
              <a:t>//depend on the input size AND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x=0; x&lt;n; x++)	</a:t>
            </a:r>
            <a:r>
              <a:rPr lang="en-US" sz="2000" b="1" dirty="0" smtClean="0">
                <a:solidFill>
                  <a:srgbClr val="C00000"/>
                </a:solidFill>
              </a:rPr>
              <a:t>//have a loop variable that changes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y=x; y&gt;=0; y--)	</a:t>
            </a:r>
            <a:r>
              <a:rPr lang="en-US" sz="2000" b="1" dirty="0" smtClean="0">
                <a:solidFill>
                  <a:srgbClr val="C00000"/>
                </a:solidFill>
              </a:rPr>
              <a:t>//by addition or subtraction?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z=0; z&lt;=99; z++)          	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karel.move</a:t>
            </a:r>
            <a:r>
              <a:rPr lang="en-US" sz="2000" b="1" dirty="0" smtClean="0">
                <a:solidFill>
                  <a:srgbClr val="7030A0"/>
                </a:solidFill>
              </a:rPr>
              <a:t>();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Input: n				</a:t>
            </a:r>
            <a:r>
              <a:rPr lang="en-US" sz="2000" dirty="0" smtClean="0">
                <a:solidFill>
                  <a:srgbClr val="C00000"/>
                </a:solidFill>
              </a:rPr>
              <a:t>//Efficiency?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v=0; v&lt;</a:t>
            </a:r>
            <a:r>
              <a:rPr lang="en-US" sz="2000" b="1" dirty="0" smtClean="0"/>
              <a:t>n</a:t>
            </a:r>
            <a:r>
              <a:rPr lang="en-US" sz="2000" b="1" dirty="0" smtClean="0">
                <a:solidFill>
                  <a:srgbClr val="7030A0"/>
                </a:solidFill>
              </a:rPr>
              <a:t>; v++)		</a:t>
            </a:r>
            <a:r>
              <a:rPr lang="en-US" sz="2000" dirty="0" smtClean="0">
                <a:solidFill>
                  <a:srgbClr val="C00000"/>
                </a:solidFill>
              </a:rPr>
              <a:t>//how many loops are nested AND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w=</a:t>
            </a:r>
            <a:r>
              <a:rPr lang="en-US" sz="2000" b="1" dirty="0" smtClean="0"/>
              <a:t>n</a:t>
            </a:r>
            <a:r>
              <a:rPr lang="en-US" sz="2000" b="1" dirty="0" smtClean="0">
                <a:solidFill>
                  <a:srgbClr val="7030A0"/>
                </a:solidFill>
              </a:rPr>
              <a:t>; w&gt;0; w--)		</a:t>
            </a:r>
            <a:r>
              <a:rPr lang="en-US" sz="2000" dirty="0" smtClean="0">
                <a:solidFill>
                  <a:srgbClr val="C00000"/>
                </a:solidFill>
              </a:rPr>
              <a:t>//depend on the input size AND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x=0; x&lt;</a:t>
            </a:r>
            <a:r>
              <a:rPr lang="en-US" sz="2000" b="1" dirty="0" smtClean="0"/>
              <a:t>n</a:t>
            </a:r>
            <a:r>
              <a:rPr lang="en-US" sz="2000" b="1" dirty="0" smtClean="0">
                <a:solidFill>
                  <a:srgbClr val="7030A0"/>
                </a:solidFill>
              </a:rPr>
              <a:t>; x++)	</a:t>
            </a:r>
            <a:r>
              <a:rPr lang="en-US" sz="2000" dirty="0" smtClean="0">
                <a:solidFill>
                  <a:srgbClr val="C00000"/>
                </a:solidFill>
              </a:rPr>
              <a:t>//have a loop variable that changes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         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y=</a:t>
            </a:r>
            <a:r>
              <a:rPr lang="en-US" sz="2000" b="1" dirty="0" smtClean="0"/>
              <a:t>x</a:t>
            </a:r>
            <a:r>
              <a:rPr lang="en-US" sz="2000" b="1" dirty="0" smtClean="0">
                <a:solidFill>
                  <a:srgbClr val="7030A0"/>
                </a:solidFill>
              </a:rPr>
              <a:t>; y&gt;=0; y--)	</a:t>
            </a:r>
            <a:r>
              <a:rPr lang="en-US" sz="2000" dirty="0" smtClean="0">
                <a:solidFill>
                  <a:srgbClr val="C00000"/>
                </a:solidFill>
              </a:rPr>
              <a:t>//by addition or subtraction?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</a:t>
            </a:r>
            <a:r>
              <a:rPr lang="en-US" sz="2000" b="1" dirty="0" smtClean="0">
                <a:solidFill>
                  <a:srgbClr val="00B0F0"/>
                </a:solidFill>
              </a:rPr>
              <a:t>for(</a:t>
            </a:r>
            <a:r>
              <a:rPr lang="en-US" sz="2000" b="1" dirty="0" err="1" smtClean="0">
                <a:solidFill>
                  <a:srgbClr val="00B0F0"/>
                </a:solidFill>
              </a:rPr>
              <a:t>int</a:t>
            </a:r>
            <a:r>
              <a:rPr lang="en-US" sz="2000" b="1" dirty="0" smtClean="0">
                <a:solidFill>
                  <a:srgbClr val="00B0F0"/>
                </a:solidFill>
              </a:rPr>
              <a:t> z=0; z&lt;=99; z++) </a:t>
            </a:r>
            <a:r>
              <a:rPr lang="en-US" sz="2000" b="1" dirty="0" smtClean="0">
                <a:solidFill>
                  <a:srgbClr val="7030A0"/>
                </a:solidFill>
              </a:rPr>
              <a:t>         	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karel.move</a:t>
            </a:r>
            <a:r>
              <a:rPr lang="en-US" sz="2000" b="1" dirty="0" smtClean="0">
                <a:solidFill>
                  <a:srgbClr val="7030A0"/>
                </a:solidFill>
              </a:rPr>
              <a:t>();	</a:t>
            </a:r>
            <a:r>
              <a:rPr lang="en-US" sz="2000" b="1" dirty="0" smtClean="0">
                <a:solidFill>
                  <a:srgbClr val="C00000"/>
                </a:solidFill>
              </a:rPr>
              <a:t>//4 loops, so it is O(n</a:t>
            </a:r>
            <a:r>
              <a:rPr lang="en-US" sz="2000" b="1" baseline="30000" dirty="0" smtClean="0">
                <a:solidFill>
                  <a:srgbClr val="C00000"/>
                </a:solidFill>
              </a:rPr>
              <a:t>4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Note that the innermost loop always goes 100 times, so we DON’T count that one.</a:t>
            </a:r>
          </a:p>
          <a:p>
            <a:pPr marL="0" indent="0">
              <a:buNone/>
            </a:pPr>
            <a:r>
              <a:rPr lang="en-US" sz="2800" dirty="0" smtClean="0"/>
              <a:t>The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nested loop (y) is driven by x, and x depends on the input size (n), so we DO count that one.</a:t>
            </a: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133600" y="1104900"/>
            <a:ext cx="495300" cy="1905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81200" y="1295400"/>
            <a:ext cx="1295400" cy="381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28900" y="1676400"/>
            <a:ext cx="1104900" cy="381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14600" y="2209800"/>
            <a:ext cx="13716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Time O(1)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71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is NO relationship between input size and the work done.</a:t>
            </a:r>
          </a:p>
          <a:p>
            <a:r>
              <a:rPr lang="en-US" sz="2800" dirty="0" smtClean="0"/>
              <a:t>Regardless of the input size, the algorithm always does the same amount of work.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          work</a:t>
            </a:r>
          </a:p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      (time)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800" dirty="0"/>
              <a:t> </a:t>
            </a:r>
            <a:r>
              <a:rPr lang="en-US" sz="2800" dirty="0" smtClean="0"/>
              <a:t>   input size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00400" y="3581400"/>
            <a:ext cx="0" cy="1981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00400" y="5562600"/>
            <a:ext cx="2438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4800600"/>
            <a:ext cx="2438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static void </a:t>
            </a:r>
            <a:r>
              <a:rPr lang="en-US" sz="2000" b="1" dirty="0" err="1">
                <a:solidFill>
                  <a:srgbClr val="7030A0"/>
                </a:solidFill>
              </a:rPr>
              <a:t>showMenu</a:t>
            </a:r>
            <a:r>
              <a:rPr lang="en-US" sz="2000" b="1" dirty="0">
                <a:solidFill>
                  <a:srgbClr val="7030A0"/>
                </a:solidFill>
              </a:rPr>
              <a:t>()	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show user a menu of available options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(“A) to add</a:t>
            </a:r>
            <a:r>
              <a:rPr lang="en-US" sz="2000" b="1" dirty="0" smtClean="0">
                <a:solidFill>
                  <a:srgbClr val="7030A0"/>
                </a:solidFill>
              </a:rPr>
              <a:t>”);		</a:t>
            </a:r>
            <a:r>
              <a:rPr lang="en-US" sz="2000" dirty="0" smtClean="0">
                <a:solidFill>
                  <a:srgbClr val="C00000"/>
                </a:solidFill>
              </a:rPr>
              <a:t>//there is no input, so there is no 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(“S) to subtract</a:t>
            </a:r>
            <a:r>
              <a:rPr lang="en-US" sz="2000" b="1" dirty="0" smtClean="0">
                <a:solidFill>
                  <a:srgbClr val="7030A0"/>
                </a:solidFill>
              </a:rPr>
              <a:t>”);	</a:t>
            </a:r>
            <a:r>
              <a:rPr lang="en-US" sz="2000" dirty="0" smtClean="0">
                <a:solidFill>
                  <a:srgbClr val="C00000"/>
                </a:solidFill>
              </a:rPr>
              <a:t>//relationship between input and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(“M) to multiply</a:t>
            </a:r>
            <a:r>
              <a:rPr lang="en-US" sz="2000" b="1" dirty="0" smtClean="0">
                <a:solidFill>
                  <a:srgbClr val="7030A0"/>
                </a:solidFill>
              </a:rPr>
              <a:t>”);	</a:t>
            </a:r>
            <a:r>
              <a:rPr lang="en-US" sz="2000" dirty="0" smtClean="0">
                <a:solidFill>
                  <a:srgbClr val="C00000"/>
                </a:solidFill>
              </a:rPr>
              <a:t>//work done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(“D) to divide</a:t>
            </a:r>
            <a:r>
              <a:rPr lang="en-US" sz="2000" b="1" dirty="0" smtClean="0">
                <a:solidFill>
                  <a:srgbClr val="7030A0"/>
                </a:solidFill>
              </a:rPr>
              <a:t>”);	</a:t>
            </a:r>
            <a:r>
              <a:rPr lang="en-US" sz="2000" dirty="0">
                <a:solidFill>
                  <a:srgbClr val="C00000"/>
                </a:solidFill>
              </a:rPr>
              <a:t>//</a:t>
            </a:r>
            <a:r>
              <a:rPr lang="en-US" sz="2000" dirty="0" smtClean="0">
                <a:solidFill>
                  <a:srgbClr val="C00000"/>
                </a:solidFill>
              </a:rPr>
              <a:t>O(1)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static double distance(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x1,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y1,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x2,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y2)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					</a:t>
            </a:r>
            <a:r>
              <a:rPr lang="en-US" sz="2000" dirty="0" smtClean="0">
                <a:solidFill>
                  <a:srgbClr val="C00000"/>
                </a:solidFill>
              </a:rPr>
              <a:t>//no loops, no recursion, O(1)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double </a:t>
            </a:r>
            <a:r>
              <a:rPr lang="en-US" sz="2000" b="1" dirty="0" err="1">
                <a:solidFill>
                  <a:srgbClr val="7030A0"/>
                </a:solidFill>
              </a:rPr>
              <a:t>ans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ans</a:t>
            </a:r>
            <a:r>
              <a:rPr lang="en-US" sz="2000" b="1" dirty="0">
                <a:solidFill>
                  <a:srgbClr val="7030A0"/>
                </a:solidFill>
              </a:rPr>
              <a:t> = </a:t>
            </a:r>
            <a:r>
              <a:rPr lang="en-US" sz="2000" b="1" dirty="0" err="1">
                <a:solidFill>
                  <a:srgbClr val="7030A0"/>
                </a:solidFill>
              </a:rPr>
              <a:t>Math.sqrt</a:t>
            </a:r>
            <a:r>
              <a:rPr lang="en-US" sz="2000" b="1" dirty="0">
                <a:solidFill>
                  <a:srgbClr val="7030A0"/>
                </a:solidFill>
              </a:rPr>
              <a:t>((x2-x1)*(x2-x1) + (y2-y1)*(y2-y1));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return </a:t>
            </a:r>
            <a:r>
              <a:rPr lang="en-US" sz="2000" b="1" dirty="0" err="1">
                <a:solidFill>
                  <a:srgbClr val="7030A0"/>
                </a:solidFill>
              </a:rPr>
              <a:t>ans</a:t>
            </a:r>
            <a:r>
              <a:rPr lang="en-US" sz="2000" b="1" dirty="0" smtClean="0">
                <a:solidFill>
                  <a:srgbClr val="7030A0"/>
                </a:solidFill>
              </a:rPr>
              <a:t>;				</a:t>
            </a:r>
            <a:r>
              <a:rPr lang="en-US" sz="2000" dirty="0">
                <a:solidFill>
                  <a:srgbClr val="C00000"/>
                </a:solidFill>
              </a:rPr>
              <a:t>//</a:t>
            </a:r>
            <a:r>
              <a:rPr lang="en-US" sz="2000" dirty="0" smtClean="0">
                <a:solidFill>
                  <a:srgbClr val="C00000"/>
                </a:solidFill>
              </a:rPr>
              <a:t>O(1)</a:t>
            </a:r>
            <a:r>
              <a:rPr lang="en-US" sz="2000" b="1" dirty="0" smtClean="0">
                <a:solidFill>
                  <a:srgbClr val="7030A0"/>
                </a:solidFill>
              </a:rPr>
              <a:t>	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Does it take more time to multiply big numbers as opposed to small numbers?</a:t>
            </a:r>
          </a:p>
        </p:txBody>
      </p:sp>
    </p:spTree>
    <p:extLst>
      <p:ext uri="{BB962C8B-B14F-4D97-AF65-F5344CB8AC3E}">
        <p14:creationId xmlns:p14="http://schemas.microsoft.com/office/powerpoint/2010/main" val="3299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static void </a:t>
            </a:r>
            <a:r>
              <a:rPr lang="en-US" sz="2000" b="1" dirty="0" err="1">
                <a:solidFill>
                  <a:srgbClr val="7030A0"/>
                </a:solidFill>
              </a:rPr>
              <a:t>showMenu</a:t>
            </a:r>
            <a:r>
              <a:rPr lang="en-US" sz="2000" b="1" dirty="0">
                <a:solidFill>
                  <a:srgbClr val="7030A0"/>
                </a:solidFill>
              </a:rPr>
              <a:t>()	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show user a menu of available options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(“A) to add</a:t>
            </a:r>
            <a:r>
              <a:rPr lang="en-US" sz="2000" b="1" dirty="0" smtClean="0">
                <a:solidFill>
                  <a:srgbClr val="7030A0"/>
                </a:solidFill>
              </a:rPr>
              <a:t>”);		</a:t>
            </a:r>
            <a:r>
              <a:rPr lang="en-US" sz="2000" dirty="0" smtClean="0">
                <a:solidFill>
                  <a:srgbClr val="C00000"/>
                </a:solidFill>
              </a:rPr>
              <a:t>//there is no input, so there is no 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(“S) to subtract</a:t>
            </a:r>
            <a:r>
              <a:rPr lang="en-US" sz="2000" b="1" dirty="0" smtClean="0">
                <a:solidFill>
                  <a:srgbClr val="7030A0"/>
                </a:solidFill>
              </a:rPr>
              <a:t>”);	</a:t>
            </a:r>
            <a:r>
              <a:rPr lang="en-US" sz="2000" dirty="0" smtClean="0">
                <a:solidFill>
                  <a:srgbClr val="C00000"/>
                </a:solidFill>
              </a:rPr>
              <a:t>//relationship between input and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(“M) to multiply</a:t>
            </a:r>
            <a:r>
              <a:rPr lang="en-US" sz="2000" b="1" dirty="0" smtClean="0">
                <a:solidFill>
                  <a:srgbClr val="7030A0"/>
                </a:solidFill>
              </a:rPr>
              <a:t>”);	</a:t>
            </a:r>
            <a:r>
              <a:rPr lang="en-US" sz="2000" dirty="0" smtClean="0">
                <a:solidFill>
                  <a:srgbClr val="C00000"/>
                </a:solidFill>
              </a:rPr>
              <a:t>//work done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(“D) to divide</a:t>
            </a:r>
            <a:r>
              <a:rPr lang="en-US" sz="2000" b="1" dirty="0" smtClean="0">
                <a:solidFill>
                  <a:srgbClr val="7030A0"/>
                </a:solidFill>
              </a:rPr>
              <a:t>”);	</a:t>
            </a:r>
            <a:r>
              <a:rPr lang="en-US" sz="2000" dirty="0">
                <a:solidFill>
                  <a:srgbClr val="C00000"/>
                </a:solidFill>
              </a:rPr>
              <a:t>//</a:t>
            </a:r>
            <a:r>
              <a:rPr lang="en-US" sz="2000" dirty="0" smtClean="0">
                <a:solidFill>
                  <a:srgbClr val="C00000"/>
                </a:solidFill>
              </a:rPr>
              <a:t>O(1)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static double distance(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x1,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y1,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x2,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y2)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					</a:t>
            </a:r>
            <a:r>
              <a:rPr lang="en-US" sz="2000" dirty="0" smtClean="0">
                <a:solidFill>
                  <a:srgbClr val="C00000"/>
                </a:solidFill>
              </a:rPr>
              <a:t>//no loops, no recursion, O(1)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double </a:t>
            </a:r>
            <a:r>
              <a:rPr lang="en-US" sz="2000" b="1" dirty="0" err="1">
                <a:solidFill>
                  <a:srgbClr val="7030A0"/>
                </a:solidFill>
              </a:rPr>
              <a:t>ans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ans</a:t>
            </a:r>
            <a:r>
              <a:rPr lang="en-US" sz="2000" b="1" dirty="0">
                <a:solidFill>
                  <a:srgbClr val="7030A0"/>
                </a:solidFill>
              </a:rPr>
              <a:t> = </a:t>
            </a:r>
            <a:r>
              <a:rPr lang="en-US" sz="2000" b="1" dirty="0" err="1">
                <a:solidFill>
                  <a:srgbClr val="7030A0"/>
                </a:solidFill>
              </a:rPr>
              <a:t>Math.sqrt</a:t>
            </a:r>
            <a:r>
              <a:rPr lang="en-US" sz="2000" b="1" dirty="0">
                <a:solidFill>
                  <a:srgbClr val="7030A0"/>
                </a:solidFill>
              </a:rPr>
              <a:t>((x2-x1)*(x2-x1) + (y2-y1)*(y2-y1));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return </a:t>
            </a:r>
            <a:r>
              <a:rPr lang="en-US" sz="2000" b="1" dirty="0" err="1">
                <a:solidFill>
                  <a:srgbClr val="7030A0"/>
                </a:solidFill>
              </a:rPr>
              <a:t>ans</a:t>
            </a:r>
            <a:r>
              <a:rPr lang="en-US" sz="2000" b="1" dirty="0" smtClean="0">
                <a:solidFill>
                  <a:srgbClr val="7030A0"/>
                </a:solidFill>
              </a:rPr>
              <a:t>;				</a:t>
            </a:r>
            <a:r>
              <a:rPr lang="en-US" sz="2000" dirty="0">
                <a:solidFill>
                  <a:srgbClr val="C00000"/>
                </a:solidFill>
              </a:rPr>
              <a:t>//</a:t>
            </a:r>
            <a:r>
              <a:rPr lang="en-US" sz="2000" dirty="0" smtClean="0">
                <a:solidFill>
                  <a:srgbClr val="C00000"/>
                </a:solidFill>
              </a:rPr>
              <a:t>O(1)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/>
              <a:t>Does it take more time to multiply big numbers as opposed to small numbers?	</a:t>
            </a:r>
            <a:r>
              <a:rPr lang="en-US" sz="2000" b="1" dirty="0" smtClean="0">
                <a:solidFill>
                  <a:srgbClr val="C00000"/>
                </a:solidFill>
              </a:rPr>
              <a:t>It is too negligible to consider, so…NO</a:t>
            </a:r>
          </a:p>
        </p:txBody>
      </p:sp>
    </p:spTree>
    <p:extLst>
      <p:ext uri="{BB962C8B-B14F-4D97-AF65-F5344CB8AC3E}">
        <p14:creationId xmlns:p14="http://schemas.microsoft.com/office/powerpoint/2010/main" val="7021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Time O(1)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71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Seen with methods that don’t have input arguments, or rely on global variables as input.</a:t>
            </a:r>
          </a:p>
          <a:p>
            <a:r>
              <a:rPr lang="en-US" sz="2800" dirty="0" smtClean="0"/>
              <a:t>Seen with methods that have no loops or recursion.</a:t>
            </a:r>
          </a:p>
          <a:p>
            <a:pPr marL="0" indent="0">
              <a:buNone/>
            </a:pPr>
            <a:r>
              <a:rPr lang="en-US" sz="2800" dirty="0" smtClean="0"/>
              <a:t>	no inputs, no loops &amp; no recursion      O(1)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   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work</a:t>
            </a:r>
          </a:p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      (time)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800" dirty="0"/>
              <a:t> </a:t>
            </a:r>
            <a:r>
              <a:rPr lang="en-US" sz="2800" dirty="0" smtClean="0"/>
              <a:t>   input size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00400" y="3581400"/>
            <a:ext cx="0" cy="1981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00400" y="5562600"/>
            <a:ext cx="2438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4800600"/>
            <a:ext cx="2438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6476999" y="3218249"/>
            <a:ext cx="409739" cy="33876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Time O(n)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71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is a direct and consistent relationship between input size and the work done.</a:t>
            </a:r>
          </a:p>
          <a:p>
            <a:r>
              <a:rPr lang="en-US" sz="2800" dirty="0" smtClean="0"/>
              <a:t>As the input size increases, the work done increases at a consistent ratio.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          work</a:t>
            </a:r>
          </a:p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      (time)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		</a:t>
            </a:r>
            <a:r>
              <a:rPr lang="en-US" sz="2800" dirty="0"/>
              <a:t> </a:t>
            </a:r>
            <a:r>
              <a:rPr lang="en-US" sz="2800" dirty="0" smtClean="0"/>
              <a:t>   input size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00400" y="3581400"/>
            <a:ext cx="0" cy="1981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00400" y="5562600"/>
            <a:ext cx="2438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00400" y="3581400"/>
            <a:ext cx="2362200" cy="1981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</a:t>
            </a:r>
            <a:r>
              <a:rPr lang="en-US" sz="2000" b="1" dirty="0" smtClean="0">
                <a:solidFill>
                  <a:srgbClr val="7030A0"/>
                </a:solidFill>
              </a:rPr>
              <a:t>void sprint(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n)</a:t>
            </a: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 	</a:t>
            </a:r>
            <a:r>
              <a:rPr lang="en-US" sz="2000" dirty="0" smtClean="0">
                <a:solidFill>
                  <a:srgbClr val="C00000"/>
                </a:solidFill>
              </a:rPr>
              <a:t>//make a Racer move n-times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&lt;n;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++)			</a:t>
            </a:r>
            <a:r>
              <a:rPr lang="en-US" sz="2000" dirty="0" smtClean="0">
                <a:solidFill>
                  <a:srgbClr val="C00000"/>
                </a:solidFill>
              </a:rPr>
              <a:t>//if n is 2, we move 2 times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move();				</a:t>
            </a:r>
            <a:r>
              <a:rPr lang="en-US" sz="2000" dirty="0" smtClean="0">
                <a:solidFill>
                  <a:srgbClr val="C00000"/>
                </a:solidFill>
              </a:rPr>
              <a:t>//if n is 6, we move 6 times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					</a:t>
            </a:r>
            <a:r>
              <a:rPr lang="en-US" sz="2000" dirty="0">
                <a:solidFill>
                  <a:srgbClr val="C00000"/>
                </a:solidFill>
              </a:rPr>
              <a:t>//</a:t>
            </a:r>
            <a:r>
              <a:rPr lang="en-US" sz="2000" dirty="0" smtClean="0">
                <a:solidFill>
                  <a:srgbClr val="C00000"/>
                </a:solidFill>
              </a:rPr>
              <a:t>O(n)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static </a:t>
            </a:r>
            <a:r>
              <a:rPr lang="en-US" sz="2000" b="1" dirty="0" smtClean="0">
                <a:solidFill>
                  <a:srgbClr val="7030A0"/>
                </a:solidFill>
              </a:rPr>
              <a:t>void </a:t>
            </a:r>
            <a:r>
              <a:rPr lang="en-US" sz="2000" b="1" dirty="0" err="1" smtClean="0">
                <a:solidFill>
                  <a:srgbClr val="7030A0"/>
                </a:solidFill>
              </a:rPr>
              <a:t>countDown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x)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					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if(x &gt;= 1)				</a:t>
            </a:r>
            <a:r>
              <a:rPr lang="en-US" sz="2000" dirty="0" smtClean="0">
                <a:solidFill>
                  <a:srgbClr val="C00000"/>
                </a:solidFill>
              </a:rPr>
              <a:t>//if x is 2, it calls itself 2 times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{					</a:t>
            </a:r>
            <a:r>
              <a:rPr lang="en-US" sz="2000" dirty="0" smtClean="0">
                <a:solidFill>
                  <a:srgbClr val="C00000"/>
                </a:solidFill>
              </a:rPr>
              <a:t>//if x is 6, it calls itself 6 times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000" b="1" dirty="0" smtClean="0">
                <a:solidFill>
                  <a:srgbClr val="7030A0"/>
                </a:solidFill>
              </a:rPr>
              <a:t>(x);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countDown</a:t>
            </a:r>
            <a:r>
              <a:rPr lang="en-US" sz="2000" b="1" dirty="0" smtClean="0">
                <a:solidFill>
                  <a:srgbClr val="7030A0"/>
                </a:solidFill>
              </a:rPr>
              <a:t>(x-1);			</a:t>
            </a:r>
            <a:r>
              <a:rPr lang="en-US" sz="2000" dirty="0">
                <a:solidFill>
                  <a:srgbClr val="C00000"/>
                </a:solidFill>
              </a:rPr>
              <a:t>//O(n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}			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Does it take more time to print a really big number as opposed to small a number?</a:t>
            </a:r>
          </a:p>
        </p:txBody>
      </p:sp>
    </p:spTree>
    <p:extLst>
      <p:ext uri="{BB962C8B-B14F-4D97-AF65-F5344CB8AC3E}">
        <p14:creationId xmlns:p14="http://schemas.microsoft.com/office/powerpoint/2010/main" val="10596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</a:t>
            </a:r>
            <a:r>
              <a:rPr lang="en-US" sz="2000" b="1" dirty="0" smtClean="0">
                <a:solidFill>
                  <a:srgbClr val="7030A0"/>
                </a:solidFill>
              </a:rPr>
              <a:t>void sprint(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n)</a:t>
            </a: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 	</a:t>
            </a:r>
            <a:r>
              <a:rPr lang="en-US" sz="2000" dirty="0" smtClean="0">
                <a:solidFill>
                  <a:srgbClr val="C00000"/>
                </a:solidFill>
              </a:rPr>
              <a:t>//make a Racer move n-times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for(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=0;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&lt;n; </a:t>
            </a:r>
            <a:r>
              <a:rPr lang="en-US" sz="2000" b="1" dirty="0" err="1" smtClean="0">
                <a:solidFill>
                  <a:srgbClr val="7030A0"/>
                </a:solidFill>
              </a:rPr>
              <a:t>i</a:t>
            </a:r>
            <a:r>
              <a:rPr lang="en-US" sz="2000" b="1" dirty="0" smtClean="0">
                <a:solidFill>
                  <a:srgbClr val="7030A0"/>
                </a:solidFill>
              </a:rPr>
              <a:t>++)			</a:t>
            </a:r>
            <a:r>
              <a:rPr lang="en-US" sz="2000" dirty="0" smtClean="0">
                <a:solidFill>
                  <a:srgbClr val="C00000"/>
                </a:solidFill>
              </a:rPr>
              <a:t>//if n is 2, we move 2 times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move();				</a:t>
            </a:r>
            <a:r>
              <a:rPr lang="en-US" sz="2000" dirty="0" smtClean="0">
                <a:solidFill>
                  <a:srgbClr val="C00000"/>
                </a:solidFill>
              </a:rPr>
              <a:t>//if n is 6, we move 6 times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}					</a:t>
            </a:r>
            <a:r>
              <a:rPr lang="en-US" sz="2000" dirty="0">
                <a:solidFill>
                  <a:srgbClr val="C00000"/>
                </a:solidFill>
              </a:rPr>
              <a:t>//O(n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static </a:t>
            </a:r>
            <a:r>
              <a:rPr lang="en-US" sz="2000" b="1" dirty="0" smtClean="0">
                <a:solidFill>
                  <a:srgbClr val="7030A0"/>
                </a:solidFill>
              </a:rPr>
              <a:t>void </a:t>
            </a:r>
            <a:r>
              <a:rPr lang="en-US" sz="2000" b="1" dirty="0" err="1" smtClean="0">
                <a:solidFill>
                  <a:srgbClr val="7030A0"/>
                </a:solidFill>
              </a:rPr>
              <a:t>countDown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x)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{					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if(x &gt;= 1)				</a:t>
            </a:r>
            <a:r>
              <a:rPr lang="en-US" sz="2000" dirty="0" smtClean="0">
                <a:solidFill>
                  <a:srgbClr val="C00000"/>
                </a:solidFill>
              </a:rPr>
              <a:t>//if x is 2, it calls itself 2 times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smtClean="0">
                <a:solidFill>
                  <a:srgbClr val="7030A0"/>
                </a:solidFill>
              </a:rPr>
              <a:t>{					</a:t>
            </a:r>
            <a:r>
              <a:rPr lang="en-US" sz="2000" dirty="0" smtClean="0">
                <a:solidFill>
                  <a:srgbClr val="C00000"/>
                </a:solidFill>
              </a:rPr>
              <a:t>//if x is 6, it calls itself 6 times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000" b="1" dirty="0" smtClean="0">
                <a:solidFill>
                  <a:srgbClr val="7030A0"/>
                </a:solidFill>
              </a:rPr>
              <a:t>(x);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</a:t>
            </a:r>
            <a:r>
              <a:rPr lang="en-US" sz="2000" b="1" dirty="0" err="1" smtClean="0">
                <a:solidFill>
                  <a:srgbClr val="7030A0"/>
                </a:solidFill>
              </a:rPr>
              <a:t>countDown</a:t>
            </a:r>
            <a:r>
              <a:rPr lang="en-US" sz="2000" b="1" dirty="0" smtClean="0">
                <a:solidFill>
                  <a:srgbClr val="7030A0"/>
                </a:solidFill>
              </a:rPr>
              <a:t>(x-1);			</a:t>
            </a:r>
            <a:r>
              <a:rPr lang="en-US" sz="2000" dirty="0">
                <a:solidFill>
                  <a:srgbClr val="C00000"/>
                </a:solidFill>
              </a:rPr>
              <a:t>//O(n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}			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/>
              <a:t>Does it take more time to print a really big number as opposed to small a number?	</a:t>
            </a:r>
            <a:r>
              <a:rPr lang="en-US" sz="2000" b="1" dirty="0">
                <a:solidFill>
                  <a:srgbClr val="C00000"/>
                </a:solidFill>
              </a:rPr>
              <a:t>It is too negligible to consider, so…NO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669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335</Words>
  <Application>Microsoft Office PowerPoint</Application>
  <PresentationFormat>On-screen Show (4:3)</PresentationFormat>
  <Paragraphs>210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Efficiency</vt:lpstr>
      <vt:lpstr>Analyzing Algorithms</vt:lpstr>
      <vt:lpstr>Constant Time O(1)</vt:lpstr>
      <vt:lpstr> </vt:lpstr>
      <vt:lpstr> </vt:lpstr>
      <vt:lpstr>Constant Time O(1)</vt:lpstr>
      <vt:lpstr>Linear Time O(n)</vt:lpstr>
      <vt:lpstr> </vt:lpstr>
      <vt:lpstr> </vt:lpstr>
      <vt:lpstr>Linear Time O(n)</vt:lpstr>
      <vt:lpstr>Quadratic Time O(n2), n3, n4…</vt:lpstr>
      <vt:lpstr>  </vt:lpstr>
      <vt:lpstr>Some examples:</vt:lpstr>
      <vt:lpstr>Some examples:</vt:lpstr>
      <vt:lpstr>Some examples:</vt:lpstr>
      <vt:lpstr>Some examples:</vt:lpstr>
      <vt:lpstr>Some examples:</vt:lpstr>
      <vt:lpstr>Some examples:</vt:lpstr>
      <vt:lpstr>Some examples:</vt:lpstr>
      <vt:lpstr>Some examples:</vt:lpstr>
      <vt:lpstr>Some examples: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Efficiency</dc:title>
  <dc:creator>Oberle, Doug R</dc:creator>
  <cp:lastModifiedBy>Administrator</cp:lastModifiedBy>
  <cp:revision>14</cp:revision>
  <dcterms:created xsi:type="dcterms:W3CDTF">2006-08-16T00:00:00Z</dcterms:created>
  <dcterms:modified xsi:type="dcterms:W3CDTF">2015-02-23T15:07:56Z</dcterms:modified>
</cp:coreProperties>
</file>