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0" r:id="rId4"/>
    <p:sldId id="286" r:id="rId5"/>
    <p:sldId id="272" r:id="rId6"/>
    <p:sldId id="258" r:id="rId7"/>
    <p:sldId id="267" r:id="rId8"/>
    <p:sldId id="269" r:id="rId9"/>
    <p:sldId id="268" r:id="rId10"/>
    <p:sldId id="295" r:id="rId11"/>
    <p:sldId id="296" r:id="rId12"/>
    <p:sldId id="297" r:id="rId13"/>
    <p:sldId id="299" r:id="rId14"/>
    <p:sldId id="300" r:id="rId15"/>
    <p:sldId id="301" r:id="rId16"/>
    <p:sldId id="302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Efficiency and Big Oh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Boutique Magnitudes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=1;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&lt;=n</a:t>
            </a:r>
            <a:r>
              <a:rPr lang="en-US" sz="2000" b="1" dirty="0" smtClean="0">
                <a:solidFill>
                  <a:srgbClr val="7030A0"/>
                </a:solidFill>
              </a:rPr>
              <a:t>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*2)		</a:t>
            </a:r>
            <a:r>
              <a:rPr lang="en-US" sz="2000" b="1" dirty="0" smtClean="0">
                <a:solidFill>
                  <a:srgbClr val="C00000"/>
                </a:solidFill>
              </a:rPr>
              <a:t>//O(log 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=1;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&lt;=n</a:t>
            </a:r>
            <a:r>
              <a:rPr lang="en-US" sz="2000" b="1" dirty="0" smtClean="0">
                <a:solidFill>
                  <a:srgbClr val="7030A0"/>
                </a:solidFill>
              </a:rPr>
              <a:t>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*2)		</a:t>
            </a:r>
            <a:r>
              <a:rPr lang="en-US" sz="2000" dirty="0" smtClean="0">
                <a:solidFill>
                  <a:srgbClr val="C00000"/>
                </a:solidFill>
              </a:rPr>
              <a:t>//O(log 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Input: n				</a:t>
            </a:r>
            <a:r>
              <a:rPr lang="en-US" sz="2000" b="1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&lt;n;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j=1; </a:t>
            </a:r>
            <a:r>
              <a:rPr lang="en-US" sz="2000" b="1" dirty="0" smtClean="0">
                <a:solidFill>
                  <a:srgbClr val="7030A0"/>
                </a:solidFill>
              </a:rPr>
              <a:t>j</a:t>
            </a:r>
            <a:r>
              <a:rPr lang="en-US" sz="2000" b="1" dirty="0" smtClean="0">
                <a:solidFill>
                  <a:srgbClr val="7030A0"/>
                </a:solidFill>
              </a:rPr>
              <a:t>&lt;=n</a:t>
            </a:r>
            <a:r>
              <a:rPr lang="en-US" sz="2000" b="1" dirty="0">
                <a:solidFill>
                  <a:srgbClr val="7030A0"/>
                </a:solidFill>
              </a:rPr>
              <a:t>; </a:t>
            </a:r>
            <a:r>
              <a:rPr lang="en-US" sz="2000" b="1" dirty="0" smtClean="0">
                <a:solidFill>
                  <a:srgbClr val="7030A0"/>
                </a:solidFill>
              </a:rPr>
              <a:t>j=j*2</a:t>
            </a:r>
            <a:r>
              <a:rPr lang="en-US" sz="2000" b="1" dirty="0">
                <a:solidFill>
                  <a:srgbClr val="7030A0"/>
                </a:solidFill>
              </a:rPr>
              <a:t>)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“*”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=1;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&lt;=n</a:t>
            </a:r>
            <a:r>
              <a:rPr lang="en-US" sz="2000" b="1" dirty="0" smtClean="0">
                <a:solidFill>
                  <a:srgbClr val="7030A0"/>
                </a:solidFill>
              </a:rPr>
              <a:t>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*2)		</a:t>
            </a:r>
            <a:r>
              <a:rPr lang="en-US" sz="2000" dirty="0" smtClean="0">
                <a:solidFill>
                  <a:srgbClr val="C00000"/>
                </a:solidFill>
              </a:rPr>
              <a:t>//O(log 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Input: n				</a:t>
            </a:r>
            <a:r>
              <a:rPr lang="en-US" sz="2000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&lt;n;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b="1" dirty="0" smtClean="0">
                <a:solidFill>
                  <a:srgbClr val="C00000"/>
                </a:solidFill>
              </a:rPr>
              <a:t>//O(n log n)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j=1; </a:t>
            </a:r>
            <a:r>
              <a:rPr lang="en-US" sz="2000" b="1" dirty="0" smtClean="0">
                <a:solidFill>
                  <a:srgbClr val="7030A0"/>
                </a:solidFill>
              </a:rPr>
              <a:t>j</a:t>
            </a:r>
            <a:r>
              <a:rPr lang="en-US" sz="2000" b="1" dirty="0" smtClean="0">
                <a:solidFill>
                  <a:srgbClr val="7030A0"/>
                </a:solidFill>
              </a:rPr>
              <a:t>&lt;=n</a:t>
            </a:r>
            <a:r>
              <a:rPr lang="en-US" sz="2000" b="1" dirty="0">
                <a:solidFill>
                  <a:srgbClr val="7030A0"/>
                </a:solidFill>
              </a:rPr>
              <a:t>; </a:t>
            </a:r>
            <a:r>
              <a:rPr lang="en-US" sz="2000" b="1" dirty="0" smtClean="0">
                <a:solidFill>
                  <a:srgbClr val="7030A0"/>
                </a:solidFill>
              </a:rPr>
              <a:t>j=j*2</a:t>
            </a:r>
            <a:r>
              <a:rPr lang="en-US" sz="2000" b="1" dirty="0">
                <a:solidFill>
                  <a:srgbClr val="7030A0"/>
                </a:solidFill>
              </a:rPr>
              <a:t>)		</a:t>
            </a:r>
            <a:r>
              <a:rPr lang="en-US" sz="2000" b="1" dirty="0" smtClean="0">
                <a:solidFill>
                  <a:srgbClr val="C00000"/>
                </a:solidFill>
              </a:rPr>
              <a:t>//log n repeated n-times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“*”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void mystery1(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  <a:r>
              <a:rPr lang="en-US" sz="2000" b="1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if(n &gt; 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mystery1(n-2);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mystery1(n-2);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0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void mystery1(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  <a:r>
              <a:rPr lang="en-US" sz="2000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if(n &gt; 1)			</a:t>
            </a:r>
            <a:r>
              <a:rPr lang="en-US" sz="2000" b="1" dirty="0" smtClean="0">
                <a:solidFill>
                  <a:srgbClr val="C00000"/>
                </a:solidFill>
              </a:rPr>
              <a:t>//O(2</a:t>
            </a:r>
            <a:r>
              <a:rPr lang="en-US" sz="2000" b="1" baseline="30000" dirty="0" smtClean="0">
                <a:solidFill>
                  <a:srgbClr val="C00000"/>
                </a:solidFill>
              </a:rPr>
              <a:t>n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mystery1(n-2);		</a:t>
            </a:r>
            <a:r>
              <a:rPr lang="en-US" sz="2000" b="1" dirty="0" smtClean="0">
                <a:solidFill>
                  <a:srgbClr val="C00000"/>
                </a:solidFill>
              </a:rPr>
              <a:t>//calls itself twice in a single case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mystery1(n-2);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94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void mystery2(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  <a:r>
              <a:rPr lang="en-US" sz="2000" b="1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if(n &gt; 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mystery2(n/2);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3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void mystery2(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  <a:r>
              <a:rPr lang="en-US" sz="2000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if(n &gt; 1)			</a:t>
            </a:r>
            <a:r>
              <a:rPr lang="en-US" sz="2000" b="1" dirty="0" smtClean="0">
                <a:solidFill>
                  <a:srgbClr val="C00000"/>
                </a:solidFill>
              </a:rPr>
              <a:t>//O(log 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mystery2(n/2);		</a:t>
            </a:r>
            <a:r>
              <a:rPr lang="en-US" sz="2000" b="1" dirty="0" smtClean="0">
                <a:solidFill>
                  <a:srgbClr val="C00000"/>
                </a:solidFill>
              </a:rPr>
              <a:t>//calls itself once, input changes by /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31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void mystery3(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  <a:r>
              <a:rPr lang="en-US" sz="2000" b="1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if(n &gt; 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mystery3(n/2);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mystery3(n/2);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64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Big-Oh notation:  a magnitude that describes the size or amount of input (N) and how much work is done to complete the task (time).</a:t>
            </a:r>
          </a:p>
          <a:p>
            <a:r>
              <a:rPr lang="en-US" dirty="0" smtClean="0"/>
              <a:t>The amount of work an algorithm does is not the same as run-time, but there is a direct relationship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Time O(2</a:t>
            </a:r>
            <a:r>
              <a:rPr lang="en-US" baseline="30000" dirty="0" smtClean="0"/>
              <a:t>n</a:t>
            </a:r>
            <a:r>
              <a:rPr lang="en-US" dirty="0" smtClean="0"/>
              <a:t>), 3</a:t>
            </a:r>
            <a:r>
              <a:rPr lang="en-US" baseline="30000" dirty="0" smtClean="0"/>
              <a:t>n</a:t>
            </a:r>
            <a:r>
              <a:rPr lang="en-US" dirty="0" smtClean="0"/>
              <a:t>, 4</a:t>
            </a:r>
            <a:r>
              <a:rPr lang="en-US" baseline="30000" dirty="0" smtClean="0"/>
              <a:t>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input size increases by 1, the work done doubles (or triples, or quadruples…)</a:t>
            </a:r>
          </a:p>
          <a:p>
            <a:r>
              <a:rPr lang="en-US" sz="2800" dirty="0" smtClean="0"/>
              <a:t>This means the method does a massive amount of work, even with reasonable input size.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     work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 (time)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input size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81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5562600"/>
            <a:ext cx="2438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 rot="10800000" flipH="1">
            <a:off x="3061061" y="1600200"/>
            <a:ext cx="367939" cy="3962400"/>
          </a:xfrm>
          <a:prstGeom prst="arc">
            <a:avLst>
              <a:gd name="adj1" fmla="val 16142654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4290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fib(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if(n &lt;= 2)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return 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return fib(n-1) + fib(n-2);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public</a:t>
            </a:r>
            <a:r>
              <a:rPr lang="en-US" sz="2100" b="1" dirty="0">
                <a:solidFill>
                  <a:srgbClr val="7030A0"/>
                </a:solidFill>
              </a:rPr>
              <a:t> static </a:t>
            </a:r>
            <a:r>
              <a:rPr lang="en-US" sz="2100" b="1" dirty="0" err="1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smtClean="0">
                <a:solidFill>
                  <a:srgbClr val="7030A0"/>
                </a:solidFill>
              </a:rPr>
              <a:t>fib2(</a:t>
            </a:r>
            <a:r>
              <a:rPr lang="en-US" sz="2100" b="1" dirty="0" err="1" smtClean="0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smtClean="0">
                <a:solidFill>
                  <a:srgbClr val="7030A0"/>
                </a:solidFill>
              </a:rPr>
              <a:t>n)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{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 smtClean="0">
                <a:solidFill>
                  <a:srgbClr val="7030A0"/>
                </a:solidFill>
              </a:rPr>
              <a:t>     if(n&lt;=</a:t>
            </a:r>
            <a:r>
              <a:rPr lang="en-US" sz="2100" b="1" dirty="0">
                <a:solidFill>
                  <a:srgbClr val="7030A0"/>
                </a:solidFill>
              </a:rPr>
              <a:t> 2</a:t>
            </a:r>
            <a:r>
              <a:rPr lang="en-US" sz="2100" b="1" dirty="0" smtClean="0">
                <a:solidFill>
                  <a:srgbClr val="7030A0"/>
                </a:solidFill>
              </a:rPr>
              <a:t>)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return</a:t>
            </a:r>
            <a:r>
              <a:rPr lang="en-US" sz="2100" b="1" dirty="0">
                <a:solidFill>
                  <a:srgbClr val="7030A0"/>
                </a:solidFill>
              </a:rPr>
              <a:t> 1</a:t>
            </a:r>
            <a:r>
              <a:rPr lang="en-US" sz="2100" b="1" dirty="0" smtClean="0">
                <a:solidFill>
                  <a:srgbClr val="7030A0"/>
                </a:solidFill>
              </a:rPr>
              <a:t>;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err="1" smtClean="0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fibo1=1, fibo2=1, </a:t>
            </a:r>
            <a:r>
              <a:rPr lang="en-US" sz="2100" b="1" dirty="0" smtClean="0">
                <a:solidFill>
                  <a:srgbClr val="7030A0"/>
                </a:solidFill>
              </a:rPr>
              <a:t>sum=1</a:t>
            </a:r>
            <a:r>
              <a:rPr lang="en-US" sz="2100" b="1" dirty="0">
                <a:solidFill>
                  <a:srgbClr val="7030A0"/>
                </a:solidFill>
              </a:rPr>
              <a:t>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for(</a:t>
            </a:r>
            <a:r>
              <a:rPr lang="en-US" sz="2100" b="1" dirty="0" err="1" smtClean="0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= 3;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&lt;= </a:t>
            </a:r>
            <a:r>
              <a:rPr lang="en-US" sz="2100" b="1" dirty="0" smtClean="0">
                <a:solidFill>
                  <a:srgbClr val="7030A0"/>
                </a:solidFill>
              </a:rPr>
              <a:t>n;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    {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sum = </a:t>
            </a:r>
            <a:r>
              <a:rPr lang="en-US" sz="2100" b="1" dirty="0">
                <a:solidFill>
                  <a:srgbClr val="7030A0"/>
                </a:solidFill>
              </a:rPr>
              <a:t>fibo1 + fibo2; </a:t>
            </a:r>
            <a:endParaRPr lang="en-US" sz="21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fibo1 </a:t>
            </a:r>
            <a:r>
              <a:rPr lang="en-US" sz="2100" b="1" dirty="0">
                <a:solidFill>
                  <a:srgbClr val="7030A0"/>
                </a:solidFill>
              </a:rPr>
              <a:t>= fibo2;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     fibo2 </a:t>
            </a:r>
            <a:r>
              <a:rPr lang="en-US" sz="2100" b="1" dirty="0">
                <a:solidFill>
                  <a:srgbClr val="7030A0"/>
                </a:solidFill>
              </a:rPr>
              <a:t>= </a:t>
            </a:r>
            <a:r>
              <a:rPr lang="en-US" sz="2100" b="1" dirty="0" smtClean="0">
                <a:solidFill>
                  <a:srgbClr val="7030A0"/>
                </a:solidFill>
              </a:rPr>
              <a:t>sum;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}</a:t>
            </a:r>
            <a:r>
              <a:rPr lang="en-US" sz="2100" b="1" dirty="0">
                <a:solidFill>
                  <a:srgbClr val="7030A0"/>
                </a:solidFill>
              </a:rPr>
              <a:t/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smtClean="0">
                <a:solidFill>
                  <a:srgbClr val="7030A0"/>
                </a:solidFill>
              </a:rPr>
              <a:t>return sum;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rgbClr val="7030A0"/>
                </a:solidFill>
              </a:rPr>
              <a:t>}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/>
              <a:t>  </a:t>
            </a: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</a:rPr>
              <a:t>	           			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3429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590800"/>
            <a:ext cx="3429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685800"/>
            <a:ext cx="419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Over </a:t>
            </a:r>
            <a:r>
              <a:rPr lang="en-US" smtClean="0"/>
              <a:t>16,000,000,000 </a:t>
            </a:r>
            <a:r>
              <a:rPr lang="en-US" dirty="0"/>
              <a:t>years to complete a three-line method for the value 100.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dirty="0" smtClean="0"/>
              <a:t>will </a:t>
            </a:r>
            <a:r>
              <a:rPr lang="en-US" dirty="0"/>
              <a:t>find </a:t>
            </a:r>
            <a:r>
              <a:rPr lang="en-US" dirty="0" smtClean="0"/>
              <a:t>the 100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 in </a:t>
            </a:r>
            <a:r>
              <a:rPr lang="en-US" dirty="0"/>
              <a:t>under a second</a:t>
            </a:r>
            <a:r>
              <a:rPr lang="en-US" dirty="0" smtClean="0"/>
              <a:t>: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O(n)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86200" y="1295400"/>
            <a:ext cx="1752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3733800"/>
            <a:ext cx="2209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Time O(2</a:t>
            </a:r>
            <a:r>
              <a:rPr lang="en-US" baseline="30000" dirty="0" smtClean="0"/>
              <a:t>n</a:t>
            </a:r>
            <a:r>
              <a:rPr lang="en-US" dirty="0" smtClean="0"/>
              <a:t>), 3</a:t>
            </a:r>
            <a:r>
              <a:rPr lang="en-US" baseline="30000" dirty="0" smtClean="0"/>
              <a:t>n</a:t>
            </a:r>
            <a:r>
              <a:rPr lang="en-US" dirty="0" smtClean="0"/>
              <a:t>, 4</a:t>
            </a:r>
            <a:r>
              <a:rPr lang="en-US" baseline="30000" dirty="0" smtClean="0"/>
              <a:t>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Seen when a method calls itself more than one time in a single case, and the input sent changes by + or -</a:t>
            </a:r>
          </a:p>
          <a:p>
            <a:r>
              <a:rPr lang="en-US" sz="2800" dirty="0" smtClean="0"/>
              <a:t>Can also be brought about by bad use of randomness (</a:t>
            </a:r>
            <a:r>
              <a:rPr lang="en-US" sz="2800" dirty="0" err="1" smtClean="0"/>
              <a:t>Bogo</a:t>
            </a:r>
            <a:r>
              <a:rPr lang="en-US" sz="2800" dirty="0" smtClean="0"/>
              <a:t> sort – continue to randomize a list until sorted)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     work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 (time)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input size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81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5562600"/>
            <a:ext cx="2438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 rot="10800000" flipH="1">
            <a:off x="3061061" y="1600200"/>
            <a:ext cx="367939" cy="3962400"/>
          </a:xfrm>
          <a:prstGeom prst="arc">
            <a:avLst>
              <a:gd name="adj1" fmla="val 16142654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 Time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double the input size, and the amount of work required only increases by 1 (for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n)</a:t>
            </a:r>
          </a:p>
          <a:p>
            <a:r>
              <a:rPr lang="en-US" sz="2800" dirty="0" smtClean="0"/>
              <a:t>This means you can have a massive amount of input, and the algorithm does very little work.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     work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 (time)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input size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81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5562600"/>
            <a:ext cx="2438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 flipH="1">
            <a:off x="3216728" y="5200650"/>
            <a:ext cx="4712426" cy="723900"/>
          </a:xfrm>
          <a:prstGeom prst="arc">
            <a:avLst>
              <a:gd name="adj1" fmla="val 16142654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countDigits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num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count = 0;				</a:t>
            </a:r>
            <a:r>
              <a:rPr lang="en-US" sz="2000" dirty="0" smtClean="0">
                <a:solidFill>
                  <a:srgbClr val="C00000"/>
                </a:solidFill>
              </a:rPr>
              <a:t>//if n is 99, what does it return?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while(</a:t>
            </a:r>
            <a:r>
              <a:rPr lang="en-US" sz="2000" b="1" dirty="0" err="1" smtClean="0">
                <a:solidFill>
                  <a:srgbClr val="7030A0"/>
                </a:solidFill>
              </a:rPr>
              <a:t>num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&gt; 0)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{					</a:t>
            </a:r>
            <a:r>
              <a:rPr lang="en-US" sz="2000" dirty="0" smtClean="0">
                <a:solidFill>
                  <a:srgbClr val="C00000"/>
                </a:solidFill>
              </a:rPr>
              <a:t>//if n is 999, how much more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num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en-US" sz="2000" b="1" dirty="0" err="1">
                <a:solidFill>
                  <a:srgbClr val="7030A0"/>
                </a:solidFill>
              </a:rPr>
              <a:t>num</a:t>
            </a:r>
            <a:r>
              <a:rPr lang="en-US" sz="2000" b="1" dirty="0">
                <a:solidFill>
                  <a:srgbClr val="7030A0"/>
                </a:solidFill>
              </a:rPr>
              <a:t>/10</a:t>
            </a:r>
            <a:r>
              <a:rPr lang="en-US" sz="2000" b="1" dirty="0" smtClean="0">
                <a:solidFill>
                  <a:srgbClr val="7030A0"/>
                </a:solidFill>
              </a:rPr>
              <a:t>;			</a:t>
            </a:r>
            <a:r>
              <a:rPr lang="en-US" sz="2000" dirty="0" smtClean="0">
                <a:solidFill>
                  <a:srgbClr val="C00000"/>
                </a:solidFill>
              </a:rPr>
              <a:t>//work does it need to do?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     count</a:t>
            </a:r>
            <a:r>
              <a:rPr lang="en-US" sz="2000" b="1" dirty="0">
                <a:solidFill>
                  <a:srgbClr val="7030A0"/>
                </a:solidFill>
              </a:rPr>
              <a:t>++;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return count;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				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	           			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000" b="1" dirty="0" err="1" smtClean="0">
                <a:solidFill>
                  <a:srgbClr val="7030A0"/>
                </a:solidFill>
              </a:rPr>
              <a:t>countDown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  <a:r>
              <a:rPr lang="en-US" sz="2000" dirty="0" smtClean="0">
                <a:solidFill>
                  <a:srgbClr val="C00000"/>
                </a:solidFill>
              </a:rPr>
              <a:t>//if n is 16, how many times does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					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 err="1" smtClean="0">
                <a:solidFill>
                  <a:srgbClr val="C00000"/>
                </a:solidFill>
              </a:rPr>
              <a:t>coundDown</a:t>
            </a:r>
            <a:r>
              <a:rPr lang="en-US" sz="2000" dirty="0" smtClean="0">
                <a:solidFill>
                  <a:srgbClr val="C00000"/>
                </a:solidFill>
              </a:rPr>
              <a:t> call itself?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if(n &gt; 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					</a:t>
            </a:r>
            <a:r>
              <a:rPr lang="en-US" sz="2000" dirty="0" smtClean="0">
                <a:solidFill>
                  <a:srgbClr val="C00000"/>
                </a:solidFill>
              </a:rPr>
              <a:t>//if n is 32, how many times does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(n);		</a:t>
            </a:r>
            <a:r>
              <a:rPr lang="en-US" sz="2000" dirty="0" smtClean="0">
                <a:solidFill>
                  <a:srgbClr val="C00000"/>
                </a:solidFill>
              </a:rPr>
              <a:t>//it call itself now?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countDown</a:t>
            </a:r>
            <a:r>
              <a:rPr lang="en-US" sz="2000" b="1" dirty="0" smtClean="0">
                <a:solidFill>
                  <a:srgbClr val="7030A0"/>
                </a:solidFill>
              </a:rPr>
              <a:t>(n/2);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 Time 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Often seen if you have a single loop driven by the input size where the loop variable changes by * or /</a:t>
            </a:r>
          </a:p>
          <a:p>
            <a:r>
              <a:rPr lang="en-US" sz="2800" dirty="0" smtClean="0"/>
              <a:t>Also if you have a single recursive case per call where the input sent recursively changes by * or /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     work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 (time)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input size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81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5562600"/>
            <a:ext cx="2438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 flipH="1">
            <a:off x="3224348" y="4724400"/>
            <a:ext cx="4852851" cy="1447800"/>
          </a:xfrm>
          <a:prstGeom prst="arc">
            <a:avLst>
              <a:gd name="adj1" fmla="val 16142654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b="1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=1;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&lt;=n</a:t>
            </a:r>
            <a:r>
              <a:rPr lang="en-US" sz="2000" b="1" dirty="0" smtClean="0">
                <a:solidFill>
                  <a:srgbClr val="7030A0"/>
                </a:solidFill>
              </a:rPr>
              <a:t>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*2)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371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Efficiency and Big Oh notation</vt:lpstr>
      <vt:lpstr>Analyzing Algorithms</vt:lpstr>
      <vt:lpstr>Exponential Time O(2n), 3n, 4n…</vt:lpstr>
      <vt:lpstr>  </vt:lpstr>
      <vt:lpstr>Exponential Time O(2n), 3n, 4n…</vt:lpstr>
      <vt:lpstr>Logarithmic Time O(log n)</vt:lpstr>
      <vt:lpstr>  </vt:lpstr>
      <vt:lpstr>Logarithmic Time O(log n)</vt:lpstr>
      <vt:lpstr>Some examples:</vt:lpstr>
      <vt:lpstr>Some examples:</vt:lpstr>
      <vt:lpstr>Some examples:</vt:lpstr>
      <vt:lpstr>Some examples:</vt:lpstr>
      <vt:lpstr>Some examples:</vt:lpstr>
      <vt:lpstr>Some examples:</vt:lpstr>
      <vt:lpstr>Some examples:</vt:lpstr>
      <vt:lpstr>Some examples:</vt:lpstr>
      <vt:lpstr>Some examples: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Oberle, Doug R</dc:creator>
  <cp:lastModifiedBy>Administrator</cp:lastModifiedBy>
  <cp:revision>37</cp:revision>
  <dcterms:created xsi:type="dcterms:W3CDTF">2006-08-16T00:00:00Z</dcterms:created>
  <dcterms:modified xsi:type="dcterms:W3CDTF">2015-02-25T12:57:15Z</dcterms:modified>
</cp:coreProperties>
</file>