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74" r:id="rId5"/>
    <p:sldId id="275" r:id="rId6"/>
    <p:sldId id="276" r:id="rId7"/>
    <p:sldId id="277" r:id="rId8"/>
    <p:sldId id="278" r:id="rId9"/>
    <p:sldId id="266" r:id="rId10"/>
    <p:sldId id="267" r:id="rId11"/>
    <p:sldId id="269" r:id="rId12"/>
    <p:sldId id="270" r:id="rId13"/>
    <p:sldId id="268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CCB2-45D9-471A-9BAE-8A381500E9C5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AD7D-00BA-48D1-91B1-1F37093B1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2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CCB2-45D9-471A-9BAE-8A381500E9C5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AD7D-00BA-48D1-91B1-1F37093B1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7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CCB2-45D9-471A-9BAE-8A381500E9C5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AD7D-00BA-48D1-91B1-1F37093B1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1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CCB2-45D9-471A-9BAE-8A381500E9C5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AD7D-00BA-48D1-91B1-1F37093B1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8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CCB2-45D9-471A-9BAE-8A381500E9C5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AD7D-00BA-48D1-91B1-1F37093B1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8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CCB2-45D9-471A-9BAE-8A381500E9C5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AD7D-00BA-48D1-91B1-1F37093B1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4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CCB2-45D9-471A-9BAE-8A381500E9C5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AD7D-00BA-48D1-91B1-1F37093B1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9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CCB2-45D9-471A-9BAE-8A381500E9C5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AD7D-00BA-48D1-91B1-1F37093B1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9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CCB2-45D9-471A-9BAE-8A381500E9C5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AD7D-00BA-48D1-91B1-1F37093B1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0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CCB2-45D9-471A-9BAE-8A381500E9C5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AD7D-00BA-48D1-91B1-1F37093B1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3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CCB2-45D9-471A-9BAE-8A381500E9C5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AD7D-00BA-48D1-91B1-1F37093B1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0CCB2-45D9-471A-9BAE-8A381500E9C5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3AD7D-00BA-48D1-91B1-1F37093B1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2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Making code repeat</a:t>
            </a:r>
          </a:p>
          <a:p>
            <a:r>
              <a:rPr lang="en-US" dirty="0" smtClean="0"/>
              <a:t>a known number of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4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For-loop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for(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=2;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&lt;=6;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=i+2)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dirty="0" smtClean="0">
                <a:solidFill>
                  <a:srgbClr val="C00000"/>
                </a:solidFill>
              </a:rPr>
              <a:t>/* loop body */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for(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=8;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&gt;6;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--)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dirty="0" smtClean="0">
                <a:solidFill>
                  <a:srgbClr val="C00000"/>
                </a:solidFill>
              </a:rPr>
              <a:t>/* loop body */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95800" y="1676400"/>
            <a:ext cx="4267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starts at 2.	is </a:t>
            </a:r>
            <a:r>
              <a:rPr lang="en-US" dirty="0" err="1" smtClean="0"/>
              <a:t>i</a:t>
            </a:r>
            <a:r>
              <a:rPr lang="en-US" dirty="0" smtClean="0"/>
              <a:t>&lt;=6? (yes)</a:t>
            </a:r>
          </a:p>
          <a:p>
            <a:r>
              <a:rPr lang="en-US" dirty="0" smtClean="0"/>
              <a:t>Loop body executes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 changes to 4.	is </a:t>
            </a:r>
            <a:r>
              <a:rPr lang="en-US" dirty="0" err="1" smtClean="0"/>
              <a:t>i</a:t>
            </a:r>
            <a:r>
              <a:rPr lang="en-US" dirty="0" smtClean="0"/>
              <a:t>&lt;=6? (yes)</a:t>
            </a:r>
          </a:p>
          <a:p>
            <a:r>
              <a:rPr lang="en-US" dirty="0" smtClean="0"/>
              <a:t>Loop body executes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 changes to 6.	is </a:t>
            </a:r>
            <a:r>
              <a:rPr lang="en-US" dirty="0" err="1" smtClean="0"/>
              <a:t>i</a:t>
            </a:r>
            <a:r>
              <a:rPr lang="en-US" dirty="0" smtClean="0"/>
              <a:t>&lt;=6? (yes)</a:t>
            </a:r>
          </a:p>
          <a:p>
            <a:r>
              <a:rPr lang="en-US" dirty="0" smtClean="0"/>
              <a:t>Loop body executes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 changes to 8.	is </a:t>
            </a:r>
            <a:r>
              <a:rPr lang="en-US" dirty="0" err="1" smtClean="0"/>
              <a:t>i</a:t>
            </a:r>
            <a:r>
              <a:rPr lang="en-US" dirty="0" smtClean="0"/>
              <a:t>&lt;=8? (NO)</a:t>
            </a:r>
          </a:p>
          <a:p>
            <a:r>
              <a:rPr lang="en-US" dirty="0" smtClean="0"/>
              <a:t>Loop ends</a:t>
            </a:r>
          </a:p>
          <a:p>
            <a:endParaRPr lang="en-US" dirty="0"/>
          </a:p>
          <a:p>
            <a:r>
              <a:rPr lang="en-US" dirty="0" err="1" smtClean="0"/>
              <a:t>i</a:t>
            </a:r>
            <a:r>
              <a:rPr lang="en-US" dirty="0" smtClean="0"/>
              <a:t> starts at 8.	is </a:t>
            </a:r>
            <a:r>
              <a:rPr lang="en-US" dirty="0" err="1" smtClean="0"/>
              <a:t>i</a:t>
            </a:r>
            <a:r>
              <a:rPr lang="en-US" dirty="0" smtClean="0"/>
              <a:t>&gt;6? (yes)</a:t>
            </a:r>
          </a:p>
          <a:p>
            <a:r>
              <a:rPr lang="en-US" dirty="0" smtClean="0"/>
              <a:t>Loop body executes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 changes to 7.	is </a:t>
            </a:r>
            <a:r>
              <a:rPr lang="en-US" dirty="0" err="1" smtClean="0"/>
              <a:t>i</a:t>
            </a:r>
            <a:r>
              <a:rPr lang="en-US" dirty="0" smtClean="0"/>
              <a:t>&gt;6? (yes)</a:t>
            </a:r>
          </a:p>
          <a:p>
            <a:r>
              <a:rPr lang="en-US" dirty="0" smtClean="0"/>
              <a:t>Loop body executes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 changes to 6.	is </a:t>
            </a:r>
            <a:r>
              <a:rPr lang="en-US" dirty="0" err="1" smtClean="0"/>
              <a:t>i</a:t>
            </a:r>
            <a:r>
              <a:rPr lang="en-US" dirty="0" smtClean="0"/>
              <a:t>&gt;6 (NO)</a:t>
            </a:r>
          </a:p>
          <a:p>
            <a:r>
              <a:rPr lang="en-US" dirty="0" smtClean="0"/>
              <a:t>Loop ends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81000" y="3962400"/>
            <a:ext cx="8458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66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non-traditional for-loop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//add up all of the even numbers between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//34 and 68 inclusive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sum = 0;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for(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=34;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 &lt;= 68;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=i+2)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sum = sum +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b="1" dirty="0" smtClean="0">
                <a:solidFill>
                  <a:srgbClr val="7030A0"/>
                </a:solidFill>
              </a:rPr>
              <a:t>(sum);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40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matter of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//add up all of the even numbers between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//34 and 68 inclusive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sum = 0;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for(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=34;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 &lt;= 68;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+=2)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sum </a:t>
            </a:r>
            <a:r>
              <a:rPr lang="en-US" b="1" dirty="0" smtClean="0">
                <a:solidFill>
                  <a:srgbClr val="7030A0"/>
                </a:solidFill>
              </a:rPr>
              <a:t>+=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b="1" dirty="0" smtClean="0">
                <a:solidFill>
                  <a:srgbClr val="7030A0"/>
                </a:solidFill>
              </a:rPr>
              <a:t>(sum);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52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Dangerous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Infinite Loop (loop never ends – theoretically)</a:t>
            </a:r>
          </a:p>
          <a:p>
            <a:pPr marL="0" indent="0">
              <a:buNone/>
            </a:pPr>
            <a:r>
              <a:rPr lang="en-US" dirty="0" smtClean="0"/>
              <a:t>    -	</a:t>
            </a:r>
            <a:r>
              <a:rPr lang="en-US" sz="2800" dirty="0" smtClean="0"/>
              <a:t>the increment moves the loop variable </a:t>
            </a:r>
            <a:endParaRPr lang="en-US" sz="2800" dirty="0"/>
          </a:p>
          <a:p>
            <a:pPr marL="457200" lvl="1" indent="0">
              <a:buNone/>
            </a:pPr>
            <a:r>
              <a:rPr lang="en-US" dirty="0" smtClean="0"/>
              <a:t>	further away from the condition ending.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for(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= 0;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 &lt; 10;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--)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	for(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 = 10;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 &gt;= 1;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 =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 + 2)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/>
              <a:t>Dead Loop (loop body never executes)</a:t>
            </a:r>
          </a:p>
          <a:p>
            <a:pPr marL="0" indent="0">
              <a:buNone/>
            </a:pPr>
            <a:r>
              <a:rPr lang="en-US" sz="2800" dirty="0" smtClean="0"/>
              <a:t>     -	the condition is false right away.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2800" dirty="0" smtClean="0">
                <a:solidFill>
                  <a:srgbClr val="C00000"/>
                </a:solidFill>
              </a:rPr>
              <a:t>for(</a:t>
            </a:r>
            <a:r>
              <a:rPr lang="en-US" sz="2800" dirty="0" err="1" smtClean="0">
                <a:solidFill>
                  <a:srgbClr val="C00000"/>
                </a:solidFill>
              </a:rPr>
              <a:t>int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i</a:t>
            </a:r>
            <a:r>
              <a:rPr lang="en-US" sz="2800" dirty="0" smtClean="0">
                <a:solidFill>
                  <a:srgbClr val="C00000"/>
                </a:solidFill>
              </a:rPr>
              <a:t> = 0; </a:t>
            </a:r>
            <a:r>
              <a:rPr lang="en-US" sz="2800" dirty="0" err="1" smtClean="0">
                <a:solidFill>
                  <a:srgbClr val="C00000"/>
                </a:solidFill>
              </a:rPr>
              <a:t>i</a:t>
            </a:r>
            <a:r>
              <a:rPr lang="en-US" sz="2800" dirty="0" smtClean="0">
                <a:solidFill>
                  <a:srgbClr val="C00000"/>
                </a:solidFill>
              </a:rPr>
              <a:t> &gt; 10; </a:t>
            </a:r>
            <a:r>
              <a:rPr lang="en-US" sz="2800" dirty="0" err="1" smtClean="0">
                <a:solidFill>
                  <a:srgbClr val="C00000"/>
                </a:solidFill>
              </a:rPr>
              <a:t>i</a:t>
            </a:r>
            <a:r>
              <a:rPr lang="en-US" sz="2800" dirty="0" smtClean="0">
                <a:solidFill>
                  <a:srgbClr val="C0000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	for(</a:t>
            </a:r>
            <a:r>
              <a:rPr lang="en-US" sz="2800" dirty="0" err="1" smtClean="0">
                <a:solidFill>
                  <a:srgbClr val="C00000"/>
                </a:solidFill>
              </a:rPr>
              <a:t>int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i</a:t>
            </a:r>
            <a:r>
              <a:rPr lang="en-US" sz="2800" dirty="0" smtClean="0">
                <a:solidFill>
                  <a:srgbClr val="C00000"/>
                </a:solidFill>
              </a:rPr>
              <a:t> = 10; </a:t>
            </a:r>
            <a:r>
              <a:rPr lang="en-US" sz="2800" dirty="0" err="1" smtClean="0">
                <a:solidFill>
                  <a:srgbClr val="C00000"/>
                </a:solidFill>
              </a:rPr>
              <a:t>i</a:t>
            </a:r>
            <a:r>
              <a:rPr lang="en-US" sz="2800" dirty="0" smtClean="0">
                <a:solidFill>
                  <a:srgbClr val="C00000"/>
                </a:solidFill>
              </a:rPr>
              <a:t> &lt;=1; </a:t>
            </a:r>
            <a:r>
              <a:rPr lang="en-US" sz="2800" dirty="0" err="1" smtClean="0">
                <a:solidFill>
                  <a:srgbClr val="C00000"/>
                </a:solidFill>
              </a:rPr>
              <a:t>i</a:t>
            </a:r>
            <a:r>
              <a:rPr lang="en-US" sz="2800" dirty="0" smtClean="0">
                <a:solidFill>
                  <a:srgbClr val="C00000"/>
                </a:solidFill>
              </a:rPr>
              <a:t> = </a:t>
            </a:r>
            <a:r>
              <a:rPr lang="en-US" sz="2800" dirty="0" err="1" smtClean="0">
                <a:solidFill>
                  <a:srgbClr val="C00000"/>
                </a:solidFill>
              </a:rPr>
              <a:t>i</a:t>
            </a:r>
            <a:r>
              <a:rPr lang="en-US" sz="2800" dirty="0" smtClean="0">
                <a:solidFill>
                  <a:srgbClr val="C00000"/>
                </a:solidFill>
              </a:rPr>
              <a:t> – 2)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0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loop dangerous?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for(double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 = 1;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 &gt; 0;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 =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 /2)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//how many times will it run (theoretically)?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54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for-loop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Used to make a block of code repeat a known number of times.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for(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=0;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&lt;3;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++)	     </a:t>
            </a:r>
            <a:r>
              <a:rPr lang="en-US" dirty="0" smtClean="0">
                <a:solidFill>
                  <a:srgbClr val="C00000"/>
                </a:solidFill>
              </a:rPr>
              <a:t>//will print ***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     </a:t>
            </a:r>
            <a:r>
              <a:rPr lang="en-US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b="1" dirty="0" smtClean="0">
                <a:solidFill>
                  <a:srgbClr val="7030A0"/>
                </a:solidFill>
              </a:rPr>
              <a:t>(“*”);		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}</a:t>
            </a: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for(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=0;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&lt;5;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++)	     </a:t>
            </a:r>
            <a:r>
              <a:rPr lang="en-US" dirty="0" smtClean="0">
                <a:solidFill>
                  <a:srgbClr val="C00000"/>
                </a:solidFill>
              </a:rPr>
              <a:t>//will print *$*$*$*$*$</a:t>
            </a:r>
            <a:r>
              <a:rPr lang="en-US" b="1" dirty="0" smtClean="0">
                <a:solidFill>
                  <a:srgbClr val="7030A0"/>
                </a:solidFill>
              </a:rPr>
              <a:t>	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{			     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     </a:t>
            </a:r>
            <a:r>
              <a:rPr lang="en-US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b="1" dirty="0">
                <a:solidFill>
                  <a:srgbClr val="7030A0"/>
                </a:solidFill>
              </a:rPr>
              <a:t>(“*”); 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     </a:t>
            </a:r>
            <a:r>
              <a:rPr lang="en-US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b="1" dirty="0" smtClean="0">
                <a:solidFill>
                  <a:srgbClr val="7030A0"/>
                </a:solidFill>
              </a:rPr>
              <a:t>(“$”);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79570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For-loop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8100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u="sng" dirty="0" smtClean="0">
                <a:solidFill>
                  <a:srgbClr val="C00000"/>
                </a:solidFill>
              </a:rPr>
              <a:t>Initialization:</a:t>
            </a:r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en-US" sz="2000" b="1" u="sng" dirty="0" smtClean="0">
                <a:solidFill>
                  <a:schemeClr val="accent3">
                    <a:lumMod val="50000"/>
                  </a:schemeClr>
                </a:solidFill>
              </a:rPr>
              <a:t>Condition:</a:t>
            </a:r>
            <a:r>
              <a:rPr lang="en-US" sz="2000" dirty="0" smtClean="0"/>
              <a:t>		</a:t>
            </a:r>
            <a:r>
              <a:rPr lang="en-US" sz="2000" b="1" u="sng" dirty="0" smtClean="0">
                <a:solidFill>
                  <a:srgbClr val="002060"/>
                </a:solidFill>
              </a:rPr>
              <a:t>Increment: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Define a loop variable</a:t>
            </a:r>
            <a:r>
              <a:rPr lang="en-US" sz="2000" dirty="0" smtClean="0"/>
              <a:t>		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body of loop runs if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loop variable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and tell it where to start</a:t>
            </a:r>
            <a:r>
              <a:rPr lang="en-US" sz="2000" dirty="0" smtClean="0"/>
              <a:t>		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condition is true</a:t>
            </a:r>
            <a:r>
              <a:rPr lang="en-US" sz="2000" dirty="0" smtClean="0"/>
              <a:t>		</a:t>
            </a:r>
            <a:r>
              <a:rPr lang="en-US" sz="2000" dirty="0" smtClean="0">
                <a:solidFill>
                  <a:srgbClr val="002060"/>
                </a:solidFill>
              </a:rPr>
              <a:t>increases by 1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for(</a:t>
            </a:r>
            <a:r>
              <a:rPr lang="en-US" b="1" dirty="0" err="1" smtClean="0">
                <a:solidFill>
                  <a:srgbClr val="C00000"/>
                </a:solidFill>
              </a:rPr>
              <a:t>int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i</a:t>
            </a:r>
            <a:r>
              <a:rPr lang="en-US" b="1" dirty="0" smtClean="0">
                <a:solidFill>
                  <a:srgbClr val="C00000"/>
                </a:solidFill>
              </a:rPr>
              <a:t>=0</a:t>
            </a:r>
            <a:r>
              <a:rPr lang="en-US" b="1" dirty="0" smtClean="0">
                <a:solidFill>
                  <a:srgbClr val="7030A0"/>
                </a:solidFill>
              </a:rPr>
              <a:t>; 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&lt;10</a:t>
            </a:r>
            <a:r>
              <a:rPr lang="en-US" b="1" dirty="0" smtClean="0">
                <a:solidFill>
                  <a:srgbClr val="7030A0"/>
                </a:solidFill>
              </a:rPr>
              <a:t>; 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b="1" dirty="0" smtClean="0">
                <a:solidFill>
                  <a:srgbClr val="002060"/>
                </a:solidFill>
              </a:rPr>
              <a:t>++</a:t>
            </a:r>
            <a:r>
              <a:rPr lang="en-US" b="1" dirty="0" smtClean="0">
                <a:solidFill>
                  <a:srgbClr val="7030A0"/>
                </a:solidFill>
              </a:rPr>
              <a:t>) 	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     	</a:t>
            </a:r>
            <a:r>
              <a:rPr lang="en-US" dirty="0" smtClean="0">
                <a:solidFill>
                  <a:srgbClr val="C00000"/>
                </a:solidFill>
              </a:rPr>
              <a:t>     /* code to repeat here */</a:t>
            </a:r>
            <a:r>
              <a:rPr lang="en-US" b="1" dirty="0" smtClean="0">
                <a:solidFill>
                  <a:srgbClr val="7030A0"/>
                </a:solidFill>
              </a:rPr>
              <a:t>		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}</a:t>
            </a:r>
          </a:p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sz="2000" b="1" u="sng" dirty="0" smtClean="0">
                <a:solidFill>
                  <a:srgbClr val="7030A0"/>
                </a:solidFill>
              </a:rPr>
              <a:t>Loop body: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	</a:t>
            </a:r>
            <a:r>
              <a:rPr lang="en-US" sz="2000" dirty="0" smtClean="0">
                <a:solidFill>
                  <a:srgbClr val="7030A0"/>
                </a:solidFill>
              </a:rPr>
              <a:t>			code that repeats</a:t>
            </a:r>
            <a:endParaRPr lang="en-US" sz="2000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95600" y="2209800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867400" y="2209800"/>
            <a:ext cx="990600" cy="68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419600" y="4495800"/>
            <a:ext cx="304800" cy="685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19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For-loop step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581400" cy="243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=0;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&lt;3;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++)     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400" b="1" dirty="0" smtClean="0">
                <a:solidFill>
                  <a:srgbClr val="7030A0"/>
                </a:solidFill>
              </a:rPr>
              <a:t>(“*”);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1000" y="16002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starts at 0.	</a:t>
            </a:r>
            <a:r>
              <a:rPr lang="en-US" b="1" dirty="0" smtClean="0">
                <a:solidFill>
                  <a:srgbClr val="C00000"/>
                </a:solidFill>
              </a:rPr>
              <a:t>is </a:t>
            </a:r>
            <a:r>
              <a:rPr lang="en-US" b="1" dirty="0" err="1" smtClean="0">
                <a:solidFill>
                  <a:srgbClr val="C00000"/>
                </a:solidFill>
              </a:rPr>
              <a:t>i</a:t>
            </a:r>
            <a:r>
              <a:rPr lang="en-US" b="1" dirty="0" smtClean="0">
                <a:solidFill>
                  <a:srgbClr val="C00000"/>
                </a:solidFill>
              </a:rPr>
              <a:t> &lt; 3? </a:t>
            </a:r>
            <a:r>
              <a:rPr lang="en-US" dirty="0"/>
              <a:t>	</a:t>
            </a:r>
            <a:r>
              <a:rPr lang="en-US" dirty="0" smtClean="0"/>
              <a:t>	    </a:t>
            </a:r>
            <a:r>
              <a:rPr lang="en-US" b="1" u="sng" dirty="0" smtClean="0"/>
              <a:t>_</a:t>
            </a:r>
            <a:r>
              <a:rPr lang="en-US" b="1" u="sng" dirty="0" err="1"/>
              <a:t>i</a:t>
            </a:r>
            <a:r>
              <a:rPr lang="en-US" b="1" u="sng" dirty="0"/>
              <a:t>_</a:t>
            </a:r>
            <a:r>
              <a:rPr lang="en-US" b="1" dirty="0"/>
              <a:t> </a:t>
            </a:r>
            <a:endParaRPr lang="en-US" dirty="0" smtClean="0"/>
          </a:p>
          <a:p>
            <a:r>
              <a:rPr lang="en-US" dirty="0" smtClean="0"/>
              <a:t>		                                         0</a:t>
            </a:r>
          </a:p>
        </p:txBody>
      </p:sp>
    </p:spTree>
    <p:extLst>
      <p:ext uri="{BB962C8B-B14F-4D97-AF65-F5344CB8AC3E}">
        <p14:creationId xmlns:p14="http://schemas.microsoft.com/office/powerpoint/2010/main" val="278675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For-loop step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581400" cy="243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=0;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&lt;3;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++)     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400" b="1" dirty="0" smtClean="0">
                <a:solidFill>
                  <a:srgbClr val="7030A0"/>
                </a:solidFill>
              </a:rPr>
              <a:t>(“*”);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1000" y="1600200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starts at 0.	is </a:t>
            </a:r>
            <a:r>
              <a:rPr lang="en-US" dirty="0" err="1" smtClean="0"/>
              <a:t>i</a:t>
            </a:r>
            <a:r>
              <a:rPr lang="en-US" dirty="0" smtClean="0"/>
              <a:t> &lt; 3? </a:t>
            </a:r>
            <a:r>
              <a:rPr lang="en-US" b="1" dirty="0" smtClean="0"/>
              <a:t>(yes)	    </a:t>
            </a:r>
            <a:r>
              <a:rPr lang="en-US" b="1" u="sng" dirty="0" smtClean="0"/>
              <a:t>_</a:t>
            </a:r>
            <a:r>
              <a:rPr lang="en-US" b="1" u="sng" dirty="0" err="1"/>
              <a:t>i</a:t>
            </a:r>
            <a:r>
              <a:rPr lang="en-US" b="1" u="sng" dirty="0"/>
              <a:t>_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dirty="0" smtClean="0"/>
              <a:t>print * and </a:t>
            </a:r>
            <a:r>
              <a:rPr lang="en-US" dirty="0" err="1" smtClean="0"/>
              <a:t>i</a:t>
            </a:r>
            <a:r>
              <a:rPr lang="en-US" dirty="0" smtClean="0"/>
              <a:t> changes to 1</a:t>
            </a:r>
            <a:r>
              <a:rPr lang="en-US" b="1" dirty="0" smtClean="0"/>
              <a:t>	</a:t>
            </a:r>
            <a:r>
              <a:rPr lang="en-US" dirty="0" smtClean="0"/>
              <a:t>	      0</a:t>
            </a:r>
          </a:p>
          <a:p>
            <a:r>
              <a:rPr lang="en-US" dirty="0" smtClean="0"/>
              <a:t>				      1</a:t>
            </a:r>
          </a:p>
          <a:p>
            <a:r>
              <a:rPr lang="en-US" dirty="0" err="1"/>
              <a:t>i</a:t>
            </a:r>
            <a:r>
              <a:rPr lang="en-US" dirty="0"/>
              <a:t> is now 1.	</a:t>
            </a:r>
            <a:r>
              <a:rPr lang="en-US" b="1" dirty="0">
                <a:solidFill>
                  <a:srgbClr val="C00000"/>
                </a:solidFill>
              </a:rPr>
              <a:t>is 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>
                <a:solidFill>
                  <a:srgbClr val="C00000"/>
                </a:solidFill>
              </a:rPr>
              <a:t> &lt; 3?</a:t>
            </a:r>
            <a:endParaRPr lang="en-US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98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For-loop step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581400" cy="243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=0;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&lt;3;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++)     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400" b="1" dirty="0" smtClean="0">
                <a:solidFill>
                  <a:srgbClr val="7030A0"/>
                </a:solidFill>
              </a:rPr>
              <a:t>(“*”);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1000" y="1600200"/>
            <a:ext cx="434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starts at 0.	is </a:t>
            </a:r>
            <a:r>
              <a:rPr lang="en-US" dirty="0" err="1" smtClean="0"/>
              <a:t>i</a:t>
            </a:r>
            <a:r>
              <a:rPr lang="en-US" dirty="0" smtClean="0"/>
              <a:t> &lt; 3? (yes)	    </a:t>
            </a:r>
            <a:r>
              <a:rPr lang="en-US" b="1" u="sng" dirty="0" smtClean="0"/>
              <a:t>_</a:t>
            </a:r>
            <a:r>
              <a:rPr lang="en-US" b="1" u="sng" dirty="0" err="1"/>
              <a:t>i</a:t>
            </a:r>
            <a:r>
              <a:rPr lang="en-US" b="1" u="sng" dirty="0"/>
              <a:t>_</a:t>
            </a:r>
            <a:r>
              <a:rPr lang="en-US" b="1" dirty="0"/>
              <a:t> </a:t>
            </a:r>
            <a:endParaRPr lang="en-US" dirty="0" smtClean="0"/>
          </a:p>
          <a:p>
            <a:r>
              <a:rPr lang="en-US" dirty="0" smtClean="0"/>
              <a:t>print * and </a:t>
            </a:r>
            <a:r>
              <a:rPr lang="en-US" dirty="0" err="1" smtClean="0"/>
              <a:t>i</a:t>
            </a:r>
            <a:r>
              <a:rPr lang="en-US" dirty="0" smtClean="0"/>
              <a:t> changes to 1		      0</a:t>
            </a:r>
          </a:p>
          <a:p>
            <a:r>
              <a:rPr lang="en-US" dirty="0" smtClean="0"/>
              <a:t>				      1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 is now 1.	is </a:t>
            </a:r>
            <a:r>
              <a:rPr lang="en-US" dirty="0" err="1" smtClean="0"/>
              <a:t>i</a:t>
            </a:r>
            <a:r>
              <a:rPr lang="en-US" dirty="0" smtClean="0"/>
              <a:t> &lt; 3? </a:t>
            </a:r>
            <a:r>
              <a:rPr lang="en-US" b="1" dirty="0" smtClean="0"/>
              <a:t>(yes)</a:t>
            </a:r>
            <a:r>
              <a:rPr lang="en-US" dirty="0" smtClean="0"/>
              <a:t>	 </a:t>
            </a:r>
          </a:p>
          <a:p>
            <a:r>
              <a:rPr lang="en-US" dirty="0"/>
              <a:t>print * </a:t>
            </a:r>
            <a:r>
              <a:rPr lang="en-US" dirty="0" smtClean="0"/>
              <a:t>and </a:t>
            </a:r>
            <a:r>
              <a:rPr lang="en-US" dirty="0" err="1" smtClean="0"/>
              <a:t>i</a:t>
            </a:r>
            <a:r>
              <a:rPr lang="en-US" dirty="0" smtClean="0"/>
              <a:t> changes to 2                               2</a:t>
            </a:r>
          </a:p>
          <a:p>
            <a:endParaRPr lang="en-US" dirty="0" smtClean="0"/>
          </a:p>
          <a:p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is now 2.	</a:t>
            </a:r>
            <a:r>
              <a:rPr lang="en-US" b="1" dirty="0">
                <a:solidFill>
                  <a:srgbClr val="C00000"/>
                </a:solidFill>
              </a:rPr>
              <a:t>is 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>
                <a:solidFill>
                  <a:srgbClr val="C00000"/>
                </a:solidFill>
              </a:rPr>
              <a:t> &lt; 3?</a:t>
            </a:r>
            <a:endParaRPr lang="en-US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98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For-loop step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581400" cy="243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=0;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&lt;3;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++)     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400" b="1" dirty="0" smtClean="0">
                <a:solidFill>
                  <a:srgbClr val="7030A0"/>
                </a:solidFill>
              </a:rPr>
              <a:t>(“*”);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1000" y="1600200"/>
            <a:ext cx="434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starts at 0.	is </a:t>
            </a:r>
            <a:r>
              <a:rPr lang="en-US" dirty="0" err="1" smtClean="0"/>
              <a:t>i</a:t>
            </a:r>
            <a:r>
              <a:rPr lang="en-US" dirty="0" smtClean="0"/>
              <a:t> &lt; 3? (yes)	    </a:t>
            </a:r>
            <a:r>
              <a:rPr lang="en-US" b="1" u="sng" dirty="0" smtClean="0"/>
              <a:t>_</a:t>
            </a:r>
            <a:r>
              <a:rPr lang="en-US" b="1" u="sng" dirty="0" err="1"/>
              <a:t>i</a:t>
            </a:r>
            <a:r>
              <a:rPr lang="en-US" b="1" u="sng" dirty="0"/>
              <a:t>_</a:t>
            </a:r>
            <a:r>
              <a:rPr lang="en-US" b="1" dirty="0"/>
              <a:t> </a:t>
            </a:r>
            <a:endParaRPr lang="en-US" dirty="0" smtClean="0"/>
          </a:p>
          <a:p>
            <a:r>
              <a:rPr lang="en-US" dirty="0" smtClean="0"/>
              <a:t>print * and </a:t>
            </a:r>
            <a:r>
              <a:rPr lang="en-US" dirty="0" err="1" smtClean="0"/>
              <a:t>i</a:t>
            </a:r>
            <a:r>
              <a:rPr lang="en-US" dirty="0" smtClean="0"/>
              <a:t> changes to 1		      0</a:t>
            </a:r>
          </a:p>
          <a:p>
            <a:r>
              <a:rPr lang="en-US" dirty="0" smtClean="0"/>
              <a:t>				      1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 is now 1.	is </a:t>
            </a:r>
            <a:r>
              <a:rPr lang="en-US" dirty="0" err="1" smtClean="0"/>
              <a:t>i</a:t>
            </a:r>
            <a:r>
              <a:rPr lang="en-US" dirty="0" smtClean="0"/>
              <a:t> &lt; 3? (yes)	 </a:t>
            </a:r>
          </a:p>
          <a:p>
            <a:r>
              <a:rPr lang="en-US" dirty="0"/>
              <a:t>print * </a:t>
            </a:r>
            <a:r>
              <a:rPr lang="en-US" dirty="0" smtClean="0"/>
              <a:t>and </a:t>
            </a:r>
            <a:r>
              <a:rPr lang="en-US" dirty="0" err="1" smtClean="0"/>
              <a:t>i</a:t>
            </a:r>
            <a:r>
              <a:rPr lang="en-US" dirty="0" smtClean="0"/>
              <a:t> changes to 2                               2</a:t>
            </a:r>
          </a:p>
          <a:p>
            <a:endParaRPr lang="en-US" dirty="0" smtClean="0"/>
          </a:p>
          <a:p>
            <a:r>
              <a:rPr lang="en-US" dirty="0" err="1" smtClean="0"/>
              <a:t>i</a:t>
            </a:r>
            <a:r>
              <a:rPr lang="en-US" dirty="0" smtClean="0"/>
              <a:t> is now 2.	is </a:t>
            </a:r>
            <a:r>
              <a:rPr lang="en-US" dirty="0" err="1" smtClean="0"/>
              <a:t>i</a:t>
            </a:r>
            <a:r>
              <a:rPr lang="en-US" dirty="0" smtClean="0"/>
              <a:t> &lt; 3? </a:t>
            </a:r>
            <a:r>
              <a:rPr lang="en-US" b="1" dirty="0" smtClean="0"/>
              <a:t>(yes)</a:t>
            </a:r>
          </a:p>
          <a:p>
            <a:r>
              <a:rPr lang="en-US" dirty="0"/>
              <a:t>print * </a:t>
            </a:r>
            <a:r>
              <a:rPr lang="en-US" dirty="0" smtClean="0"/>
              <a:t>and </a:t>
            </a:r>
            <a:r>
              <a:rPr lang="en-US" dirty="0" err="1" smtClean="0"/>
              <a:t>i</a:t>
            </a:r>
            <a:r>
              <a:rPr lang="en-US" dirty="0" smtClean="0"/>
              <a:t> changes to 3                               3</a:t>
            </a:r>
          </a:p>
          <a:p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 is now 3.	</a:t>
            </a:r>
            <a:r>
              <a:rPr lang="en-US" b="1" dirty="0">
                <a:solidFill>
                  <a:srgbClr val="C00000"/>
                </a:solidFill>
              </a:rPr>
              <a:t>is 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>
                <a:solidFill>
                  <a:srgbClr val="C00000"/>
                </a:solidFill>
              </a:rPr>
              <a:t> &lt; 3?</a:t>
            </a:r>
            <a:endParaRPr lang="en-US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98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For-loop step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581400" cy="243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=0;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&lt;3;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++)     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400" b="1" dirty="0" smtClean="0">
                <a:solidFill>
                  <a:srgbClr val="7030A0"/>
                </a:solidFill>
              </a:rPr>
              <a:t>(“*”);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1000" y="1600200"/>
            <a:ext cx="4343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starts at 0.	is </a:t>
            </a:r>
            <a:r>
              <a:rPr lang="en-US" dirty="0" err="1" smtClean="0"/>
              <a:t>i</a:t>
            </a:r>
            <a:r>
              <a:rPr lang="en-US" dirty="0" smtClean="0"/>
              <a:t> &lt; 3? (yes)	    </a:t>
            </a:r>
            <a:r>
              <a:rPr lang="en-US" b="1" u="sng" dirty="0" smtClean="0"/>
              <a:t>_</a:t>
            </a:r>
            <a:r>
              <a:rPr lang="en-US" b="1" u="sng" dirty="0" err="1"/>
              <a:t>i</a:t>
            </a:r>
            <a:r>
              <a:rPr lang="en-US" b="1" u="sng" dirty="0"/>
              <a:t>_</a:t>
            </a:r>
            <a:r>
              <a:rPr lang="en-US" b="1" dirty="0"/>
              <a:t> </a:t>
            </a:r>
            <a:endParaRPr lang="en-US" dirty="0" smtClean="0"/>
          </a:p>
          <a:p>
            <a:r>
              <a:rPr lang="en-US" dirty="0" smtClean="0"/>
              <a:t>print * and </a:t>
            </a:r>
            <a:r>
              <a:rPr lang="en-US" dirty="0" err="1" smtClean="0"/>
              <a:t>i</a:t>
            </a:r>
            <a:r>
              <a:rPr lang="en-US" dirty="0" smtClean="0"/>
              <a:t> changes to 1		      0</a:t>
            </a:r>
          </a:p>
          <a:p>
            <a:r>
              <a:rPr lang="en-US" dirty="0" smtClean="0"/>
              <a:t>				      1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 is now 1.	is </a:t>
            </a:r>
            <a:r>
              <a:rPr lang="en-US" dirty="0" err="1" smtClean="0"/>
              <a:t>i</a:t>
            </a:r>
            <a:r>
              <a:rPr lang="en-US" dirty="0" smtClean="0"/>
              <a:t> &lt; 3? (yes)	 </a:t>
            </a:r>
          </a:p>
          <a:p>
            <a:r>
              <a:rPr lang="en-US" dirty="0"/>
              <a:t>print * </a:t>
            </a:r>
            <a:r>
              <a:rPr lang="en-US" dirty="0" smtClean="0"/>
              <a:t>and </a:t>
            </a:r>
            <a:r>
              <a:rPr lang="en-US" dirty="0" err="1" smtClean="0"/>
              <a:t>i</a:t>
            </a:r>
            <a:r>
              <a:rPr lang="en-US" dirty="0" smtClean="0"/>
              <a:t> changes to 2                               2</a:t>
            </a:r>
          </a:p>
          <a:p>
            <a:endParaRPr lang="en-US" dirty="0" smtClean="0"/>
          </a:p>
          <a:p>
            <a:r>
              <a:rPr lang="en-US" dirty="0" err="1" smtClean="0"/>
              <a:t>i</a:t>
            </a:r>
            <a:r>
              <a:rPr lang="en-US" dirty="0" smtClean="0"/>
              <a:t> is now 2.	is </a:t>
            </a:r>
            <a:r>
              <a:rPr lang="en-US" dirty="0" err="1" smtClean="0"/>
              <a:t>i</a:t>
            </a:r>
            <a:r>
              <a:rPr lang="en-US" dirty="0" smtClean="0"/>
              <a:t> &lt; 3? (yes)</a:t>
            </a:r>
          </a:p>
          <a:p>
            <a:r>
              <a:rPr lang="en-US" dirty="0"/>
              <a:t>print * </a:t>
            </a:r>
            <a:r>
              <a:rPr lang="en-US" dirty="0" smtClean="0"/>
              <a:t>and </a:t>
            </a:r>
            <a:r>
              <a:rPr lang="en-US" dirty="0" err="1" smtClean="0"/>
              <a:t>i</a:t>
            </a:r>
            <a:r>
              <a:rPr lang="en-US" dirty="0" smtClean="0"/>
              <a:t> changes to 3                               3</a:t>
            </a:r>
          </a:p>
          <a:p>
            <a:endParaRPr lang="en-US" dirty="0" smtClean="0"/>
          </a:p>
          <a:p>
            <a:r>
              <a:rPr lang="en-US" dirty="0" err="1" smtClean="0"/>
              <a:t>i</a:t>
            </a:r>
            <a:r>
              <a:rPr lang="en-US" dirty="0" smtClean="0"/>
              <a:t> is now 3.	is </a:t>
            </a:r>
            <a:r>
              <a:rPr lang="en-US" dirty="0" err="1" smtClean="0"/>
              <a:t>i</a:t>
            </a:r>
            <a:r>
              <a:rPr lang="en-US" dirty="0" smtClean="0"/>
              <a:t> &lt; 3? </a:t>
            </a:r>
            <a:r>
              <a:rPr lang="en-US" b="1" dirty="0" smtClean="0"/>
              <a:t>(NO)</a:t>
            </a:r>
          </a:p>
          <a:p>
            <a:r>
              <a:rPr lang="en-US" dirty="0" smtClean="0"/>
              <a:t>loop 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8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</a:t>
            </a:r>
            <a:r>
              <a:rPr lang="en-US" dirty="0" smtClean="0"/>
              <a:t>++;			</a:t>
            </a:r>
            <a:r>
              <a:rPr lang="en-US" dirty="0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 += 1;</a:t>
            </a:r>
            <a:r>
              <a:rPr lang="en-US" dirty="0" smtClean="0"/>
              <a:t>		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 =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 + 1;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i</a:t>
            </a:r>
            <a:r>
              <a:rPr lang="en-US" dirty="0" smtClean="0"/>
              <a:t>--;</a:t>
            </a: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 -= </a:t>
            </a:r>
            <a:r>
              <a:rPr lang="en-US" dirty="0" smtClean="0">
                <a:solidFill>
                  <a:srgbClr val="7030A0"/>
                </a:solidFill>
              </a:rPr>
              <a:t>1;</a:t>
            </a:r>
            <a:r>
              <a:rPr lang="en-US" dirty="0" smtClean="0"/>
              <a:t>		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 =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 – 1;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+ 2;		</a:t>
            </a:r>
            <a:r>
              <a:rPr lang="en-US" dirty="0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 += 2;</a:t>
            </a:r>
            <a:r>
              <a:rPr lang="en-US" dirty="0" smtClean="0"/>
              <a:t>		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* 10;		</a:t>
            </a:r>
            <a:r>
              <a:rPr lang="en-US" dirty="0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 *= 10;</a:t>
            </a:r>
          </a:p>
          <a:p>
            <a:pPr marL="0" indent="0">
              <a:buNone/>
            </a:pP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- 5;		</a:t>
            </a:r>
            <a:r>
              <a:rPr lang="en-US" dirty="0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 -= 5;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/ 2;		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 /= 2;</a:t>
            </a:r>
          </a:p>
        </p:txBody>
      </p:sp>
    </p:spTree>
    <p:extLst>
      <p:ext uri="{BB962C8B-B14F-4D97-AF65-F5344CB8AC3E}">
        <p14:creationId xmlns:p14="http://schemas.microsoft.com/office/powerpoint/2010/main" val="92328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302</Words>
  <Application>Microsoft Office PowerPoint</Application>
  <PresentationFormat>On-screen Show (4:3)</PresentationFormat>
  <Paragraphs>149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The Loops</vt:lpstr>
      <vt:lpstr>The for-loop</vt:lpstr>
      <vt:lpstr>For-loop mechanics</vt:lpstr>
      <vt:lpstr>For-loop step trace</vt:lpstr>
      <vt:lpstr>For-loop step trace</vt:lpstr>
      <vt:lpstr>For-loop step trace</vt:lpstr>
      <vt:lpstr>For-loop step trace</vt:lpstr>
      <vt:lpstr>For-loop step trace</vt:lpstr>
      <vt:lpstr>incrementing</vt:lpstr>
      <vt:lpstr>For-loop variants</vt:lpstr>
      <vt:lpstr>Using a non-traditional for-loop</vt:lpstr>
      <vt:lpstr>A matter of style</vt:lpstr>
      <vt:lpstr>Dangerous loops</vt:lpstr>
      <vt:lpstr>Is this loop dangerous?</vt:lpstr>
    </vt:vector>
  </TitlesOfParts>
  <Company>Fairfax County Public Schools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Climber and Racer</dc:title>
  <dc:creator>Administrator</dc:creator>
  <cp:lastModifiedBy>Administrator</cp:lastModifiedBy>
  <cp:revision>28</cp:revision>
  <dcterms:created xsi:type="dcterms:W3CDTF">2014-08-30T15:43:55Z</dcterms:created>
  <dcterms:modified xsi:type="dcterms:W3CDTF">2014-09-16T12:39:23Z</dcterms:modified>
</cp:coreProperties>
</file>