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8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7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9873-6895-4641-9B0A-D87712AFC63E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E8E7-A30B-4415-89F5-1BA31F47D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 and 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null, parity (and pointers?)</a:t>
            </a:r>
          </a:p>
          <a:p>
            <a:r>
              <a:rPr lang="en-US" dirty="0" smtClean="0"/>
              <a:t>where do things exist?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if a reference is nul</a:t>
            </a:r>
            <a:r>
              <a:rPr lang="en-US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To check the equality of a primitive, use the == operator.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if(x == 10)</a:t>
            </a:r>
          </a:p>
          <a:p>
            <a:pPr>
              <a:buFont typeface="Arial" charset="0"/>
              <a:buChar char="•"/>
            </a:pPr>
            <a:r>
              <a:rPr lang="en-US" sz="2200" dirty="0" smtClean="0"/>
              <a:t>To check equality in the state of objects, use dot-equals method.</a:t>
            </a:r>
          </a:p>
          <a:p>
            <a:pPr marL="0" indent="0">
              <a:buNone/>
            </a:pPr>
            <a:r>
              <a:rPr lang="en-US" sz="2200" dirty="0" smtClean="0"/>
              <a:t>	if(</a:t>
            </a:r>
            <a:r>
              <a:rPr lang="en-US" sz="2200" dirty="0" err="1" smtClean="0"/>
              <a:t>word.equals</a:t>
            </a:r>
            <a:r>
              <a:rPr lang="en-US" sz="2200" dirty="0" smtClean="0"/>
              <a:t>(“hello”))</a:t>
            </a:r>
          </a:p>
          <a:p>
            <a:pPr>
              <a:buFont typeface="Arial" charset="0"/>
              <a:buChar char="•"/>
            </a:pPr>
            <a:r>
              <a:rPr lang="en-US" sz="2200" dirty="0" smtClean="0"/>
              <a:t>To check to see if an object reference is null, use the == operator.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if(word == null)</a:t>
            </a:r>
          </a:p>
          <a:p>
            <a:pPr marL="0" indent="0">
              <a:buNone/>
            </a:pPr>
            <a:r>
              <a:rPr lang="en-US" sz="2200" dirty="0" smtClean="0"/>
              <a:t>Why the dot-equals method for equality of state, and == for null?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Because, as a reference, you are really storing the memory location of where an object is stored.  If a reference stores null, then there is no such object that it points to.</a:t>
            </a:r>
          </a:p>
        </p:txBody>
      </p:sp>
    </p:spTree>
    <p:extLst>
      <p:ext uri="{BB962C8B-B14F-4D97-AF65-F5344CB8AC3E}">
        <p14:creationId xmlns:p14="http://schemas.microsoft.com/office/powerpoint/2010/main" val="404988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Primitives and objects exist only within the structures they are defined, denoted by {}.</a:t>
            </a:r>
          </a:p>
          <a:p>
            <a:r>
              <a:rPr lang="en-US" dirty="0" smtClean="0"/>
              <a:t>Once the structure hits the end brace, the variable no longer exists.</a:t>
            </a:r>
          </a:p>
          <a:p>
            <a:r>
              <a:rPr lang="en-US" dirty="0" smtClean="0"/>
              <a:t>You may define variables with the same name, but only if they have a different scope.</a:t>
            </a:r>
          </a:p>
          <a:p>
            <a:r>
              <a:rPr lang="en-US" dirty="0" smtClean="0"/>
              <a:t>Instance variables: exist for the entire class</a:t>
            </a:r>
          </a:p>
          <a:p>
            <a:r>
              <a:rPr lang="en-US" dirty="0" smtClean="0"/>
              <a:t>Local variables: only exist within a structure</a:t>
            </a:r>
          </a:p>
          <a:p>
            <a:r>
              <a:rPr lang="en-US" dirty="0" smtClean="0"/>
              <a:t>Arguments/</a:t>
            </a:r>
            <a:r>
              <a:rPr lang="en-US" dirty="0" err="1" smtClean="0"/>
              <a:t>Paramaters</a:t>
            </a:r>
            <a:r>
              <a:rPr lang="en-US" dirty="0" smtClean="0"/>
              <a:t>: only exist in that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class Lab99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		           	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public static Scanner input = new Scanner(System.in);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static double average(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double x, double y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					             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//x and y exist here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smtClean="0">
                <a:solidFill>
                  <a:srgbClr val="00B050"/>
                </a:solidFill>
              </a:rPr>
              <a:t>double </a:t>
            </a:r>
            <a:r>
              <a:rPr lang="en-US" sz="2000" b="1" dirty="0" err="1" smtClean="0">
                <a:solidFill>
                  <a:srgbClr val="00B050"/>
                </a:solidFill>
              </a:rPr>
              <a:t>ans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= (x + y) / 2;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return </a:t>
            </a:r>
            <a:r>
              <a:rPr lang="en-US" sz="2000" b="1" dirty="0" err="1" smtClean="0">
                <a:solidFill>
                  <a:srgbClr val="7030A0"/>
                </a:solidFill>
              </a:rPr>
              <a:t>ans</a:t>
            </a:r>
            <a:r>
              <a:rPr lang="en-US" sz="2000" b="1" dirty="0" smtClean="0">
                <a:solidFill>
                  <a:srgbClr val="7030A0"/>
                </a:solidFill>
              </a:rPr>
              <a:t>;		      </a:t>
            </a:r>
            <a:r>
              <a:rPr lang="en-US" sz="2000" dirty="0" smtClean="0">
                <a:solidFill>
                  <a:srgbClr val="00B050"/>
                </a:solidFill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</a:rPr>
              <a:t>ans</a:t>
            </a:r>
            <a:r>
              <a:rPr lang="en-US" sz="2000" dirty="0" smtClean="0">
                <a:solidFill>
                  <a:srgbClr val="00B050"/>
                </a:solidFill>
              </a:rPr>
              <a:t> exists here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public static void main(String[]</a:t>
            </a:r>
            <a:r>
              <a:rPr lang="en-US" sz="2000" b="1" dirty="0" err="1" smtClean="0">
                <a:solidFill>
                  <a:srgbClr val="7030A0"/>
                </a:solidFill>
              </a:rPr>
              <a:t>arg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   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b="1" dirty="0" smtClean="0">
                <a:solidFill>
                  <a:srgbClr val="C00000"/>
                </a:solidFill>
              </a:rPr>
              <a:t>double x, y, </a:t>
            </a:r>
            <a:r>
              <a:rPr lang="en-US" sz="2000" b="1" dirty="0" err="1" smtClean="0">
                <a:solidFill>
                  <a:srgbClr val="C00000"/>
                </a:solidFill>
              </a:rPr>
              <a:t>avg</a:t>
            </a:r>
            <a:r>
              <a:rPr lang="en-US" sz="2000" b="1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</a:t>
            </a:r>
            <a:r>
              <a:rPr lang="en-US" sz="2000" dirty="0" smtClean="0">
                <a:solidFill>
                  <a:srgbClr val="C00000"/>
                </a:solidFill>
              </a:rPr>
              <a:t>//get input for x and y 	       //a new x and y and </a:t>
            </a:r>
            <a:r>
              <a:rPr lang="en-US" sz="2000" dirty="0" err="1" smtClean="0">
                <a:solidFill>
                  <a:srgbClr val="C00000"/>
                </a:solidFill>
              </a:rPr>
              <a:t>avg</a:t>
            </a:r>
            <a:r>
              <a:rPr lang="en-US" sz="2000" dirty="0" smtClean="0">
                <a:solidFill>
                  <a:srgbClr val="C00000"/>
                </a:solidFill>
              </a:rPr>
              <a:t> exist here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avg</a:t>
            </a:r>
            <a:r>
              <a:rPr lang="en-US" sz="2000" b="1" dirty="0" smtClean="0">
                <a:solidFill>
                  <a:srgbClr val="7030A0"/>
                </a:solidFill>
              </a:rPr>
              <a:t> = average(x, y);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avg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77000" y="1066800"/>
            <a:ext cx="20574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534400" y="1066800"/>
            <a:ext cx="0" cy="47244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5800" y="5808617"/>
            <a:ext cx="78486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34891" y="1447800"/>
            <a:ext cx="2209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0599" y="2971800"/>
            <a:ext cx="715409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144691" y="1447800"/>
            <a:ext cx="0" cy="15240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57600" y="2133600"/>
            <a:ext cx="1752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0599" y="2895600"/>
            <a:ext cx="441960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410200" y="2133600"/>
            <a:ext cx="0" cy="762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99954" y="4038600"/>
            <a:ext cx="524473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94954" y="5486400"/>
            <a:ext cx="714973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144690" y="4038600"/>
            <a:ext cx="0" cy="14478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899954" y="4038600"/>
            <a:ext cx="2057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6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 scope also applies to control structures: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for(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 = 0; </a:t>
            </a:r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 &lt; 5; </a:t>
            </a:r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	</a:t>
            </a:r>
            <a:r>
              <a:rPr lang="en-US" sz="2800" dirty="0" smtClean="0">
                <a:solidFill>
                  <a:srgbClr val="C00000"/>
                </a:solidFill>
              </a:rPr>
              <a:t>//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exists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   </a:t>
            </a:r>
            <a:r>
              <a:rPr lang="en-US" sz="28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}					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					</a:t>
            </a:r>
            <a:r>
              <a:rPr lang="en-US" sz="2800" dirty="0" smtClean="0">
                <a:solidFill>
                  <a:srgbClr val="C00000"/>
                </a:solidFill>
              </a:rPr>
              <a:t>//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 doesn’t exist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for(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= 0;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 &lt; 9; 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			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//a new 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exists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    </a:t>
            </a:r>
            <a:r>
              <a:rPr lang="en-US" sz="28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b="1" dirty="0" err="1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						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//</a:t>
            </a:r>
            <a:r>
              <a:rPr lang="en-US" sz="2800" dirty="0" err="1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doesn’t exist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91000" y="1143000"/>
            <a:ext cx="1676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2743200"/>
            <a:ext cx="47244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67400" y="1143000"/>
            <a:ext cx="0" cy="1600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7200" y="3733800"/>
            <a:ext cx="1333502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3000" y="5257800"/>
            <a:ext cx="441960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00702" y="3733800"/>
            <a:ext cx="0" cy="1524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8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 scope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num</a:t>
            </a:r>
            <a:r>
              <a:rPr lang="en-US" sz="2800" b="1" dirty="0" smtClean="0">
                <a:solidFill>
                  <a:srgbClr val="7030A0"/>
                </a:solidFill>
              </a:rPr>
              <a:t> = 5;		</a:t>
            </a:r>
            <a:r>
              <a:rPr lang="en-US" sz="2800" dirty="0" smtClean="0">
                <a:solidFill>
                  <a:srgbClr val="C00000"/>
                </a:solidFill>
              </a:rPr>
              <a:t>//assume user picks value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if(</a:t>
            </a:r>
            <a:r>
              <a:rPr lang="en-US" sz="2800" b="1" dirty="0" err="1" smtClean="0">
                <a:solidFill>
                  <a:srgbClr val="7030A0"/>
                </a:solidFill>
              </a:rPr>
              <a:t>num</a:t>
            </a:r>
            <a:r>
              <a:rPr lang="en-US" sz="2800" b="1" dirty="0" smtClean="0">
                <a:solidFill>
                  <a:srgbClr val="7030A0"/>
                </a:solidFill>
              </a:rPr>
              <a:t> &gt;= 0)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factorial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=1;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&lt;=</a:t>
            </a:r>
            <a:r>
              <a:rPr lang="en-US" sz="2800" b="1" dirty="0" err="1" smtClean="0">
                <a:solidFill>
                  <a:srgbClr val="7030A0"/>
                </a:solidFill>
              </a:rPr>
              <a:t>num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     factorial *=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</a:t>
            </a:r>
            <a:r>
              <a:rPr lang="en-US" sz="2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</a:rPr>
              <a:t>num</a:t>
            </a:r>
            <a:r>
              <a:rPr lang="en-US" sz="2800" b="1" dirty="0" smtClean="0">
                <a:solidFill>
                  <a:srgbClr val="7030A0"/>
                </a:solidFill>
              </a:rPr>
              <a:t>+” </a:t>
            </a:r>
            <a:r>
              <a:rPr lang="en-US" sz="2800" b="1" dirty="0" smtClean="0">
                <a:solidFill>
                  <a:srgbClr val="C00000"/>
                </a:solidFill>
              </a:rPr>
              <a:t>factorial is </a:t>
            </a:r>
            <a:r>
              <a:rPr lang="en-US" sz="2800" b="1" dirty="0" smtClean="0">
                <a:solidFill>
                  <a:srgbClr val="7030A0"/>
                </a:solidFill>
              </a:rPr>
              <a:t>“+factorial);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Why won’t this compile?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4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 scope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num</a:t>
            </a:r>
            <a:r>
              <a:rPr lang="en-US" sz="2800" b="1" dirty="0" smtClean="0">
                <a:solidFill>
                  <a:srgbClr val="7030A0"/>
                </a:solidFill>
              </a:rPr>
              <a:t> = 5;		</a:t>
            </a:r>
            <a:r>
              <a:rPr lang="en-US" sz="2800" dirty="0" smtClean="0">
                <a:solidFill>
                  <a:srgbClr val="C00000"/>
                </a:solidFill>
              </a:rPr>
              <a:t>//assume user picks value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if(</a:t>
            </a:r>
            <a:r>
              <a:rPr lang="en-US" sz="2800" b="1" dirty="0" err="1" smtClean="0">
                <a:solidFill>
                  <a:srgbClr val="7030A0"/>
                </a:solidFill>
              </a:rPr>
              <a:t>num</a:t>
            </a:r>
            <a:r>
              <a:rPr lang="en-US" sz="2800" b="1" dirty="0" smtClean="0">
                <a:solidFill>
                  <a:srgbClr val="7030A0"/>
                </a:solidFill>
              </a:rPr>
              <a:t> &gt;= 0)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</a:t>
            </a:r>
            <a:r>
              <a:rPr lang="en-US" sz="2800" b="1" dirty="0" err="1" smtClean="0">
                <a:solidFill>
                  <a:srgbClr val="00B050"/>
                </a:solidFill>
              </a:rPr>
              <a:t>int</a:t>
            </a:r>
            <a:r>
              <a:rPr lang="en-US" sz="2800" b="1" dirty="0" smtClean="0">
                <a:solidFill>
                  <a:srgbClr val="00B050"/>
                </a:solidFill>
              </a:rPr>
              <a:t> factorial </a:t>
            </a:r>
            <a:r>
              <a:rPr lang="en-US" sz="2800" b="1" dirty="0" smtClean="0">
                <a:solidFill>
                  <a:srgbClr val="7030A0"/>
                </a:solidFill>
              </a:rPr>
              <a:t>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for(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=1;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&lt;=</a:t>
            </a:r>
            <a:r>
              <a:rPr lang="en-US" sz="2800" b="1" dirty="0" err="1" smtClean="0">
                <a:solidFill>
                  <a:srgbClr val="7030A0"/>
                </a:solidFill>
              </a:rPr>
              <a:t>num</a:t>
            </a:r>
            <a:r>
              <a:rPr lang="en-US" sz="2800" b="1" dirty="0" smtClean="0">
                <a:solidFill>
                  <a:srgbClr val="7030A0"/>
                </a:solidFill>
              </a:rPr>
              <a:t>;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         factorial *=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</a:t>
            </a:r>
            <a:r>
              <a:rPr lang="en-US" sz="28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800" b="1" dirty="0" smtClean="0">
                <a:solidFill>
                  <a:srgbClr val="7030A0"/>
                </a:solidFill>
              </a:rPr>
              <a:t>(</a:t>
            </a:r>
            <a:r>
              <a:rPr lang="en-US" sz="2800" b="1" dirty="0" err="1" smtClean="0">
                <a:solidFill>
                  <a:srgbClr val="7030A0"/>
                </a:solidFill>
              </a:rPr>
              <a:t>num</a:t>
            </a:r>
            <a:r>
              <a:rPr lang="en-US" sz="2800" b="1" dirty="0" smtClean="0">
                <a:solidFill>
                  <a:srgbClr val="7030A0"/>
                </a:solidFill>
              </a:rPr>
              <a:t>+” </a:t>
            </a:r>
            <a:r>
              <a:rPr lang="en-US" sz="2800" b="1" dirty="0" smtClean="0">
                <a:solidFill>
                  <a:srgbClr val="C00000"/>
                </a:solidFill>
              </a:rPr>
              <a:t>factorial is </a:t>
            </a:r>
            <a:r>
              <a:rPr lang="en-US" sz="2800" b="1" dirty="0" smtClean="0">
                <a:solidFill>
                  <a:srgbClr val="7030A0"/>
                </a:solidFill>
              </a:rPr>
              <a:t>“+factorial);</a:t>
            </a:r>
          </a:p>
          <a:p>
            <a:pPr marL="0" indent="0">
              <a:buNone/>
            </a:pPr>
            <a:r>
              <a:rPr lang="en-US" sz="2800" dirty="0" smtClean="0"/>
              <a:t>Why won’t this compile?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factorial only exists in the if statement.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733800" y="2667000"/>
            <a:ext cx="1981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4191000"/>
            <a:ext cx="457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15000" y="2667000"/>
            <a:ext cx="0" cy="1524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5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vs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Declaring a primitive:  a block of memory is assigned a name and given a value.			x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x = 5;</a:t>
            </a:r>
            <a:r>
              <a:rPr lang="en-US" sz="2800" dirty="0" smtClean="0"/>
              <a:t>				5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Declaring an object:  a block of memory is assigned a name and references the memory location of where the object is stored.				    y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Rock y = new Rock(“</a:t>
            </a:r>
            <a:r>
              <a:rPr lang="en-US" sz="2800" b="1" dirty="0" smtClean="0">
                <a:solidFill>
                  <a:srgbClr val="C00000"/>
                </a:solidFill>
              </a:rPr>
              <a:t>white</a:t>
            </a:r>
            <a:r>
              <a:rPr lang="en-US" sz="2800" b="1" dirty="0" smtClean="0">
                <a:solidFill>
                  <a:srgbClr val="7030A0"/>
                </a:solidFill>
              </a:rPr>
              <a:t>”,0.2);</a:t>
            </a: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y isn’t a Rock, </a:t>
            </a:r>
            <a:r>
              <a:rPr lang="en-US" sz="2800" dirty="0" smtClean="0"/>
              <a:t>					  white </a:t>
            </a:r>
            <a:r>
              <a:rPr lang="en-US" sz="2800" dirty="0" smtClean="0">
                <a:solidFill>
                  <a:srgbClr val="C00000"/>
                </a:solidFill>
              </a:rPr>
              <a:t>rather y “points-to” a Rock </a:t>
            </a:r>
            <a:r>
              <a:rPr lang="en-US" sz="2800" dirty="0" smtClean="0"/>
              <a:t>			    0.2	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845629" y="2551610"/>
            <a:ext cx="609600" cy="49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00900" y="4876800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0" y="5486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59436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53300" y="5029200"/>
            <a:ext cx="1143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6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(nothing)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If you declare an object and never call a constructor, it is assigned the value null.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null is Java’s flag to let you know your object is, in fact, nothing.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7030A0"/>
                </a:solidFill>
              </a:rPr>
              <a:t>Rock y;</a:t>
            </a:r>
            <a:r>
              <a:rPr lang="en-US" dirty="0" smtClean="0"/>
              <a:t>			        		     y              null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//y points-to null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//</a:t>
            </a:r>
            <a:r>
              <a:rPr lang="en-US" dirty="0" err="1" smtClean="0">
                <a:solidFill>
                  <a:srgbClr val="C00000"/>
                </a:solidFill>
              </a:rPr>
              <a:t>y.getWeight</a:t>
            </a:r>
            <a:r>
              <a:rPr lang="en-US" dirty="0" smtClean="0">
                <a:solidFill>
                  <a:srgbClr val="C00000"/>
                </a:solidFill>
              </a:rPr>
              <a:t>() throws a </a:t>
            </a:r>
            <a:r>
              <a:rPr lang="en-US" dirty="0" err="1" smtClean="0">
                <a:solidFill>
                  <a:srgbClr val="C00000"/>
                </a:solidFill>
              </a:rPr>
              <a:t>NullPointerException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4267200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591300" y="4114800"/>
            <a:ext cx="1257300" cy="266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0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(nothing)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If you declare an object and never call a constructor, it is assigned the value null.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null is Java’s flag to let you know your object is, in fact, nothing.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7030A0"/>
                </a:solidFill>
              </a:rPr>
              <a:t>Rock y;</a:t>
            </a:r>
            <a:r>
              <a:rPr lang="en-US" dirty="0" smtClean="0"/>
              <a:t>			        		     y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//y points-to null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>
                <a:solidFill>
                  <a:srgbClr val="7030A0"/>
                </a:solidFill>
              </a:rPr>
              <a:t>y = new Rock(“</a:t>
            </a:r>
            <a:r>
              <a:rPr lang="en-US" b="1" dirty="0" smtClean="0">
                <a:solidFill>
                  <a:srgbClr val="C00000"/>
                </a:solidFill>
              </a:rPr>
              <a:t>white</a:t>
            </a:r>
            <a:r>
              <a:rPr lang="en-US" b="1" dirty="0" smtClean="0">
                <a:solidFill>
                  <a:srgbClr val="7030A0"/>
                </a:solidFill>
              </a:rPr>
              <a:t>”, 0.2);</a:t>
            </a:r>
            <a:r>
              <a:rPr lang="en-US" dirty="0" smtClean="0"/>
              <a:t>			white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//now y points to a Rock</a:t>
            </a:r>
            <a:r>
              <a:rPr lang="en-US" dirty="0" smtClean="0"/>
              <a:t>	      	      		0.2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4267200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91300" y="4381500"/>
            <a:ext cx="1104900" cy="8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96200" y="4876800"/>
            <a:ext cx="1219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6200" y="5486400"/>
            <a:ext cx="1219200" cy="685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2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You can have more than one reference to the same object.  (Usually done by accident)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Rock x = new Rock(“</a:t>
            </a:r>
            <a:r>
              <a:rPr lang="en-US" b="1" dirty="0" smtClean="0">
                <a:solidFill>
                  <a:srgbClr val="C00000"/>
                </a:solidFill>
              </a:rPr>
              <a:t>white</a:t>
            </a:r>
            <a:r>
              <a:rPr lang="en-US" b="1" dirty="0" smtClean="0">
                <a:solidFill>
                  <a:srgbClr val="7030A0"/>
                </a:solidFill>
              </a:rPr>
              <a:t>”, 0.2);		</a:t>
            </a:r>
            <a:r>
              <a:rPr lang="en-US" dirty="0" smtClean="0"/>
              <a:t>x	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Rock y;					</a:t>
            </a:r>
          </a:p>
          <a:p>
            <a:pPr marL="0" indent="0">
              <a:buNone/>
            </a:pPr>
            <a:r>
              <a:rPr lang="en-US" dirty="0" smtClean="0"/>
              <a:t>						white	null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  0.2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2412274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48600" y="2404654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3124200"/>
            <a:ext cx="10287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3729446"/>
            <a:ext cx="1028700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34150" y="2518954"/>
            <a:ext cx="514350" cy="6052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62900" y="2526574"/>
            <a:ext cx="114300" cy="7500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0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You can have more than one reference to the same object.  (Usually done by accident)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Rock x = new Rock(“</a:t>
            </a:r>
            <a:r>
              <a:rPr lang="en-US" b="1" dirty="0" smtClean="0">
                <a:solidFill>
                  <a:srgbClr val="C00000"/>
                </a:solidFill>
              </a:rPr>
              <a:t>white</a:t>
            </a:r>
            <a:r>
              <a:rPr lang="en-US" b="1" dirty="0" smtClean="0">
                <a:solidFill>
                  <a:srgbClr val="7030A0"/>
                </a:solidFill>
              </a:rPr>
              <a:t>”, 0.2);		</a:t>
            </a:r>
            <a:r>
              <a:rPr lang="en-US" dirty="0" smtClean="0"/>
              <a:t>x	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Rock y;			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y = x;</a:t>
            </a:r>
            <a:r>
              <a:rPr lang="en-US" dirty="0" smtClean="0"/>
              <a:t>					white	 </a:t>
            </a:r>
          </a:p>
          <a:p>
            <a:pPr marL="0" indent="0">
              <a:buNone/>
            </a:pPr>
            <a:r>
              <a:rPr lang="en-US" dirty="0" smtClean="0"/>
              <a:t>						  0.2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2412274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48600" y="2404654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3124200"/>
            <a:ext cx="10287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3729446"/>
            <a:ext cx="1028700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34150" y="2518954"/>
            <a:ext cx="514350" cy="6052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048500" y="2526574"/>
            <a:ext cx="914400" cy="5976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1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You can have more than one reference to the same object.  (Usually done by accident)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Rock x = new Rock(“</a:t>
            </a:r>
            <a:r>
              <a:rPr lang="en-US" b="1" dirty="0" smtClean="0">
                <a:solidFill>
                  <a:srgbClr val="C00000"/>
                </a:solidFill>
              </a:rPr>
              <a:t>white</a:t>
            </a:r>
            <a:r>
              <a:rPr lang="en-US" b="1" dirty="0" smtClean="0">
                <a:solidFill>
                  <a:srgbClr val="7030A0"/>
                </a:solidFill>
              </a:rPr>
              <a:t>”, 0.2);		</a:t>
            </a:r>
            <a:r>
              <a:rPr lang="en-US" dirty="0" smtClean="0"/>
              <a:t>x	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Rock y;			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y = x;</a:t>
            </a:r>
            <a:r>
              <a:rPr lang="en-US" dirty="0" smtClean="0"/>
              <a:t>					 </a:t>
            </a:r>
            <a:r>
              <a:rPr lang="en-US" b="1" dirty="0" smtClean="0">
                <a:solidFill>
                  <a:srgbClr val="C00000"/>
                </a:solidFill>
              </a:rPr>
              <a:t>grey</a:t>
            </a:r>
            <a:r>
              <a:rPr lang="en-US" dirty="0" smtClean="0"/>
              <a:t>	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y.setColor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grey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  <a:r>
              <a:rPr lang="en-US" dirty="0" smtClean="0"/>
              <a:t>			  0.2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2412274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48600" y="2404654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3124200"/>
            <a:ext cx="10287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3729446"/>
            <a:ext cx="1028700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34150" y="2518954"/>
            <a:ext cx="514350" cy="6052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048500" y="2526574"/>
            <a:ext cx="914400" cy="5976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4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You can have more than one reference to the same object.  (Usually done by accident)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Rock x = new Rock(“</a:t>
            </a:r>
            <a:r>
              <a:rPr lang="en-US" b="1" dirty="0" smtClean="0">
                <a:solidFill>
                  <a:srgbClr val="C00000"/>
                </a:solidFill>
              </a:rPr>
              <a:t>white</a:t>
            </a:r>
            <a:r>
              <a:rPr lang="en-US" b="1" dirty="0" smtClean="0">
                <a:solidFill>
                  <a:srgbClr val="7030A0"/>
                </a:solidFill>
              </a:rPr>
              <a:t>”, 0.2);		</a:t>
            </a:r>
            <a:r>
              <a:rPr lang="en-US" dirty="0" smtClean="0"/>
              <a:t>x	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Rock y;			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 smtClean="0">
                <a:solidFill>
                  <a:srgbClr val="7030A0"/>
                </a:solidFill>
              </a:rPr>
              <a:t>= x;</a:t>
            </a:r>
            <a:r>
              <a:rPr lang="en-US" dirty="0" smtClean="0"/>
              <a:t>					</a:t>
            </a:r>
            <a:r>
              <a:rPr lang="en-US" smtClean="0"/>
              <a:t> </a:t>
            </a:r>
            <a:r>
              <a:rPr lang="en-US" smtClean="0"/>
              <a:t>	grey</a:t>
            </a:r>
            <a:r>
              <a:rPr lang="en-US" dirty="0" smtClean="0"/>
              <a:t>	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y.setColor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grey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  <a:r>
              <a:rPr lang="en-US" dirty="0" smtClean="0"/>
              <a:t>			  0.2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(x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//grey, 0.2 </a:t>
            </a:r>
            <a:r>
              <a:rPr lang="en-US" dirty="0" err="1" smtClean="0">
                <a:solidFill>
                  <a:srgbClr val="C00000"/>
                </a:solidFill>
              </a:rPr>
              <a:t>lbs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(y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//grey, 0.2 </a:t>
            </a:r>
            <a:r>
              <a:rPr lang="en-US" dirty="0" err="1" smtClean="0">
                <a:solidFill>
                  <a:srgbClr val="C00000"/>
                </a:solidFill>
              </a:rPr>
              <a:t>lbs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Note:  x and y are the same Rock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2412274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48600" y="2404654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3124200"/>
            <a:ext cx="10287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3729446"/>
            <a:ext cx="1028700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34150" y="2518954"/>
            <a:ext cx="514350" cy="6052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048500" y="2526574"/>
            <a:ext cx="914400" cy="5976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3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if a reference is nul</a:t>
            </a:r>
            <a:r>
              <a:rPr lang="en-US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To check the equality of a primitive, use the == operator.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if(x == 10)</a:t>
            </a:r>
          </a:p>
          <a:p>
            <a:pPr>
              <a:buFont typeface="Arial" charset="0"/>
              <a:buChar char="•"/>
            </a:pPr>
            <a:r>
              <a:rPr lang="en-US" sz="2200" dirty="0" smtClean="0"/>
              <a:t>To check equality in the state of objects, use dot-equals method.</a:t>
            </a:r>
          </a:p>
          <a:p>
            <a:pPr marL="0" indent="0">
              <a:buNone/>
            </a:pPr>
            <a:r>
              <a:rPr lang="en-US" sz="2200" dirty="0" smtClean="0"/>
              <a:t>	if(</a:t>
            </a:r>
            <a:r>
              <a:rPr lang="en-US" sz="2200" dirty="0" err="1" smtClean="0"/>
              <a:t>word.equals</a:t>
            </a:r>
            <a:r>
              <a:rPr lang="en-US" sz="2200" dirty="0" smtClean="0"/>
              <a:t>(“hello”))</a:t>
            </a:r>
          </a:p>
          <a:p>
            <a:pPr>
              <a:buFont typeface="Arial" charset="0"/>
              <a:buChar char="•"/>
            </a:pPr>
            <a:r>
              <a:rPr lang="en-US" sz="2200" dirty="0" smtClean="0"/>
              <a:t>To check to see if an object reference is null, use the == operator.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if(word == null)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Why the dot-equals method for equality of state, and == for null?</a:t>
            </a:r>
          </a:p>
        </p:txBody>
      </p:sp>
    </p:spTree>
    <p:extLst>
      <p:ext uri="{BB962C8B-B14F-4D97-AF65-F5344CB8AC3E}">
        <p14:creationId xmlns:p14="http://schemas.microsoft.com/office/powerpoint/2010/main" val="237787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383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References and Scope</vt:lpstr>
      <vt:lpstr>primitives vs objects</vt:lpstr>
      <vt:lpstr>null (nothing)</vt:lpstr>
      <vt:lpstr>null (nothing)</vt:lpstr>
      <vt:lpstr>parity</vt:lpstr>
      <vt:lpstr>parity</vt:lpstr>
      <vt:lpstr>parity</vt:lpstr>
      <vt:lpstr>parity</vt:lpstr>
      <vt:lpstr>Seeing if a reference is null</vt:lpstr>
      <vt:lpstr>Seeing if a reference is null</vt:lpstr>
      <vt:lpstr>variable scope</vt:lpstr>
      <vt:lpstr> </vt:lpstr>
      <vt:lpstr> </vt:lpstr>
      <vt:lpstr>Variable scope errors</vt:lpstr>
      <vt:lpstr>Variable scope errors</vt:lpstr>
    </vt:vector>
  </TitlesOfParts>
  <Company>Fairfax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 and Scope</dc:title>
  <dc:creator>Administrator</dc:creator>
  <cp:lastModifiedBy>Administrator</cp:lastModifiedBy>
  <cp:revision>17</cp:revision>
  <dcterms:created xsi:type="dcterms:W3CDTF">2014-09-19T19:35:55Z</dcterms:created>
  <dcterms:modified xsi:type="dcterms:W3CDTF">2014-10-09T18:40:07Z</dcterms:modified>
</cp:coreProperties>
</file>