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Storing multiple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</a:t>
            </a: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	_</a:t>
            </a:r>
            <a:r>
              <a:rPr lang="en-US" u="sng" dirty="0" err="1" smtClean="0"/>
              <a:t>i</a:t>
            </a:r>
            <a:r>
              <a:rPr lang="en-US" dirty="0" smtClean="0"/>
              <a:t>_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	 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	  1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	 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</a:t>
            </a:r>
            <a:r>
              <a:rPr lang="en-US" b="1" dirty="0" err="1">
                <a:solidFill>
                  <a:srgbClr val="7030A0"/>
                </a:solidFill>
              </a:rPr>
              <a:t>System.out.print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+ </a:t>
            </a:r>
            <a:r>
              <a:rPr lang="en-US" b="1" dirty="0">
                <a:solidFill>
                  <a:srgbClr val="C00000"/>
                </a:solidFill>
              </a:rPr>
              <a:t>" </a:t>
            </a:r>
            <a:r>
              <a:rPr lang="en-US" b="1" dirty="0" smtClean="0">
                <a:solidFill>
                  <a:srgbClr val="C0000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);	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/>
              <a:t>3</a:t>
            </a: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u="sng" dirty="0"/>
              <a:t>o</a:t>
            </a:r>
            <a:r>
              <a:rPr lang="en-US" u="sng" dirty="0" smtClean="0"/>
              <a:t>utput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 3 7 0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</a:t>
            </a: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/>
              <a:t> </a:t>
            </a:r>
            <a:r>
              <a:rPr lang="en-US" dirty="0" smtClean="0"/>
              <a:t> 	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_</a:t>
            </a:r>
            <a:r>
              <a:rPr lang="en-US" u="sng" dirty="0" err="1" smtClean="0"/>
              <a:t>i</a:t>
            </a:r>
            <a:r>
              <a:rPr lang="en-US" dirty="0" smtClean="0"/>
              <a:t>_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	 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	  1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	 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</a:t>
            </a:r>
            <a:r>
              <a:rPr lang="en-US" b="1" dirty="0" err="1">
                <a:solidFill>
                  <a:srgbClr val="7030A0"/>
                </a:solidFill>
              </a:rPr>
              <a:t>System.out.print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+ </a:t>
            </a:r>
            <a:r>
              <a:rPr lang="en-US" b="1" dirty="0">
                <a:solidFill>
                  <a:srgbClr val="C00000"/>
                </a:solidFill>
              </a:rPr>
              <a:t>" </a:t>
            </a:r>
            <a:r>
              <a:rPr lang="en-US" b="1" dirty="0" smtClean="0">
                <a:solidFill>
                  <a:srgbClr val="C0000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);	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/>
              <a:t>3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		  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o</a:t>
            </a:r>
            <a:r>
              <a:rPr lang="en-US" u="sng" dirty="0" smtClean="0"/>
              <a:t>utput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 3 7 0 9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</a:t>
            </a: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/>
              <a:t> </a:t>
            </a:r>
            <a:r>
              <a:rPr lang="en-US" dirty="0" smtClean="0"/>
              <a:t> 		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_</a:t>
            </a:r>
            <a:r>
              <a:rPr lang="en-US" u="sng" dirty="0" err="1" smtClean="0"/>
              <a:t>i</a:t>
            </a:r>
            <a:r>
              <a:rPr lang="en-US" dirty="0" smtClean="0"/>
              <a:t>_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	 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	  1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	 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</a:t>
            </a:r>
            <a:r>
              <a:rPr lang="en-US" b="1" dirty="0" err="1">
                <a:solidFill>
                  <a:srgbClr val="7030A0"/>
                </a:solidFill>
              </a:rPr>
              <a:t>System.out.print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+ </a:t>
            </a:r>
            <a:r>
              <a:rPr lang="en-US" b="1" dirty="0">
                <a:solidFill>
                  <a:srgbClr val="C00000"/>
                </a:solidFill>
              </a:rPr>
              <a:t>" </a:t>
            </a:r>
            <a:r>
              <a:rPr lang="en-US" b="1" dirty="0" smtClean="0">
                <a:solidFill>
                  <a:srgbClr val="C0000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);	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/>
              <a:t>3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		  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output</a:t>
            </a:r>
            <a:r>
              <a:rPr lang="en-US" dirty="0" smtClean="0"/>
              <a:t>							  5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 3 7 0 9							</a:t>
            </a:r>
            <a:r>
              <a:rPr lang="en-US" dirty="0" smtClean="0">
                <a:solidFill>
                  <a:srgbClr val="C00000"/>
                </a:solidFill>
              </a:rPr>
              <a:t>END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Does this subtask deserve to be a method?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public </a:t>
            </a:r>
            <a:r>
              <a:rPr lang="en-US" sz="2200" b="1" dirty="0">
                <a:solidFill>
                  <a:srgbClr val="7030A0"/>
                </a:solidFill>
              </a:rPr>
              <a:t>static void show(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[] </a:t>
            </a:r>
            <a:r>
              <a:rPr lang="en-US" sz="2200" b="1" dirty="0" err="1">
                <a:solidFill>
                  <a:srgbClr val="7030A0"/>
                </a:solidFill>
              </a:rPr>
              <a:t>nums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=0;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 &lt; </a:t>
            </a:r>
            <a:r>
              <a:rPr lang="en-US" sz="2200" b="1" dirty="0" err="1">
                <a:solidFill>
                  <a:srgbClr val="7030A0"/>
                </a:solidFill>
              </a:rPr>
              <a:t>nums.length</a:t>
            </a:r>
            <a:r>
              <a:rPr lang="en-US" sz="2200" b="1" dirty="0">
                <a:solidFill>
                  <a:srgbClr val="7030A0"/>
                </a:solidFill>
              </a:rPr>
              <a:t>;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nums</a:t>
            </a:r>
            <a:r>
              <a:rPr lang="en-US" sz="2200" b="1" dirty="0">
                <a:solidFill>
                  <a:srgbClr val="7030A0"/>
                </a:solidFill>
              </a:rPr>
              <a:t>[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] + " 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200" dirty="0"/>
              <a:t>What about finding the sum of array elements?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130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5562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public static void show(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[] </a:t>
            </a:r>
            <a:r>
              <a:rPr lang="en-US" sz="2200" b="1" dirty="0" err="1" smtClean="0">
                <a:solidFill>
                  <a:srgbClr val="7030A0"/>
                </a:solidFill>
              </a:rPr>
              <a:t>nums</a:t>
            </a:r>
            <a:r>
              <a:rPr lang="en-US" sz="22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for(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/>
              <a:t>i</a:t>
            </a:r>
            <a:r>
              <a:rPr lang="en-US" sz="2200" b="1" dirty="0"/>
              <a:t>=0; </a:t>
            </a:r>
            <a:r>
              <a:rPr lang="en-US" sz="2200" b="1" dirty="0" err="1"/>
              <a:t>i</a:t>
            </a:r>
            <a:r>
              <a:rPr lang="en-US" sz="2200" b="1" dirty="0"/>
              <a:t> &lt; </a:t>
            </a:r>
            <a:r>
              <a:rPr lang="en-US" sz="2200" b="1" dirty="0" err="1"/>
              <a:t>nums.length</a:t>
            </a:r>
            <a:r>
              <a:rPr lang="en-US" sz="2200" b="1" dirty="0"/>
              <a:t>; </a:t>
            </a:r>
            <a:r>
              <a:rPr lang="en-US" sz="2200" b="1" dirty="0" err="1"/>
              <a:t>i</a:t>
            </a:r>
            <a:r>
              <a:rPr lang="en-US" sz="2200" b="1" dirty="0"/>
              <a:t>++)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smtClean="0">
                <a:solidFill>
                  <a:srgbClr val="7030A0"/>
                </a:solidFill>
              </a:rPr>
              <a:t>      </a:t>
            </a:r>
            <a:r>
              <a:rPr lang="en-US" sz="2200" b="1" dirty="0" err="1">
                <a:solidFill>
                  <a:srgbClr val="7030A0"/>
                </a:solidFill>
              </a:rPr>
              <a:t>System.out.print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dirty="0" err="1"/>
              <a:t>nums</a:t>
            </a:r>
            <a:r>
              <a:rPr lang="en-US" sz="2200" b="1" dirty="0"/>
              <a:t>[</a:t>
            </a:r>
            <a:r>
              <a:rPr lang="en-US" sz="2200" b="1" dirty="0" err="1"/>
              <a:t>i</a:t>
            </a:r>
            <a:r>
              <a:rPr lang="en-US" sz="2200" b="1" dirty="0"/>
              <a:t>]</a:t>
            </a:r>
            <a:r>
              <a:rPr lang="en-US" sz="2200" b="1" dirty="0">
                <a:solidFill>
                  <a:srgbClr val="7030A0"/>
                </a:solidFill>
              </a:rPr>
              <a:t> + " 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200" dirty="0" smtClean="0"/>
              <a:t>What about finding the sum of array elements?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public </a:t>
            </a:r>
            <a:r>
              <a:rPr lang="en-US" sz="2200" b="1" dirty="0">
                <a:solidFill>
                  <a:srgbClr val="7030A0"/>
                </a:solidFill>
              </a:rPr>
              <a:t>static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sum(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err="1">
                <a:solidFill>
                  <a:srgbClr val="7030A0"/>
                </a:solidFill>
              </a:rPr>
              <a:t>nums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total = 0;</a:t>
            </a:r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for(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/>
              <a:t>i</a:t>
            </a:r>
            <a:r>
              <a:rPr lang="en-US" sz="2200" b="1" dirty="0"/>
              <a:t>=0; </a:t>
            </a:r>
            <a:r>
              <a:rPr lang="en-US" sz="2200" b="1" dirty="0" err="1"/>
              <a:t>i</a:t>
            </a:r>
            <a:r>
              <a:rPr lang="en-US" sz="2200" b="1" dirty="0"/>
              <a:t> &lt; </a:t>
            </a:r>
            <a:r>
              <a:rPr lang="en-US" sz="2200" b="1" dirty="0" err="1"/>
              <a:t>nums.length</a:t>
            </a:r>
            <a:r>
              <a:rPr lang="en-US" sz="2200" b="1" dirty="0"/>
              <a:t>; </a:t>
            </a:r>
            <a:r>
              <a:rPr lang="en-US" sz="2200" b="1" dirty="0" err="1"/>
              <a:t>i</a:t>
            </a:r>
            <a:r>
              <a:rPr lang="en-US" sz="2200" b="1" dirty="0"/>
              <a:t>++)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      </a:t>
            </a:r>
            <a:r>
              <a:rPr lang="en-US" sz="2200" b="1" dirty="0" smtClean="0">
                <a:solidFill>
                  <a:srgbClr val="7030A0"/>
                </a:solidFill>
              </a:rPr>
              <a:t>total = total + </a:t>
            </a:r>
            <a:r>
              <a:rPr lang="en-US" sz="2200" b="1" dirty="0" err="1" smtClean="0"/>
              <a:t>nums</a:t>
            </a:r>
            <a:r>
              <a:rPr lang="en-US" sz="2200" b="1" dirty="0" smtClean="0"/>
              <a:t>[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]</a:t>
            </a:r>
            <a:r>
              <a:rPr lang="en-US" sz="2200" b="1" dirty="0" smtClean="0">
                <a:solidFill>
                  <a:srgbClr val="7030A0"/>
                </a:solidFill>
              </a:rPr>
              <a:t>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smtClean="0">
                <a:solidFill>
                  <a:srgbClr val="7030A0"/>
                </a:solidFill>
              </a:rPr>
              <a:t>return total;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}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53000" y="1981200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72200" y="1981200"/>
            <a:ext cx="0" cy="3200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5181600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30480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the same for loop.</a:t>
            </a:r>
          </a:p>
          <a:p>
            <a:r>
              <a:rPr lang="en-US" dirty="0" smtClean="0"/>
              <a:t>We are just doing something different with each array element within</a:t>
            </a:r>
          </a:p>
          <a:p>
            <a:r>
              <a:rPr lang="en-US" dirty="0" smtClean="0"/>
              <a:t>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				_</a:t>
            </a:r>
            <a:r>
              <a:rPr lang="en-US" u="sng" dirty="0" err="1" smtClean="0"/>
              <a:t>i</a:t>
            </a:r>
            <a:r>
              <a:rPr lang="en-US" dirty="0" smtClean="0"/>
              <a:t>_	</a:t>
            </a:r>
            <a:r>
              <a:rPr lang="en-US" u="sng" dirty="0" smtClean="0"/>
              <a:t>total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  	 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9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total = total +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];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			_</a:t>
            </a:r>
            <a:r>
              <a:rPr lang="en-US" u="sng" dirty="0" err="1" smtClean="0"/>
              <a:t>i</a:t>
            </a:r>
            <a:r>
              <a:rPr lang="en-US" dirty="0" smtClean="0"/>
              <a:t>_	</a:t>
            </a:r>
            <a:r>
              <a:rPr lang="en-US" u="sng" dirty="0" smtClean="0"/>
              <a:t>total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 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	  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9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total = total +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];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9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		_</a:t>
            </a:r>
            <a:r>
              <a:rPr lang="en-US" u="sng" dirty="0" err="1" smtClean="0"/>
              <a:t>i</a:t>
            </a:r>
            <a:r>
              <a:rPr lang="en-US" dirty="0" smtClean="0"/>
              <a:t>_	</a:t>
            </a:r>
            <a:r>
              <a:rPr lang="en-US" u="sng" dirty="0" smtClean="0"/>
              <a:t>total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 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	  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 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	  8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total = total +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];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	_</a:t>
            </a:r>
            <a:r>
              <a:rPr lang="en-US" u="sng" dirty="0" err="1" smtClean="0"/>
              <a:t>i</a:t>
            </a:r>
            <a:r>
              <a:rPr lang="en-US" dirty="0" smtClean="0"/>
              <a:t>_	</a:t>
            </a:r>
            <a:r>
              <a:rPr lang="en-US" u="sng" dirty="0" smtClean="0"/>
              <a:t>total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 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	  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 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	  8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	 </a:t>
            </a:r>
            <a:r>
              <a:rPr lang="en-US" dirty="0" smtClean="0"/>
              <a:t>15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total = total +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];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	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_</a:t>
            </a:r>
            <a:r>
              <a:rPr lang="en-US" u="sng" dirty="0" err="1" smtClean="0"/>
              <a:t>i</a:t>
            </a:r>
            <a:r>
              <a:rPr lang="en-US" dirty="0" smtClean="0"/>
              <a:t>_	</a:t>
            </a:r>
            <a:r>
              <a:rPr lang="en-US" u="sng" dirty="0" smtClean="0"/>
              <a:t>total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 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	  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 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	  8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	 </a:t>
            </a:r>
            <a:r>
              <a:rPr lang="en-US" dirty="0" smtClean="0"/>
              <a:t>15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total = total +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];	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  	 </a:t>
            </a:r>
            <a:r>
              <a:rPr lang="en-US" dirty="0" smtClean="0"/>
              <a:t>15</a:t>
            </a:r>
            <a:endParaRPr lang="en-US" b="1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single entity that can store many values, </a:t>
            </a:r>
            <a:r>
              <a:rPr lang="en-US" dirty="0" smtClean="0"/>
              <a:t>each </a:t>
            </a:r>
            <a:r>
              <a:rPr lang="en-US" dirty="0"/>
              <a:t>at its own unique </a:t>
            </a:r>
            <a:r>
              <a:rPr lang="en-US" dirty="0" smtClean="0"/>
              <a:t>index (starting at 0).</a:t>
            </a:r>
          </a:p>
          <a:p>
            <a:r>
              <a:rPr lang="en-US" dirty="0"/>
              <a:t>Creating an </a:t>
            </a:r>
            <a:r>
              <a:rPr lang="en-US" dirty="0" smtClean="0"/>
              <a:t>array: state </a:t>
            </a:r>
            <a:r>
              <a:rPr lang="en-US" dirty="0"/>
              <a:t>the type of values it will store, </a:t>
            </a:r>
            <a:r>
              <a:rPr lang="en-US" dirty="0" smtClean="0"/>
              <a:t>give </a:t>
            </a:r>
            <a:r>
              <a:rPr lang="en-US" dirty="0"/>
              <a:t>it a valid identifier name and </a:t>
            </a:r>
            <a:r>
              <a:rPr lang="en-US" dirty="0" smtClean="0"/>
              <a:t>state </a:t>
            </a:r>
            <a:r>
              <a:rPr lang="en-US" dirty="0"/>
              <a:t>how many elements we want to </a:t>
            </a:r>
            <a:r>
              <a:rPr lang="en-US" dirty="0" smtClean="0"/>
              <a:t>store.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numbers = new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[5</a:t>
            </a:r>
            <a:r>
              <a:rPr lang="en-US" b="1" dirty="0" smtClean="0">
                <a:solidFill>
                  <a:srgbClr val="7030A0"/>
                </a:solidFill>
              </a:rPr>
              <a:t>];		</a:t>
            </a:r>
            <a:r>
              <a:rPr lang="en-US" dirty="0" smtClean="0">
                <a:solidFill>
                  <a:srgbClr val="C00000"/>
                </a:solidFill>
              </a:rPr>
              <a:t>//5 </a:t>
            </a:r>
            <a:r>
              <a:rPr lang="en-US" dirty="0" err="1" smtClean="0">
                <a:solidFill>
                  <a:srgbClr val="C00000"/>
                </a:solidFill>
              </a:rPr>
              <a:t>ints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double[]</a:t>
            </a:r>
            <a:r>
              <a:rPr lang="en-US" b="1" dirty="0" err="1">
                <a:solidFill>
                  <a:srgbClr val="7030A0"/>
                </a:solidFill>
              </a:rPr>
              <a:t>vals</a:t>
            </a:r>
            <a:r>
              <a:rPr lang="en-US" b="1" dirty="0">
                <a:solidFill>
                  <a:srgbClr val="7030A0"/>
                </a:solidFill>
              </a:rPr>
              <a:t> = new double[8</a:t>
            </a:r>
            <a:r>
              <a:rPr lang="en-US" b="1" dirty="0" smtClean="0">
                <a:solidFill>
                  <a:srgbClr val="7030A0"/>
                </a:solidFill>
              </a:rPr>
              <a:t>];	</a:t>
            </a:r>
            <a:r>
              <a:rPr lang="en-US" dirty="0" smtClean="0">
                <a:solidFill>
                  <a:srgbClr val="C00000"/>
                </a:solidFill>
              </a:rPr>
              <a:t>//8 reals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String[]words = new String[50</a:t>
            </a:r>
            <a:r>
              <a:rPr lang="en-US" b="1" dirty="0" smtClean="0">
                <a:solidFill>
                  <a:srgbClr val="7030A0"/>
                </a:solidFill>
              </a:rPr>
              <a:t>];	</a:t>
            </a:r>
            <a:r>
              <a:rPr lang="en-US" dirty="0" smtClean="0">
                <a:solidFill>
                  <a:srgbClr val="C00000"/>
                </a:solidFill>
              </a:rPr>
              <a:t>//50 words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52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		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_</a:t>
            </a:r>
            <a:r>
              <a:rPr lang="en-US" u="sng" dirty="0" err="1" smtClean="0"/>
              <a:t>i</a:t>
            </a:r>
            <a:r>
              <a:rPr lang="en-US" dirty="0" smtClean="0"/>
              <a:t>_	</a:t>
            </a:r>
            <a:r>
              <a:rPr lang="en-US" u="sng" dirty="0" smtClean="0"/>
              <a:t>total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 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	  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 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	  8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	 </a:t>
            </a:r>
            <a:r>
              <a:rPr lang="en-US" dirty="0" smtClean="0"/>
              <a:t>15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total = total +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];	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  	 </a:t>
            </a:r>
            <a:r>
              <a:rPr lang="en-US" dirty="0" smtClean="0"/>
              <a:t>15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 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	 24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				_</a:t>
            </a:r>
            <a:r>
              <a:rPr lang="en-US" u="sng" dirty="0" err="1" smtClean="0"/>
              <a:t>i</a:t>
            </a:r>
            <a:r>
              <a:rPr lang="en-US" dirty="0" smtClean="0"/>
              <a:t>_	</a:t>
            </a:r>
            <a:r>
              <a:rPr lang="en-US" u="sng" dirty="0" smtClean="0"/>
              <a:t>total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 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	  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 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	  8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	 </a:t>
            </a:r>
            <a:r>
              <a:rPr lang="en-US" dirty="0" smtClean="0"/>
              <a:t>15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total = total +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];		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  	 </a:t>
            </a:r>
            <a:r>
              <a:rPr lang="en-US" dirty="0" smtClean="0"/>
              <a:t>15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rgbClr val="C00000"/>
                </a:solidFill>
              </a:rPr>
              <a:t>return total;</a:t>
            </a:r>
            <a:r>
              <a:rPr lang="en-US" dirty="0" smtClean="0"/>
              <a:t>					 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	 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  </a:t>
            </a:r>
            <a:r>
              <a:rPr lang="en-US" dirty="0" smtClean="0">
                <a:solidFill>
                  <a:srgbClr val="C00000"/>
                </a:solidFill>
              </a:rPr>
              <a:t>5	END</a:t>
            </a:r>
          </a:p>
          <a:p>
            <a:pPr marL="0" indent="0">
              <a:buNone/>
            </a:pPr>
            <a:r>
              <a:rPr lang="en-US" dirty="0" smtClean="0"/>
              <a:t>Returns the value 24.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public static </a:t>
            </a:r>
            <a:r>
              <a:rPr lang="en-US" sz="2200" b="1" dirty="0" err="1" smtClean="0">
                <a:solidFill>
                  <a:srgbClr val="7030A0"/>
                </a:solidFill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</a:rPr>
              <a:t> search(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[] </a:t>
            </a:r>
            <a:r>
              <a:rPr lang="en-US" sz="2200" b="1" dirty="0" err="1" smtClean="0">
                <a:solidFill>
                  <a:srgbClr val="7030A0"/>
                </a:solidFill>
              </a:rPr>
              <a:t>nums</a:t>
            </a:r>
            <a:r>
              <a:rPr lang="en-US" sz="2200" b="1" dirty="0" smtClean="0">
                <a:solidFill>
                  <a:srgbClr val="7030A0"/>
                </a:solidFill>
              </a:rPr>
              <a:t>, 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target)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smtClean="0"/>
              <a:t>for(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/>
              <a:t>i</a:t>
            </a:r>
            <a:r>
              <a:rPr lang="en-US" sz="2200" b="1" dirty="0"/>
              <a:t>=0; </a:t>
            </a:r>
            <a:r>
              <a:rPr lang="en-US" sz="2200" b="1" dirty="0" err="1"/>
              <a:t>i</a:t>
            </a:r>
            <a:r>
              <a:rPr lang="en-US" sz="2200" b="1" dirty="0"/>
              <a:t> &lt; </a:t>
            </a:r>
            <a:r>
              <a:rPr lang="en-US" sz="2200" b="1" dirty="0" err="1"/>
              <a:t>nums.length</a:t>
            </a:r>
            <a:r>
              <a:rPr lang="en-US" sz="2200" b="1" dirty="0"/>
              <a:t>; </a:t>
            </a:r>
            <a:r>
              <a:rPr lang="en-US" sz="2200" b="1" dirty="0" err="1"/>
              <a:t>i</a:t>
            </a:r>
            <a:r>
              <a:rPr lang="en-US" sz="2200" b="1" dirty="0"/>
              <a:t>++)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smtClean="0">
                <a:solidFill>
                  <a:srgbClr val="7030A0"/>
                </a:solidFill>
              </a:rPr>
              <a:t>      if(</a:t>
            </a:r>
            <a:r>
              <a:rPr lang="en-US" sz="2200" b="1" dirty="0" err="1" smtClean="0"/>
              <a:t>nums</a:t>
            </a:r>
            <a:r>
              <a:rPr lang="en-US" sz="2200" b="1" dirty="0" smtClean="0"/>
              <a:t>[</a:t>
            </a:r>
            <a:r>
              <a:rPr lang="en-US" sz="2200" b="1" dirty="0" err="1" smtClean="0"/>
              <a:t>i</a:t>
            </a:r>
            <a:r>
              <a:rPr lang="en-US" sz="2200" b="1" dirty="0"/>
              <a:t>]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== target)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          return true;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return false;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public </a:t>
            </a:r>
            <a:r>
              <a:rPr lang="en-US" sz="2200" b="1" dirty="0">
                <a:solidFill>
                  <a:srgbClr val="7030A0"/>
                </a:solidFill>
              </a:rPr>
              <a:t>static </a:t>
            </a:r>
            <a:r>
              <a:rPr lang="en-US" sz="2200" b="1" dirty="0" smtClean="0">
                <a:solidFill>
                  <a:srgbClr val="7030A0"/>
                </a:solidFill>
              </a:rPr>
              <a:t>void fill(</a:t>
            </a: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[] </a:t>
            </a:r>
            <a:r>
              <a:rPr lang="en-US" sz="2200" b="1" dirty="0" err="1">
                <a:solidFill>
                  <a:srgbClr val="7030A0"/>
                </a:solidFill>
              </a:rPr>
              <a:t>nums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smtClean="0">
                <a:solidFill>
                  <a:srgbClr val="7030A0"/>
                </a:solidFill>
              </a:rPr>
              <a:t>Scanner input = new Scanner(System.in</a:t>
            </a:r>
            <a:r>
              <a:rPr lang="en-US" sz="2200" b="1" dirty="0" smtClean="0">
                <a:solidFill>
                  <a:srgbClr val="7030A0"/>
                </a:solidFill>
              </a:rPr>
              <a:t>);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for(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/>
              <a:t>i</a:t>
            </a:r>
            <a:r>
              <a:rPr lang="en-US" sz="2200" b="1" dirty="0"/>
              <a:t>=0; </a:t>
            </a:r>
            <a:r>
              <a:rPr lang="en-US" sz="2200" b="1" dirty="0" err="1"/>
              <a:t>i</a:t>
            </a:r>
            <a:r>
              <a:rPr lang="en-US" sz="2200" b="1" dirty="0"/>
              <a:t> &lt; </a:t>
            </a:r>
            <a:r>
              <a:rPr lang="en-US" sz="2200" b="1" dirty="0" err="1"/>
              <a:t>nums.length</a:t>
            </a:r>
            <a:r>
              <a:rPr lang="en-US" sz="2200" b="1" dirty="0"/>
              <a:t>; </a:t>
            </a:r>
            <a:r>
              <a:rPr lang="en-US" sz="2200" b="1" dirty="0" err="1"/>
              <a:t>i</a:t>
            </a:r>
            <a:r>
              <a:rPr lang="en-US" sz="2200" b="1" dirty="0"/>
              <a:t>++)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{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 smtClean="0">
                <a:solidFill>
                  <a:srgbClr val="7030A0"/>
                </a:solidFill>
              </a:rPr>
              <a:t>(“enter a number”);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/>
              <a:t>     </a:t>
            </a:r>
            <a:r>
              <a:rPr lang="en-US" sz="2200" b="1" dirty="0" smtClean="0"/>
              <a:t>          </a:t>
            </a:r>
            <a:r>
              <a:rPr lang="en-US" sz="2200" b="1" dirty="0" err="1" smtClean="0"/>
              <a:t>nums</a:t>
            </a:r>
            <a:r>
              <a:rPr lang="en-US" sz="2200" b="1" dirty="0" smtClean="0"/>
              <a:t>[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] </a:t>
            </a:r>
            <a:r>
              <a:rPr lang="en-US" sz="2200" b="1" dirty="0" smtClean="0">
                <a:solidFill>
                  <a:srgbClr val="7030A0"/>
                </a:solidFill>
              </a:rPr>
              <a:t>= </a:t>
            </a:r>
            <a:r>
              <a:rPr lang="en-US" sz="2200" b="1" dirty="0" err="1" smtClean="0">
                <a:solidFill>
                  <a:srgbClr val="7030A0"/>
                </a:solidFill>
              </a:rPr>
              <a:t>input.nextInt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     }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53000" y="1981200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72200" y="1981200"/>
            <a:ext cx="0" cy="3200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5181600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30480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the same for loop.</a:t>
            </a:r>
          </a:p>
          <a:p>
            <a:r>
              <a:rPr lang="en-US" dirty="0" smtClean="0"/>
              <a:t>We are just doing something different with each array element within</a:t>
            </a:r>
          </a:p>
          <a:p>
            <a:r>
              <a:rPr lang="en-US" dirty="0" smtClean="0"/>
              <a:t>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static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</a:t>
            </a:r>
            <a:r>
              <a:rPr lang="en-US" dirty="0" smtClean="0"/>
              <a:t>create </a:t>
            </a:r>
            <a:r>
              <a:rPr lang="en-US" dirty="0"/>
              <a:t>an array and immediately assign values to </a:t>
            </a:r>
            <a:r>
              <a:rPr lang="en-US" dirty="0" smtClean="0"/>
              <a:t>it:</a:t>
            </a:r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C00000"/>
                </a:solidFill>
              </a:rPr>
              <a:t>//</a:t>
            </a:r>
            <a:r>
              <a:rPr lang="en-US" sz="2800" dirty="0" err="1" smtClean="0">
                <a:solidFill>
                  <a:srgbClr val="C00000"/>
                </a:solidFill>
              </a:rPr>
              <a:t>nums</a:t>
            </a:r>
            <a:r>
              <a:rPr lang="en-US" sz="2800" dirty="0" smtClean="0">
                <a:solidFill>
                  <a:srgbClr val="C00000"/>
                </a:solidFill>
              </a:rPr>
              <a:t> will store 5 integers with values 5,3,7,0 and 9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[] </a:t>
            </a:r>
            <a:r>
              <a:rPr lang="en-US" sz="2800" b="1" dirty="0" err="1">
                <a:solidFill>
                  <a:srgbClr val="7030A0"/>
                </a:solidFill>
              </a:rPr>
              <a:t>nums</a:t>
            </a:r>
            <a:r>
              <a:rPr lang="en-US" sz="2800" b="1" dirty="0">
                <a:solidFill>
                  <a:srgbClr val="7030A0"/>
                </a:solidFill>
              </a:rPr>
              <a:t> = {5, 3, 7, 0, 9</a:t>
            </a:r>
            <a:r>
              <a:rPr lang="en-US" sz="2800" b="1" dirty="0" smtClean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  //names will store 3 words:  Bob, Otto and Anna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>
                <a:solidFill>
                  <a:srgbClr val="7030A0"/>
                </a:solidFill>
              </a:rPr>
              <a:t>String[] names = {"Bob", "Otto", "Anna</a:t>
            </a:r>
            <a:r>
              <a:rPr lang="en-US" sz="2800" b="1" dirty="0" smtClean="0">
                <a:solidFill>
                  <a:srgbClr val="7030A0"/>
                </a:solidFill>
              </a:rPr>
              <a:t>"};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Usually done for relatively small arrays when you know what they should be filled with.</a:t>
            </a:r>
          </a:p>
        </p:txBody>
      </p:sp>
    </p:spTree>
    <p:extLst>
      <p:ext uri="{BB962C8B-B14F-4D97-AF65-F5344CB8AC3E}">
        <p14:creationId xmlns:p14="http://schemas.microsoft.com/office/powerpoint/2010/main" val="32626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element of the array can be accessed or changed by its </a:t>
            </a:r>
            <a:r>
              <a:rPr lang="en-US" dirty="0" smtClean="0"/>
              <a:t>index.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element </a:t>
            </a:r>
            <a:r>
              <a:rPr lang="en-US" dirty="0"/>
              <a:t>is stored at index </a:t>
            </a:r>
            <a:r>
              <a:rPr lang="en-US" dirty="0" smtClean="0"/>
              <a:t>zero</a:t>
            </a:r>
          </a:p>
          <a:p>
            <a:pPr lvl="1"/>
            <a:r>
              <a:rPr lang="en-US" dirty="0" smtClean="0"/>
              <a:t>last </a:t>
            </a:r>
            <a:r>
              <a:rPr lang="en-US" dirty="0"/>
              <a:t>element is stored at the array's length - 1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array has a data field that stores the number of elements called </a:t>
            </a:r>
            <a:r>
              <a:rPr lang="en-US" b="1" dirty="0" smtClean="0">
                <a:solidFill>
                  <a:srgbClr val="7030A0"/>
                </a:solidFill>
              </a:rPr>
              <a:t>length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element of the array can act as an individual variable, even though the entire array is a single 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2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[] </a:t>
            </a:r>
            <a:r>
              <a:rPr lang="en-US" sz="2400" b="1" dirty="0" err="1">
                <a:solidFill>
                  <a:srgbClr val="7030A0"/>
                </a:solidFill>
              </a:rPr>
              <a:t>nums</a:t>
            </a:r>
            <a:r>
              <a:rPr lang="en-US" sz="2400" b="1" dirty="0">
                <a:solidFill>
                  <a:srgbClr val="7030A0"/>
                </a:solidFill>
              </a:rPr>
              <a:t> = new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[5];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nums</a:t>
            </a:r>
            <a:r>
              <a:rPr lang="en-US" sz="2400" b="1" dirty="0" smtClean="0">
                <a:solidFill>
                  <a:srgbClr val="7030A0"/>
                </a:solidFill>
              </a:rPr>
              <a:t>[0</a:t>
            </a:r>
            <a:r>
              <a:rPr lang="en-US" sz="2400" b="1" dirty="0">
                <a:solidFill>
                  <a:srgbClr val="7030A0"/>
                </a:solidFill>
              </a:rPr>
              <a:t>] = 5;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nums</a:t>
            </a:r>
            <a:r>
              <a:rPr lang="en-US" sz="2400" b="1" dirty="0" smtClean="0">
                <a:solidFill>
                  <a:srgbClr val="7030A0"/>
                </a:solidFill>
              </a:rPr>
              <a:t>[1</a:t>
            </a:r>
            <a:r>
              <a:rPr lang="en-US" sz="2400" b="1" dirty="0">
                <a:solidFill>
                  <a:srgbClr val="7030A0"/>
                </a:solidFill>
              </a:rPr>
              <a:t>] = 3;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nums</a:t>
            </a:r>
            <a:r>
              <a:rPr lang="en-US" sz="2400" b="1" dirty="0" smtClean="0">
                <a:solidFill>
                  <a:srgbClr val="7030A0"/>
                </a:solidFill>
              </a:rPr>
              <a:t>[2</a:t>
            </a:r>
            <a:r>
              <a:rPr lang="en-US" sz="2400" b="1" dirty="0">
                <a:solidFill>
                  <a:srgbClr val="7030A0"/>
                </a:solidFill>
              </a:rPr>
              <a:t>] = 7;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nums</a:t>
            </a:r>
            <a:r>
              <a:rPr lang="en-US" sz="2400" b="1" dirty="0" smtClean="0">
                <a:solidFill>
                  <a:srgbClr val="7030A0"/>
                </a:solidFill>
              </a:rPr>
              <a:t>[3</a:t>
            </a:r>
            <a:r>
              <a:rPr lang="en-US" sz="2400" b="1" dirty="0">
                <a:solidFill>
                  <a:srgbClr val="7030A0"/>
                </a:solidFill>
              </a:rPr>
              <a:t>] = 0;</a:t>
            </a:r>
            <a:r>
              <a:rPr lang="en-US" sz="2400" dirty="0"/>
              <a:t>	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//array </a:t>
            </a:r>
            <a:r>
              <a:rPr lang="en-US" sz="2400" dirty="0">
                <a:solidFill>
                  <a:srgbClr val="C00000"/>
                </a:solidFill>
              </a:rPr>
              <a:t>could have been created this way: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nums</a:t>
            </a:r>
            <a:r>
              <a:rPr lang="en-US" sz="2400" b="1" dirty="0" smtClean="0">
                <a:solidFill>
                  <a:srgbClr val="7030A0"/>
                </a:solidFill>
              </a:rPr>
              <a:t>[4</a:t>
            </a:r>
            <a:r>
              <a:rPr lang="en-US" sz="2400" b="1" dirty="0">
                <a:solidFill>
                  <a:srgbClr val="7030A0"/>
                </a:solidFill>
              </a:rPr>
              <a:t>] = </a:t>
            </a:r>
            <a:r>
              <a:rPr lang="en-US" sz="2400" b="1" dirty="0" smtClean="0">
                <a:solidFill>
                  <a:srgbClr val="7030A0"/>
                </a:solidFill>
              </a:rPr>
              <a:t>9;</a:t>
            </a:r>
            <a:r>
              <a:rPr lang="en-US" sz="2400" dirty="0"/>
              <a:t>	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//                        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[] </a:t>
            </a:r>
            <a:r>
              <a:rPr lang="en-US" sz="2400" dirty="0" err="1">
                <a:solidFill>
                  <a:srgbClr val="C00000"/>
                </a:solidFill>
              </a:rPr>
              <a:t>nums</a:t>
            </a:r>
            <a:r>
              <a:rPr lang="en-US" sz="2400" dirty="0">
                <a:solidFill>
                  <a:srgbClr val="C00000"/>
                </a:solidFill>
              </a:rPr>
              <a:t> = {5, 3, 7, 0, 9</a:t>
            </a:r>
            <a:r>
              <a:rPr lang="en-US" sz="2400" dirty="0" smtClean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400" dirty="0"/>
              <a:t>The array is visualized as:</a:t>
            </a:r>
          </a:p>
          <a:p>
            <a:pPr marL="0" indent="0">
              <a:buNone/>
            </a:pPr>
            <a:r>
              <a:rPr lang="en-US" sz="2400" dirty="0"/>
              <a:t>index:	0	1	2	3	4</a:t>
            </a:r>
          </a:p>
          <a:p>
            <a:pPr marL="0" indent="0">
              <a:buNone/>
            </a:pPr>
            <a:r>
              <a:rPr lang="en-US" sz="2400" dirty="0"/>
              <a:t>value:	5	3	7	0	9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nums</a:t>
            </a:r>
            <a:r>
              <a:rPr lang="en-US" sz="2400" b="1" dirty="0" smtClean="0">
                <a:solidFill>
                  <a:srgbClr val="7030A0"/>
                </a:solidFill>
              </a:rPr>
              <a:t>[2</a:t>
            </a:r>
            <a:r>
              <a:rPr lang="en-US" sz="2400" b="1" dirty="0">
                <a:solidFill>
                  <a:srgbClr val="7030A0"/>
                </a:solidFill>
              </a:rPr>
              <a:t>]);</a:t>
            </a:r>
            <a:r>
              <a:rPr lang="en-US" sz="2400" dirty="0"/>
              <a:t>		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en-US" sz="2400" dirty="0">
                <a:solidFill>
                  <a:srgbClr val="C00000"/>
                </a:solidFill>
              </a:rPr>
              <a:t>would output </a:t>
            </a:r>
            <a:r>
              <a:rPr lang="en-US" sz="2400" b="1" u="sng" dirty="0" smtClean="0">
                <a:solidFill>
                  <a:srgbClr val="C00000"/>
                </a:solidFill>
              </a:rPr>
              <a:t>7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nums</a:t>
            </a:r>
            <a:r>
              <a:rPr lang="en-US" sz="2400" b="1" dirty="0" smtClean="0">
                <a:solidFill>
                  <a:srgbClr val="7030A0"/>
                </a:solidFill>
              </a:rPr>
              <a:t>[2</a:t>
            </a:r>
            <a:r>
              <a:rPr lang="en-US" sz="2400" b="1" dirty="0">
                <a:solidFill>
                  <a:srgbClr val="7030A0"/>
                </a:solidFill>
              </a:rPr>
              <a:t>] - </a:t>
            </a:r>
            <a:r>
              <a:rPr lang="en-US" sz="2400" b="1" dirty="0" err="1">
                <a:solidFill>
                  <a:srgbClr val="7030A0"/>
                </a:solidFill>
              </a:rPr>
              <a:t>nums</a:t>
            </a:r>
            <a:r>
              <a:rPr lang="en-US" sz="2400" b="1" dirty="0">
                <a:solidFill>
                  <a:srgbClr val="7030A0"/>
                </a:solidFill>
              </a:rPr>
              <a:t>[1]);</a:t>
            </a:r>
            <a:r>
              <a:rPr lang="en-US" sz="2400" dirty="0"/>
              <a:t>	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en-US" sz="2400" dirty="0">
                <a:solidFill>
                  <a:srgbClr val="C00000"/>
                </a:solidFill>
              </a:rPr>
              <a:t>would output </a:t>
            </a:r>
            <a:r>
              <a:rPr lang="en-US" sz="2400" b="1" u="sng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  <a:r>
              <a:rPr lang="en-US" sz="2400" dirty="0"/>
              <a:t>	</a:t>
            </a:r>
            <a:r>
              <a:rPr lang="en-US" sz="2400" dirty="0" smtClean="0"/>
              <a:t>	     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en-US" sz="2400" dirty="0">
                <a:solidFill>
                  <a:srgbClr val="C00000"/>
                </a:solidFill>
              </a:rPr>
              <a:t>would output </a:t>
            </a:r>
            <a:r>
              <a:rPr lang="en-US" sz="2400" b="1" u="sng" dirty="0" smtClean="0">
                <a:solidFill>
                  <a:srgbClr val="C00000"/>
                </a:solidFill>
              </a:rPr>
              <a:t>5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4114800"/>
            <a:ext cx="4114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Traversing </a:t>
            </a:r>
            <a:r>
              <a:rPr lang="en-US" dirty="0"/>
              <a:t>through </a:t>
            </a:r>
            <a:r>
              <a:rPr lang="en-US" dirty="0" smtClean="0"/>
              <a:t>an array: visit every element from the first to the last.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 a </a:t>
            </a:r>
            <a:r>
              <a:rPr lang="en-US" dirty="0"/>
              <a:t>for loop to access every 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 = {5, 3, 7, 0, 9</a:t>
            </a:r>
            <a:r>
              <a:rPr lang="en-US" b="1" dirty="0" smtClean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+ </a:t>
            </a:r>
            <a:r>
              <a:rPr lang="en-US" b="1" dirty="0">
                <a:solidFill>
                  <a:srgbClr val="C00000"/>
                </a:solidFill>
              </a:rPr>
              <a:t>" "</a:t>
            </a:r>
            <a:r>
              <a:rPr lang="en-US" b="1" dirty="0">
                <a:solidFill>
                  <a:srgbClr val="7030A0"/>
                </a:solidFill>
              </a:rPr>
              <a:t>);	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//</a:t>
            </a:r>
            <a:r>
              <a:rPr lang="en-US" dirty="0">
                <a:solidFill>
                  <a:srgbClr val="C00000"/>
                </a:solidFill>
              </a:rPr>
              <a:t>will output </a:t>
            </a:r>
            <a:r>
              <a:rPr lang="en-US" b="1" u="sng" dirty="0">
                <a:solidFill>
                  <a:srgbClr val="C00000"/>
                </a:solidFill>
              </a:rPr>
              <a:t>5 3 7 0 9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8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				_</a:t>
            </a:r>
            <a:r>
              <a:rPr lang="en-US" u="sng" dirty="0" err="1" smtClean="0"/>
              <a:t>i</a:t>
            </a:r>
            <a:r>
              <a:rPr lang="en-US" dirty="0" smtClean="0"/>
              <a:t>_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	 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9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</a:t>
            </a:r>
            <a:r>
              <a:rPr lang="en-US" b="1" dirty="0" err="1">
                <a:solidFill>
                  <a:srgbClr val="7030A0"/>
                </a:solidFill>
              </a:rPr>
              <a:t>System.out.print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+ </a:t>
            </a:r>
            <a:r>
              <a:rPr lang="en-US" b="1" dirty="0">
                <a:solidFill>
                  <a:srgbClr val="C00000"/>
                </a:solidFill>
              </a:rPr>
              <a:t>" </a:t>
            </a:r>
            <a:r>
              <a:rPr lang="en-US" b="1" dirty="0" smtClean="0">
                <a:solidFill>
                  <a:srgbClr val="C0000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5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7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			_</a:t>
            </a:r>
            <a:r>
              <a:rPr lang="en-US" u="sng" dirty="0" err="1" smtClean="0"/>
              <a:t>i</a:t>
            </a:r>
            <a:r>
              <a:rPr lang="en-US" dirty="0" smtClean="0"/>
              <a:t>_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	 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	  1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</a:t>
            </a:r>
            <a:r>
              <a:rPr lang="en-US" b="1" dirty="0" err="1">
                <a:solidFill>
                  <a:srgbClr val="7030A0"/>
                </a:solidFill>
              </a:rPr>
              <a:t>System.out.print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+ </a:t>
            </a:r>
            <a:r>
              <a:rPr lang="en-US" b="1" dirty="0">
                <a:solidFill>
                  <a:srgbClr val="C00000"/>
                </a:solidFill>
              </a:rPr>
              <a:t>" </a:t>
            </a:r>
            <a:r>
              <a:rPr lang="en-US" b="1" dirty="0" smtClean="0">
                <a:solidFill>
                  <a:srgbClr val="C0000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u="sng" dirty="0"/>
              <a:t>o</a:t>
            </a:r>
            <a:r>
              <a:rPr lang="en-US" u="sng" dirty="0" smtClean="0"/>
              <a:t>utput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	</a:t>
            </a: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				_</a:t>
            </a:r>
            <a:r>
              <a:rPr lang="en-US" u="sng" dirty="0" err="1" smtClean="0"/>
              <a:t>i</a:t>
            </a:r>
            <a:r>
              <a:rPr lang="en-US" dirty="0" smtClean="0"/>
              <a:t>_</a:t>
            </a:r>
          </a:p>
          <a:p>
            <a:pPr marL="0" indent="0">
              <a:buNone/>
            </a:pPr>
            <a:r>
              <a:rPr lang="en-US" dirty="0" smtClean="0"/>
              <a:t>index</a:t>
            </a:r>
            <a:r>
              <a:rPr lang="en-US" dirty="0"/>
              <a:t>:	0	1	2	3	</a:t>
            </a:r>
            <a:r>
              <a:rPr lang="en-US" dirty="0" smtClean="0"/>
              <a:t>4		 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value:	5	3	7	0	</a:t>
            </a:r>
            <a:r>
              <a:rPr lang="en-US" dirty="0" smtClean="0"/>
              <a:t>9		  1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	 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</a:t>
            </a:r>
            <a:r>
              <a:rPr lang="en-US" b="1" dirty="0" err="1">
                <a:solidFill>
                  <a:srgbClr val="7030A0"/>
                </a:solidFill>
              </a:rPr>
              <a:t>System.out.print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+ </a:t>
            </a:r>
            <a:r>
              <a:rPr lang="en-US" b="1" dirty="0">
                <a:solidFill>
                  <a:srgbClr val="C00000"/>
                </a:solidFill>
              </a:rPr>
              <a:t>" </a:t>
            </a:r>
            <a:r>
              <a:rPr lang="en-US" b="1" dirty="0" smtClean="0">
                <a:solidFill>
                  <a:srgbClr val="C00000"/>
                </a:solidFill>
              </a:rPr>
              <a:t>"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u="sng" dirty="0"/>
              <a:t>o</a:t>
            </a:r>
            <a:r>
              <a:rPr lang="en-US" u="sng" dirty="0" smtClean="0"/>
              <a:t>utput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 3 7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038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591</Words>
  <Application>Microsoft Office PowerPoint</Application>
  <PresentationFormat>On-screen Show (4:3)</PresentationFormat>
  <Paragraphs>192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Arrays</vt:lpstr>
      <vt:lpstr>An Array</vt:lpstr>
      <vt:lpstr>Creating static arrays</vt:lpstr>
      <vt:lpstr>Array Mechanics</vt:lpstr>
      <vt:lpstr>Array Mechanics</vt:lpstr>
      <vt:lpstr>Traversing an array</vt:lpstr>
      <vt:lpstr> </vt:lpstr>
      <vt:lpstr> </vt:lpstr>
      <vt:lpstr> </vt:lpstr>
      <vt:lpstr> </vt:lpstr>
      <vt:lpstr> </vt:lpstr>
      <vt:lpstr> </vt:lpstr>
      <vt:lpstr>Array methods</vt:lpstr>
      <vt:lpstr>Array methods</vt:lpstr>
      <vt:lpstr> </vt:lpstr>
      <vt:lpstr> </vt:lpstr>
      <vt:lpstr> </vt:lpstr>
      <vt:lpstr> </vt:lpstr>
      <vt:lpstr> </vt:lpstr>
      <vt:lpstr> </vt:lpstr>
      <vt:lpstr> </vt:lpstr>
      <vt:lpstr>Array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Oberle, Doug R</dc:creator>
  <cp:lastModifiedBy>Administrator</cp:lastModifiedBy>
  <cp:revision>8</cp:revision>
  <dcterms:created xsi:type="dcterms:W3CDTF">2006-08-16T00:00:00Z</dcterms:created>
  <dcterms:modified xsi:type="dcterms:W3CDTF">2014-11-05T14:51:52Z</dcterms:modified>
</cp:coreProperties>
</file>