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2" r:id="rId20"/>
    <p:sldId id="33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in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/>
              <a:t>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5             9            7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40976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743597" y="4038963"/>
            <a:ext cx="533400" cy="222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08829" y="1981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if(key &lt; </a:t>
            </a:r>
            <a:r>
              <a:rPr lang="en-US" b="1" dirty="0"/>
              <a:t>array[mid</a:t>
            </a:r>
            <a:r>
              <a:rPr lang="en-US" b="1" dirty="0" smtClean="0"/>
              <a:t>])		</a:t>
            </a:r>
          </a:p>
          <a:p>
            <a:pPr marL="0" indent="0">
              <a:buNone/>
            </a:pPr>
            <a:r>
              <a:rPr lang="en-US" b="1" dirty="0" smtClean="0"/>
              <a:t>           </a:t>
            </a:r>
            <a:r>
              <a:rPr lang="en-US" b="1" dirty="0"/>
              <a:t>return </a:t>
            </a:r>
            <a:r>
              <a:rPr lang="en-US" b="1" dirty="0" err="1"/>
              <a:t>binHelper</a:t>
            </a:r>
            <a:r>
              <a:rPr lang="en-US" b="1" dirty="0"/>
              <a:t> (</a:t>
            </a:r>
            <a:r>
              <a:rPr lang="en-US" b="1" dirty="0" smtClean="0"/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5             6    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75039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124200" y="465836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08829" y="2667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smtClean="0"/>
              <a:t>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</a:t>
            </a:r>
            <a:r>
              <a:rPr lang="en-US" b="1" dirty="0" smtClean="0"/>
              <a:t>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5             6    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60653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124200" y="465836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34531" y="990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mid = (</a:t>
            </a:r>
            <a:r>
              <a:rPr lang="en-US" b="1" dirty="0" err="1" smtClean="0"/>
              <a:t>left+right</a:t>
            </a:r>
            <a:r>
              <a:rPr lang="en-US" b="1" dirty="0" smtClean="0"/>
              <a:t>)/2;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</a:t>
            </a:r>
            <a:r>
              <a:rPr lang="en-US" b="1" dirty="0" smtClean="0"/>
              <a:t>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5             6           5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43870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124200" y="465836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34531" y="1600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if(array[mid] == key)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return mid;	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</a:t>
            </a:r>
            <a:r>
              <a:rPr lang="en-US" b="1" dirty="0" smtClean="0"/>
              <a:t>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5             6           5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08254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124200" y="4658360"/>
            <a:ext cx="533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34531" y="1981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f(x) = x</a:t>
            </a:r>
            <a:r>
              <a:rPr lang="en-US" baseline="30000" dirty="0" smtClean="0"/>
              <a:t>2</a:t>
            </a:r>
            <a:r>
              <a:rPr lang="en-US" dirty="0" smtClean="0"/>
              <a:t> – 2         </a:t>
            </a:r>
            <a:r>
              <a:rPr lang="en-US" dirty="0" smtClean="0"/>
              <a:t>f(lower) </a:t>
            </a:r>
            <a:r>
              <a:rPr lang="en-US" dirty="0" smtClean="0"/>
              <a:t>is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smtClean="0"/>
              <a:t>lower                      upper</a:t>
            </a:r>
          </a:p>
          <a:p>
            <a:pPr marL="0" indent="0">
              <a:buNone/>
            </a:pPr>
            <a:r>
              <a:rPr lang="en-US" dirty="0" smtClean="0"/>
              <a:t>                     -2                              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</a:t>
            </a:r>
            <a:r>
              <a:rPr lang="en-US" dirty="0" smtClean="0"/>
              <a:t>f(upper) </a:t>
            </a:r>
            <a:r>
              <a:rPr lang="en-US" dirty="0" smtClean="0"/>
              <a:t>is neg.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457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667000" y="457200"/>
            <a:ext cx="0" cy="23622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91200" y="3581400"/>
            <a:ext cx="0" cy="14478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/>
          <p:cNvSpPr/>
          <p:nvPr/>
        </p:nvSpPr>
        <p:spPr>
          <a:xfrm>
            <a:off x="2528455" y="166255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5638800" y="4876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7200" y="44958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sign between </a:t>
            </a:r>
            <a:r>
              <a:rPr lang="en-US" dirty="0" smtClean="0"/>
              <a:t>f(lower) </a:t>
            </a:r>
            <a:r>
              <a:rPr lang="en-US" dirty="0" smtClean="0"/>
              <a:t>and </a:t>
            </a:r>
            <a:r>
              <a:rPr lang="en-US" dirty="0" smtClean="0"/>
              <a:t>f(upper)</a:t>
            </a:r>
            <a:endParaRPr lang="en-US" dirty="0" smtClean="0"/>
          </a:p>
          <a:p>
            <a:r>
              <a:rPr lang="en-US" dirty="0" smtClean="0"/>
              <a:t>So there must be a solution </a:t>
            </a:r>
            <a:r>
              <a:rPr lang="en-US" dirty="0" smtClean="0"/>
              <a:t>between</a:t>
            </a:r>
            <a:endParaRPr lang="en-US" dirty="0" smtClean="0"/>
          </a:p>
          <a:p>
            <a:r>
              <a:rPr lang="en-US" dirty="0" smtClean="0"/>
              <a:t>lower </a:t>
            </a:r>
            <a:r>
              <a:rPr lang="en-US" dirty="0" smtClean="0"/>
              <a:t>and </a:t>
            </a:r>
            <a:r>
              <a:rPr lang="en-US" dirty="0" smtClean="0"/>
              <a:t>upper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9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f(x) = x</a:t>
            </a:r>
            <a:r>
              <a:rPr lang="en-US" baseline="30000" dirty="0" smtClean="0"/>
              <a:t>2</a:t>
            </a:r>
            <a:r>
              <a:rPr lang="en-US" dirty="0" smtClean="0"/>
              <a:t> – 2         </a:t>
            </a:r>
            <a:r>
              <a:rPr lang="en-US" dirty="0" smtClean="0"/>
              <a:t>f(lower) </a:t>
            </a:r>
            <a:r>
              <a:rPr lang="en-US" dirty="0" smtClean="0"/>
              <a:t>is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</a:t>
            </a:r>
            <a:r>
              <a:rPr lang="en-US" dirty="0" smtClean="0"/>
              <a:t>f(mid) </a:t>
            </a:r>
            <a:r>
              <a:rPr lang="en-US" dirty="0" smtClean="0"/>
              <a:t>is positive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smtClean="0"/>
              <a:t>   lower        mid        upper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-2             -1.5          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</a:t>
            </a:r>
            <a:r>
              <a:rPr lang="en-US" dirty="0" smtClean="0"/>
              <a:t>f(upper) </a:t>
            </a:r>
            <a:r>
              <a:rPr lang="en-US" dirty="0" smtClean="0"/>
              <a:t>is neg.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457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667000" y="457200"/>
            <a:ext cx="0" cy="23622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91200" y="3581400"/>
            <a:ext cx="0" cy="14478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18"/>
          <p:cNvSpPr/>
          <p:nvPr/>
        </p:nvSpPr>
        <p:spPr>
          <a:xfrm>
            <a:off x="2528455" y="166255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5638800" y="4876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67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4114800" y="2682082"/>
            <a:ext cx="304800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44958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sign between </a:t>
            </a:r>
            <a:r>
              <a:rPr lang="en-US" dirty="0" smtClean="0"/>
              <a:t>f(mid) </a:t>
            </a:r>
            <a:r>
              <a:rPr lang="en-US" dirty="0" smtClean="0"/>
              <a:t>and </a:t>
            </a:r>
            <a:r>
              <a:rPr lang="en-US" dirty="0" smtClean="0"/>
              <a:t>f(upper)</a:t>
            </a:r>
            <a:endParaRPr lang="en-US" dirty="0" smtClean="0"/>
          </a:p>
          <a:p>
            <a:r>
              <a:rPr lang="en-US" dirty="0" smtClean="0"/>
              <a:t>So there must be a solution </a:t>
            </a:r>
            <a:r>
              <a:rPr lang="en-US" dirty="0" smtClean="0"/>
              <a:t>between</a:t>
            </a:r>
            <a:endParaRPr lang="en-US" dirty="0" smtClean="0"/>
          </a:p>
          <a:p>
            <a:r>
              <a:rPr lang="en-US" dirty="0" smtClean="0"/>
              <a:t>mid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upper</a:t>
            </a:r>
            <a:endParaRPr lang="en-US" dirty="0" smtClean="0"/>
          </a:p>
          <a:p>
            <a:r>
              <a:rPr lang="en-US" dirty="0" smtClean="0"/>
              <a:t>Change </a:t>
            </a:r>
            <a:r>
              <a:rPr lang="en-US" dirty="0" smtClean="0"/>
              <a:t>lower </a:t>
            </a:r>
            <a:r>
              <a:rPr lang="en-US" dirty="0" smtClean="0"/>
              <a:t>to be the same as </a:t>
            </a:r>
            <a:r>
              <a:rPr lang="en-US" dirty="0" smtClean="0"/>
              <a:t>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57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f(x) = x</a:t>
            </a:r>
            <a:r>
              <a:rPr lang="en-US" baseline="30000" dirty="0" smtClean="0"/>
              <a:t>2</a:t>
            </a:r>
            <a:r>
              <a:rPr lang="en-US" dirty="0" smtClean="0"/>
              <a:t> – 2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</a:t>
            </a:r>
            <a:r>
              <a:rPr lang="en-US" dirty="0" smtClean="0"/>
              <a:t>f(lower) </a:t>
            </a:r>
            <a:r>
              <a:rPr lang="en-US" dirty="0" smtClean="0"/>
              <a:t>is positive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		    lower         upper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-1.5          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</a:t>
            </a:r>
            <a:r>
              <a:rPr lang="en-US" dirty="0" smtClean="0"/>
              <a:t>f(upper) </a:t>
            </a:r>
            <a:r>
              <a:rPr lang="en-US" dirty="0" smtClean="0"/>
              <a:t>is neg.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457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91200" y="3581400"/>
            <a:ext cx="0" cy="14478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5-Point Star 19"/>
          <p:cNvSpPr/>
          <p:nvPr/>
        </p:nvSpPr>
        <p:spPr>
          <a:xfrm>
            <a:off x="5638800" y="4876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67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4114800" y="2682082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44958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sign between </a:t>
            </a:r>
            <a:r>
              <a:rPr lang="en-US" dirty="0" smtClean="0"/>
              <a:t>f(lower) </a:t>
            </a:r>
            <a:r>
              <a:rPr lang="en-US" dirty="0" smtClean="0"/>
              <a:t>and </a:t>
            </a:r>
            <a:r>
              <a:rPr lang="en-US" dirty="0" smtClean="0"/>
              <a:t>f(upper)</a:t>
            </a:r>
            <a:endParaRPr lang="en-US" dirty="0" smtClean="0"/>
          </a:p>
          <a:p>
            <a:r>
              <a:rPr lang="en-US" dirty="0" smtClean="0"/>
              <a:t>So there must be a solution </a:t>
            </a:r>
            <a:r>
              <a:rPr lang="en-US" dirty="0" smtClean="0"/>
              <a:t>between</a:t>
            </a:r>
            <a:endParaRPr lang="en-US" dirty="0" smtClean="0"/>
          </a:p>
          <a:p>
            <a:r>
              <a:rPr lang="en-US" dirty="0" smtClean="0"/>
              <a:t>lower </a:t>
            </a:r>
            <a:r>
              <a:rPr lang="en-US" dirty="0" smtClean="0"/>
              <a:t>and </a:t>
            </a:r>
            <a:r>
              <a:rPr lang="en-US" dirty="0" smtClean="0"/>
              <a:t>upper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91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f(x) = x</a:t>
            </a:r>
            <a:r>
              <a:rPr lang="en-US" baseline="30000" dirty="0" smtClean="0"/>
              <a:t>2</a:t>
            </a:r>
            <a:r>
              <a:rPr lang="en-US" dirty="0" smtClean="0"/>
              <a:t> – 2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</a:t>
            </a:r>
            <a:r>
              <a:rPr lang="en-US" dirty="0" smtClean="0"/>
              <a:t>f(lower) </a:t>
            </a:r>
            <a:r>
              <a:rPr lang="en-US" dirty="0" smtClean="0"/>
              <a:t>is positive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					</a:t>
            </a:r>
            <a:r>
              <a:rPr lang="en-US" dirty="0" smtClean="0"/>
              <a:t>f(mid) </a:t>
            </a:r>
            <a:r>
              <a:rPr lang="en-US" dirty="0" smtClean="0"/>
              <a:t>is negative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</a:t>
            </a:r>
            <a:r>
              <a:rPr lang="en-US" dirty="0" smtClean="0"/>
              <a:t>lower  mid  upper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-1.5 -1.25 -1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</a:t>
            </a:r>
            <a:r>
              <a:rPr lang="en-US" dirty="0" smtClean="0"/>
              <a:t>f(upper) </a:t>
            </a:r>
            <a:r>
              <a:rPr lang="en-US" dirty="0" smtClean="0"/>
              <a:t>is neg.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457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791200" y="3581400"/>
            <a:ext cx="0" cy="144780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5-Point Star 19"/>
          <p:cNvSpPr/>
          <p:nvPr/>
        </p:nvSpPr>
        <p:spPr>
          <a:xfrm>
            <a:off x="5638800" y="48768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67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4114800" y="2682082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29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-Point Star 14"/>
          <p:cNvSpPr/>
          <p:nvPr/>
        </p:nvSpPr>
        <p:spPr>
          <a:xfrm>
            <a:off x="4876800" y="3810000"/>
            <a:ext cx="304800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44958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sign between </a:t>
            </a:r>
            <a:r>
              <a:rPr lang="en-US" dirty="0" smtClean="0"/>
              <a:t>f(lower) </a:t>
            </a:r>
            <a:r>
              <a:rPr lang="en-US" dirty="0" smtClean="0"/>
              <a:t>and </a:t>
            </a:r>
            <a:r>
              <a:rPr lang="en-US" dirty="0" smtClean="0"/>
              <a:t>f(mid)</a:t>
            </a:r>
            <a:endParaRPr lang="en-US" dirty="0" smtClean="0"/>
          </a:p>
          <a:p>
            <a:r>
              <a:rPr lang="en-US" dirty="0" smtClean="0"/>
              <a:t>So there must be a solution </a:t>
            </a:r>
            <a:r>
              <a:rPr lang="en-US" dirty="0" smtClean="0"/>
              <a:t>between</a:t>
            </a:r>
            <a:endParaRPr lang="en-US" dirty="0" smtClean="0"/>
          </a:p>
          <a:p>
            <a:r>
              <a:rPr lang="en-US" dirty="0" smtClean="0"/>
              <a:t>lower </a:t>
            </a:r>
            <a:r>
              <a:rPr lang="en-US" dirty="0" smtClean="0"/>
              <a:t>and </a:t>
            </a:r>
            <a:r>
              <a:rPr lang="en-US" dirty="0" smtClean="0"/>
              <a:t>mid</a:t>
            </a:r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 smtClean="0"/>
              <a:t>upper </a:t>
            </a:r>
            <a:r>
              <a:rPr lang="en-US" dirty="0" smtClean="0"/>
              <a:t>the same as </a:t>
            </a:r>
            <a:r>
              <a:rPr lang="en-US" dirty="0" smtClean="0"/>
              <a:t>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2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f(x) = x</a:t>
            </a:r>
            <a:r>
              <a:rPr lang="en-US" baseline="30000" dirty="0" smtClean="0"/>
              <a:t>2</a:t>
            </a:r>
            <a:r>
              <a:rPr lang="en-US" dirty="0" smtClean="0"/>
              <a:t> – 2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</a:t>
            </a:r>
            <a:r>
              <a:rPr lang="en-US" dirty="0" smtClean="0"/>
              <a:t>f(lower) </a:t>
            </a:r>
            <a:r>
              <a:rPr lang="en-US" dirty="0" smtClean="0"/>
              <a:t>is positive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				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f(upper) </a:t>
            </a:r>
            <a:r>
              <a:rPr lang="en-US" dirty="0" smtClean="0"/>
              <a:t>is negative</a:t>
            </a:r>
          </a:p>
          <a:p>
            <a:pPr marL="0" indent="0">
              <a:buNone/>
            </a:pPr>
            <a:r>
              <a:rPr lang="en-US" dirty="0" smtClean="0"/>
              <a:t>   			    lower   upper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-1.5 -1.25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				 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457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67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4114800" y="2682082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29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-Point Star 14"/>
          <p:cNvSpPr/>
          <p:nvPr/>
        </p:nvSpPr>
        <p:spPr>
          <a:xfrm>
            <a:off x="4876800" y="3810000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44958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sign between </a:t>
            </a:r>
            <a:r>
              <a:rPr lang="en-US" dirty="0" smtClean="0"/>
              <a:t>f(lower) </a:t>
            </a:r>
            <a:r>
              <a:rPr lang="en-US" dirty="0" smtClean="0"/>
              <a:t>and </a:t>
            </a:r>
            <a:r>
              <a:rPr lang="en-US" dirty="0" smtClean="0"/>
              <a:t>f(upper)</a:t>
            </a:r>
            <a:endParaRPr lang="en-US" dirty="0" smtClean="0"/>
          </a:p>
          <a:p>
            <a:r>
              <a:rPr lang="en-US" dirty="0" smtClean="0"/>
              <a:t>So there must be a solution </a:t>
            </a:r>
            <a:r>
              <a:rPr lang="en-US" dirty="0" smtClean="0"/>
              <a:t>between</a:t>
            </a:r>
            <a:endParaRPr lang="en-US" dirty="0" smtClean="0"/>
          </a:p>
          <a:p>
            <a:r>
              <a:rPr lang="en-US" dirty="0" smtClean="0"/>
              <a:t>lower </a:t>
            </a:r>
            <a:r>
              <a:rPr lang="en-US" dirty="0" smtClean="0"/>
              <a:t>and </a:t>
            </a:r>
            <a:r>
              <a:rPr lang="en-US" dirty="0" smtClean="0"/>
              <a:t>upper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2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</a:t>
            </a:r>
            <a:r>
              <a:rPr lang="en-US" b="1" dirty="0" smtClean="0">
                <a:solidFill>
                  <a:srgbClr val="7030A0"/>
                </a:solidFill>
              </a:rPr>
              <a:t>ublic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binSearch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[]array,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key)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return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(array, key, 0, </a:t>
            </a:r>
            <a:r>
              <a:rPr lang="en-US" b="1" dirty="0" err="1" smtClean="0">
                <a:solidFill>
                  <a:srgbClr val="7030A0"/>
                </a:solidFill>
              </a:rPr>
              <a:t>array.length</a:t>
            </a:r>
            <a:r>
              <a:rPr lang="en-US" b="1" dirty="0" smtClean="0">
                <a:solidFill>
                  <a:srgbClr val="7030A0"/>
                </a:solidFill>
              </a:rPr>
              <a:t> -1);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f(x) = x</a:t>
            </a:r>
            <a:r>
              <a:rPr lang="en-US" baseline="30000" dirty="0" smtClean="0"/>
              <a:t>2</a:t>
            </a:r>
            <a:r>
              <a:rPr lang="en-US" dirty="0" smtClean="0"/>
              <a:t> – 2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</a:t>
            </a:r>
            <a:r>
              <a:rPr lang="en-US" dirty="0" smtClean="0"/>
              <a:t>f(lower) </a:t>
            </a:r>
            <a:r>
              <a:rPr lang="en-US" dirty="0" smtClean="0"/>
              <a:t>is positive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f(mid) </a:t>
            </a:r>
            <a:r>
              <a:rPr lang="en-US" dirty="0" smtClean="0"/>
              <a:t>is negative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</a:t>
            </a:r>
            <a:r>
              <a:rPr lang="en-US" dirty="0" smtClean="0"/>
              <a:t> lower mid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-1.5 </a:t>
            </a:r>
            <a:r>
              <a:rPr lang="en-US" dirty="0" smtClean="0"/>
              <a:t>     -</a:t>
            </a:r>
            <a:r>
              <a:rPr lang="en-US" dirty="0" smtClean="0"/>
              <a:t>1.25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				  </a:t>
            </a:r>
            <a:r>
              <a:rPr lang="en-US" dirty="0" smtClean="0"/>
              <a:t> -1.375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</a:t>
            </a:r>
            <a:r>
              <a:rPr lang="en-US" dirty="0" smtClean="0"/>
              <a:t>                                                           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1"/>
            <a:endCxn id="3" idx="3"/>
          </p:cNvCxnSpPr>
          <p:nvPr/>
        </p:nvCxnSpPr>
        <p:spPr>
          <a:xfrm>
            <a:off x="457200" y="3215482"/>
            <a:ext cx="861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91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4600" y="152400"/>
            <a:ext cx="4419600" cy="6705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67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5-Point Star 12"/>
          <p:cNvSpPr/>
          <p:nvPr/>
        </p:nvSpPr>
        <p:spPr>
          <a:xfrm>
            <a:off x="4114800" y="2682082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029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5-Point Star 14"/>
          <p:cNvSpPr/>
          <p:nvPr/>
        </p:nvSpPr>
        <p:spPr>
          <a:xfrm>
            <a:off x="4876800" y="3810000"/>
            <a:ext cx="304800" cy="3048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648200" y="2986882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-Point Star 17"/>
          <p:cNvSpPr/>
          <p:nvPr/>
        </p:nvSpPr>
        <p:spPr>
          <a:xfrm>
            <a:off x="4495800" y="3215482"/>
            <a:ext cx="304800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200" y="44958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sign between </a:t>
            </a:r>
            <a:r>
              <a:rPr lang="en-US" dirty="0" smtClean="0"/>
              <a:t>f(lower) </a:t>
            </a:r>
            <a:r>
              <a:rPr lang="en-US" dirty="0" smtClean="0"/>
              <a:t>and </a:t>
            </a:r>
            <a:r>
              <a:rPr lang="en-US" dirty="0" smtClean="0"/>
              <a:t>f(mid)</a:t>
            </a:r>
            <a:endParaRPr lang="en-US" dirty="0" smtClean="0"/>
          </a:p>
          <a:p>
            <a:r>
              <a:rPr lang="en-US" dirty="0" smtClean="0"/>
              <a:t>So there must be a solution </a:t>
            </a:r>
            <a:r>
              <a:rPr lang="en-US" dirty="0" smtClean="0"/>
              <a:t>between</a:t>
            </a:r>
            <a:endParaRPr lang="en-US" dirty="0" smtClean="0"/>
          </a:p>
          <a:p>
            <a:r>
              <a:rPr lang="en-US" dirty="0" smtClean="0"/>
              <a:t>lower </a:t>
            </a:r>
            <a:r>
              <a:rPr lang="en-US" dirty="0" smtClean="0"/>
              <a:t>and </a:t>
            </a:r>
            <a:r>
              <a:rPr lang="en-US" dirty="0" smtClean="0"/>
              <a:t>mid</a:t>
            </a:r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 smtClean="0"/>
              <a:t>upper </a:t>
            </a:r>
            <a:r>
              <a:rPr lang="en-US" dirty="0" smtClean="0"/>
              <a:t>the same as </a:t>
            </a:r>
            <a:r>
              <a:rPr lang="en-US" dirty="0" smtClean="0"/>
              <a:t>mid </a:t>
            </a:r>
            <a:r>
              <a:rPr lang="en-US" dirty="0" smtClean="0"/>
              <a:t>and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8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/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0             9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05085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2534194" y="282956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22708" y="969818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mid = (</a:t>
            </a:r>
            <a:r>
              <a:rPr lang="en-US" b="1" dirty="0" err="1" smtClean="0"/>
              <a:t>left+right</a:t>
            </a:r>
            <a:r>
              <a:rPr lang="en-US" b="1" dirty="0" smtClean="0"/>
              <a:t>)/2;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0             9           4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61418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2534194" y="282956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22708" y="1676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/>
              <a:t>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0             9           4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		</a:t>
            </a:r>
            <a:r>
              <a:rPr lang="en-US" b="1" dirty="0" smtClean="0"/>
              <a:t>key </a:t>
            </a:r>
            <a:r>
              <a:rPr lang="en-US" b="1" dirty="0"/>
              <a:t>== 5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44882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2534194" y="282956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22708" y="1981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if(key &lt; </a:t>
            </a:r>
            <a:r>
              <a:rPr lang="en-US" b="1" dirty="0"/>
              <a:t>array[mid</a:t>
            </a:r>
            <a:r>
              <a:rPr lang="en-US" b="1" dirty="0" smtClean="0"/>
              <a:t>])</a:t>
            </a:r>
            <a:r>
              <a:rPr lang="en-US" b="1" dirty="0" smtClean="0">
                <a:solidFill>
                  <a:srgbClr val="7030A0"/>
                </a:solidFill>
              </a:rPr>
              <a:t>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0             9           4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18619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2534194" y="2829560"/>
            <a:ext cx="5334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22708" y="2667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smtClean="0"/>
              <a:t>return </a:t>
            </a:r>
            <a:r>
              <a:rPr lang="en-US" b="1" dirty="0" err="1"/>
              <a:t>binHelper</a:t>
            </a: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en-US" b="1" dirty="0"/>
              <a:t>array, key, </a:t>
            </a:r>
            <a:r>
              <a:rPr lang="en-US" b="1" dirty="0" smtClean="0"/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5             9   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2271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743597" y="4038963"/>
            <a:ext cx="533400" cy="222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22708" y="3276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/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mid = (</a:t>
            </a:r>
            <a:r>
              <a:rPr lang="en-US" b="1" dirty="0" err="1" smtClean="0">
                <a:solidFill>
                  <a:srgbClr val="7030A0"/>
                </a:solidFill>
              </a:rPr>
              <a:t>left+right</a:t>
            </a:r>
            <a:r>
              <a:rPr lang="en-US" b="1" dirty="0" smtClean="0">
                <a:solidFill>
                  <a:srgbClr val="7030A0"/>
                </a:solidFill>
              </a:rPr>
              <a:t>)/2;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5             9       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498226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743597" y="4038963"/>
            <a:ext cx="533400" cy="222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34580" y="914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private static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binHelper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[]array,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key,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left,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right)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if(left &gt; right)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>
                <a:solidFill>
                  <a:srgbClr val="7030A0"/>
                </a:solidFill>
              </a:rPr>
              <a:t> return -1;			</a:t>
            </a:r>
            <a:r>
              <a:rPr lang="en-US" dirty="0">
                <a:solidFill>
                  <a:srgbClr val="C00000"/>
                </a:solidFill>
              </a:rPr>
              <a:t>//key not found in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mid = (</a:t>
            </a:r>
            <a:r>
              <a:rPr lang="en-US" b="1" dirty="0" err="1" smtClean="0"/>
              <a:t>left+right</a:t>
            </a:r>
            <a:r>
              <a:rPr lang="en-US" b="1" dirty="0" smtClean="0"/>
              <a:t>)/2;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//find index in the middle of subarray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if(array[mid] == key)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return mid;		</a:t>
            </a:r>
            <a:r>
              <a:rPr lang="en-US" dirty="0" smtClean="0">
                <a:solidFill>
                  <a:srgbClr val="C00000"/>
                </a:solidFill>
              </a:rPr>
              <a:t>//we found it – return its index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if(key &lt; </a:t>
            </a:r>
            <a:r>
              <a:rPr lang="en-US" b="1" dirty="0">
                <a:solidFill>
                  <a:srgbClr val="7030A0"/>
                </a:solidFill>
              </a:rPr>
              <a:t>array[mid</a:t>
            </a:r>
            <a:r>
              <a:rPr lang="en-US" b="1" dirty="0" smtClean="0">
                <a:solidFill>
                  <a:srgbClr val="7030A0"/>
                </a:solidFill>
              </a:rPr>
              <a:t>])	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</a:t>
            </a:r>
            <a:r>
              <a:rPr lang="en-US" b="1" dirty="0">
                <a:solidFill>
                  <a:srgbClr val="7030A0"/>
                </a:solidFill>
              </a:rPr>
              <a:t>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smtClean="0">
                <a:solidFill>
                  <a:srgbClr val="7030A0"/>
                </a:solidFill>
              </a:rPr>
              <a:t>array, key, left, mid – 1);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>
                <a:solidFill>
                  <a:srgbClr val="C00000"/>
                </a:solidFill>
              </a:rPr>
              <a:t>search in left </a:t>
            </a:r>
            <a:r>
              <a:rPr lang="en-US" dirty="0" smtClean="0">
                <a:solidFill>
                  <a:srgbClr val="C00000"/>
                </a:solidFill>
              </a:rPr>
              <a:t>side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array, key, </a:t>
            </a:r>
            <a:r>
              <a:rPr lang="en-US" b="1" dirty="0" smtClean="0">
                <a:solidFill>
                  <a:srgbClr val="7030A0"/>
                </a:solidFill>
              </a:rPr>
              <a:t>mid+1, right);            </a:t>
            </a:r>
            <a:r>
              <a:rPr lang="en-US" dirty="0" smtClean="0">
                <a:solidFill>
                  <a:srgbClr val="C00000"/>
                </a:solidFill>
              </a:rPr>
              <a:t>//</a:t>
            </a:r>
            <a:r>
              <a:rPr lang="en-US" dirty="0" err="1" smtClean="0">
                <a:solidFill>
                  <a:srgbClr val="C00000"/>
                </a:solidFill>
              </a:rPr>
              <a:t>seach</a:t>
            </a:r>
            <a:r>
              <a:rPr lang="en-US" dirty="0" smtClean="0">
                <a:solidFill>
                  <a:srgbClr val="C00000"/>
                </a:solidFill>
              </a:rPr>
              <a:t> in right side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u="sng" dirty="0" smtClean="0"/>
              <a:t>left</a:t>
            </a:r>
            <a:r>
              <a:rPr lang="en-US" b="1" dirty="0" smtClean="0"/>
              <a:t>	</a:t>
            </a:r>
            <a:r>
              <a:rPr lang="en-US" b="1" u="sng" dirty="0" smtClean="0"/>
              <a:t>right</a:t>
            </a:r>
            <a:r>
              <a:rPr lang="en-US" b="1" dirty="0" smtClean="0"/>
              <a:t> 	</a:t>
            </a:r>
            <a:r>
              <a:rPr lang="en-US" b="1" u="sng" dirty="0" smtClean="0"/>
              <a:t>mid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				</a:t>
            </a:r>
            <a:r>
              <a:rPr lang="en-US" b="1" dirty="0" smtClean="0">
                <a:solidFill>
                  <a:srgbClr val="C00000"/>
                </a:solidFill>
              </a:rPr>
              <a:t>  5             9            7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		</a:t>
            </a:r>
            <a:r>
              <a:rPr lang="en-US" b="1" dirty="0"/>
              <a:t>key == 5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85173"/>
              </p:ext>
            </p:extLst>
          </p:nvPr>
        </p:nvGraphicFramePr>
        <p:xfrm>
          <a:off x="381000" y="4429760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3743597" y="4038963"/>
            <a:ext cx="533400" cy="2229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16760" y="1600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4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714</Words>
  <Application>Microsoft Office PowerPoint</Application>
  <PresentationFormat>On-screen Show (4:3)</PresentationFormat>
  <Paragraphs>405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Searching in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</dc:title>
  <dc:creator>Oberle, Doug R</dc:creator>
  <cp:lastModifiedBy>Administrator</cp:lastModifiedBy>
  <cp:revision>52</cp:revision>
  <dcterms:created xsi:type="dcterms:W3CDTF">2006-08-16T00:00:00Z</dcterms:created>
  <dcterms:modified xsi:type="dcterms:W3CDTF">2015-04-14T16:21:44Z</dcterms:modified>
</cp:coreProperties>
</file>