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Priority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Heaps, Trees and 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elements to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new element to the end of the array</a:t>
            </a:r>
          </a:p>
          <a:p>
            <a:pPr lvl="1"/>
            <a:r>
              <a:rPr lang="en-US" dirty="0" smtClean="0"/>
              <a:t>The lowest level of the tree, added left to right</a:t>
            </a:r>
          </a:p>
          <a:p>
            <a:r>
              <a:rPr lang="en-US" u="sng" dirty="0" err="1" smtClean="0"/>
              <a:t>Reheap</a:t>
            </a:r>
            <a:r>
              <a:rPr lang="en-US" u="sng" dirty="0" smtClean="0"/>
              <a:t>-Up</a:t>
            </a:r>
            <a:r>
              <a:rPr lang="en-US" dirty="0" smtClean="0"/>
              <a:t>:  continually swap the new element with its parent until its parent is higher priority, or it has no parent.</a:t>
            </a:r>
          </a:p>
        </p:txBody>
      </p:sp>
    </p:spTree>
    <p:extLst>
      <p:ext uri="{BB962C8B-B14F-4D97-AF65-F5344CB8AC3E}">
        <p14:creationId xmlns:p14="http://schemas.microsoft.com/office/powerpoint/2010/main" val="11064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1 into the heap.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97369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3400" y="54102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     Unused element				     Buffer space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799" y="4876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090401" y="4890655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7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9      8       1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1 into the heap – new element as a new leaf.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75434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6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9      8       1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1’s parent is lower priority (3), so swap them.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/2                                             </a:t>
            </a:r>
            <a:r>
              <a:rPr lang="en-US" sz="2200" dirty="0" err="1" smtClean="0"/>
              <a:t>i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46498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47719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65277" y="5112327"/>
            <a:ext cx="30824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68154" y="4876800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2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/>
              <a:t>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1’s parent is lower priority (2), so swap them.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/2                      </a:t>
            </a:r>
            <a:r>
              <a:rPr lang="en-US" sz="2200" dirty="0" err="1" smtClean="0"/>
              <a:t>i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3954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74887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438402" y="5112327"/>
            <a:ext cx="1526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38400" y="4876800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3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/>
              <a:t>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Add a 1 into the heap – new element as a new leaf.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Now 1 doesn’t have a parent, so stop.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Our heap order is maintained in O(log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n</a:t>
            </a:r>
            <a:r>
              <a:rPr lang="en-US" sz="2200" dirty="0"/>
              <a:t>) </a:t>
            </a:r>
            <a:r>
              <a:rPr lang="en-US" sz="2200" dirty="0" smtClean="0"/>
              <a:t>time</a:t>
            </a:r>
            <a:r>
              <a:rPr lang="en-US" sz="2200" dirty="0"/>
              <a:t>.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755413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6934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top element from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last element into the root</a:t>
            </a:r>
          </a:p>
          <a:p>
            <a:r>
              <a:rPr lang="en-US" dirty="0" smtClean="0"/>
              <a:t>Remove the last element</a:t>
            </a:r>
          </a:p>
          <a:p>
            <a:r>
              <a:rPr lang="en-US" u="sng" dirty="0" err="1" smtClean="0"/>
              <a:t>Reheap</a:t>
            </a:r>
            <a:r>
              <a:rPr lang="en-US" u="sng" dirty="0" smtClean="0"/>
              <a:t>-Down</a:t>
            </a:r>
            <a:r>
              <a:rPr lang="en-US" dirty="0" smtClean="0"/>
              <a:t>:  continually swap the new element with the higher-priority of its two children until its children are lower-priority, or it does not have any children.</a:t>
            </a:r>
          </a:p>
        </p:txBody>
      </p:sp>
    </p:spTree>
    <p:extLst>
      <p:ext uri="{BB962C8B-B14F-4D97-AF65-F5344CB8AC3E}">
        <p14:creationId xmlns:p14="http://schemas.microsoft.com/office/powerpoint/2010/main" val="31911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/>
              <a:t>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9      8       3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copy the last element into the root and remove the last element.</a:t>
            </a:r>
          </a:p>
          <a:p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86191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342354" y="1569449"/>
            <a:ext cx="381000" cy="32888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5151854" y="1325322"/>
            <a:ext cx="246296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copy the last element into the root and remove the last element.</a:t>
            </a:r>
          </a:p>
          <a:p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0081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swap the 3 with the higher-priority of its children (2).</a:t>
            </a:r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                      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*2     </a:t>
            </a:r>
            <a:r>
              <a:rPr lang="en-US" sz="2200" dirty="0" err="1" smtClean="0"/>
              <a:t>i</a:t>
            </a:r>
            <a:r>
              <a:rPr lang="en-US" sz="2200" dirty="0" smtClean="0"/>
              <a:t>*2+1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52689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588201" y="490451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588201" y="5181601"/>
            <a:ext cx="1426140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4341" y="4876801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29740" y="4862946"/>
            <a:ext cx="0" cy="20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34802" y="5070764"/>
            <a:ext cx="6288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63616" y="4849092"/>
            <a:ext cx="0" cy="2355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40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Tree is a container class.</a:t>
            </a:r>
          </a:p>
          <a:p>
            <a:r>
              <a:rPr lang="en-US" sz="2800" dirty="0" smtClean="0"/>
              <a:t>Each data value can “point-to” another value on its left and right (left and right children).  A child is “pointed-to” by its parent.</a:t>
            </a:r>
          </a:p>
          <a:p>
            <a:r>
              <a:rPr lang="en-US" sz="2800" dirty="0" smtClean="0"/>
              <a:t>The first element is called the 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70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2218154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Remove the 1 from heap 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now the 3’s children are higher priority (8), so stop.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Our heap order is maintained in O(log</a:t>
            </a:r>
            <a:r>
              <a:rPr lang="en-US" sz="2200" baseline="-25000" dirty="0"/>
              <a:t>2</a:t>
            </a:r>
            <a:r>
              <a:rPr lang="en-US" sz="2200" dirty="0"/>
              <a:t>n) time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                                              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                                </a:t>
            </a:r>
            <a:r>
              <a:rPr lang="en-US" sz="2200" dirty="0" err="1" smtClean="0"/>
              <a:t>i</a:t>
            </a:r>
            <a:r>
              <a:rPr lang="en-US" sz="2200" dirty="0" smtClean="0"/>
              <a:t>*2     </a:t>
            </a:r>
            <a:r>
              <a:rPr lang="en-US" sz="2200" dirty="0" err="1" smtClean="0"/>
              <a:t>i</a:t>
            </a:r>
            <a:r>
              <a:rPr lang="en-US" sz="2200" dirty="0" smtClean="0"/>
              <a:t>*2+1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28127"/>
              </p:ext>
            </p:extLst>
          </p:nvPr>
        </p:nvGraphicFramePr>
        <p:xfrm>
          <a:off x="1363998" y="4114800"/>
          <a:ext cx="60960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05600" y="4485640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14341" y="4890656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014341" y="5167747"/>
            <a:ext cx="2310259" cy="1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324600" y="4849092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05600" y="378828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705600" y="3788282"/>
            <a:ext cx="7696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4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477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7030A0"/>
                </a:solidFill>
              </a:rPr>
              <a:t>root</a:t>
            </a:r>
            <a:r>
              <a:rPr lang="en-US" sz="2800" dirty="0" smtClean="0"/>
              <a:t> stores an </a:t>
            </a:r>
            <a:r>
              <a:rPr lang="en-US" sz="2800" b="1" dirty="0" smtClean="0">
                <a:solidFill>
                  <a:srgbClr val="C00000"/>
                </a:solidFill>
              </a:rPr>
              <a:t>M</a:t>
            </a:r>
          </a:p>
          <a:p>
            <a:r>
              <a:rPr lang="en-US" sz="2800" dirty="0" smtClean="0"/>
              <a:t>Its </a:t>
            </a:r>
            <a:r>
              <a:rPr lang="en-US" sz="2800" b="1" dirty="0" smtClean="0">
                <a:solidFill>
                  <a:srgbClr val="7030A0"/>
                </a:solidFill>
              </a:rPr>
              <a:t>left-subtree</a:t>
            </a:r>
            <a:r>
              <a:rPr lang="en-US" sz="2800" dirty="0" smtClean="0"/>
              <a:t> stores [</a:t>
            </a:r>
            <a:r>
              <a:rPr lang="en-US" sz="2800" b="1" dirty="0" smtClean="0">
                <a:solidFill>
                  <a:srgbClr val="C0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B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Its </a:t>
            </a:r>
            <a:r>
              <a:rPr lang="en-US" sz="2800" b="1" dirty="0" smtClean="0">
                <a:solidFill>
                  <a:srgbClr val="7030A0"/>
                </a:solidFill>
              </a:rPr>
              <a:t>right-subtree</a:t>
            </a:r>
            <a:r>
              <a:rPr lang="en-US" sz="2800" dirty="0" smtClean="0"/>
              <a:t> stores [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Y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A </a:t>
            </a:r>
            <a:r>
              <a:rPr lang="en-US" sz="2800" b="1" dirty="0" smtClean="0">
                <a:solidFill>
                  <a:srgbClr val="7030A0"/>
                </a:solidFill>
              </a:rPr>
              <a:t>leaf</a:t>
            </a:r>
            <a:r>
              <a:rPr lang="en-US" sz="2800" dirty="0" smtClean="0"/>
              <a:t> is a node with no children [</a:t>
            </a:r>
            <a:r>
              <a:rPr lang="en-US" sz="2800" b="1" dirty="0" smtClean="0">
                <a:solidFill>
                  <a:srgbClr val="C00000"/>
                </a:solidFill>
              </a:rPr>
              <a:t>A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D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P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rgbClr val="C00000"/>
                </a:solidFill>
              </a:rPr>
              <a:t>Y</a:t>
            </a:r>
            <a:r>
              <a:rPr lang="en-US" sz="2800" dirty="0" smtClean="0"/>
              <a:t>]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			B		    T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A	          D          P                   Y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181600" y="4876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1336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338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20491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96000" y="57912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3581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</p:cNvCxnSpPr>
          <p:nvPr/>
        </p:nvCxnSpPr>
        <p:spPr>
          <a:xfrm flipH="1">
            <a:off x="3657600" y="44827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743200" y="5486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3568326" y="5397126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5"/>
          </p:cNvCxnSpPr>
          <p:nvPr/>
        </p:nvCxnSpPr>
        <p:spPr>
          <a:xfrm>
            <a:off x="4711326" y="44827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70708" y="5397126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5"/>
          </p:cNvCxnSpPr>
          <p:nvPr/>
        </p:nvCxnSpPr>
        <p:spPr>
          <a:xfrm>
            <a:off x="5701926" y="5397126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0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complete</a:t>
            </a:r>
            <a:r>
              <a:rPr lang="en-US" sz="2400" dirty="0" smtClean="0"/>
              <a:t> tree, or </a:t>
            </a:r>
            <a:r>
              <a:rPr lang="en-US" sz="2400" b="1" dirty="0" smtClean="0">
                <a:solidFill>
                  <a:srgbClr val="7030A0"/>
                </a:solidFill>
              </a:rPr>
              <a:t>heap</a:t>
            </a:r>
            <a:r>
              <a:rPr lang="en-US" sz="2400" dirty="0" smtClean="0"/>
              <a:t>:  nodes are added left-to-right, </a:t>
            </a:r>
          </a:p>
          <a:p>
            <a:pPr marL="0" indent="0">
              <a:buNone/>
            </a:pPr>
            <a:r>
              <a:rPr lang="en-US" sz="2400" dirty="0" smtClean="0"/>
              <a:t>     completing a level before adding another.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complete</a:t>
            </a: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400" dirty="0" smtClean="0"/>
              <a:t> 		             </a:t>
            </a:r>
            <a:r>
              <a:rPr lang="en-US" sz="2400" b="1" dirty="0" smtClean="0">
                <a:solidFill>
                  <a:srgbClr val="7030A0"/>
                </a:solidFill>
              </a:rPr>
              <a:t>complete</a:t>
            </a:r>
            <a:r>
              <a:rPr lang="en-US" sz="2400" dirty="0" smtClean="0"/>
              <a:t>		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</a:rPr>
              <a:t>heap</a:t>
            </a: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C00000"/>
                </a:solidFill>
              </a:rPr>
              <a:t>not complete</a:t>
            </a:r>
            <a:r>
              <a:rPr lang="en-US" sz="2400" dirty="0" smtClean="0"/>
              <a:t>		    </a:t>
            </a:r>
            <a:r>
              <a:rPr lang="en-US" sz="2400" b="1" dirty="0" smtClean="0">
                <a:solidFill>
                  <a:srgbClr val="00B050"/>
                </a:solidFill>
              </a:rPr>
              <a:t>heap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not complete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14400" y="2971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23455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219200" y="33805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4073" y="3810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4" idx="3"/>
            <a:endCxn id="5" idx="7"/>
          </p:cNvCxnSpPr>
          <p:nvPr/>
        </p:nvCxnSpPr>
        <p:spPr>
          <a:xfrm flipH="1">
            <a:off x="883618" y="3231963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1"/>
          </p:cNvCxnSpPr>
          <p:nvPr/>
        </p:nvCxnSpPr>
        <p:spPr>
          <a:xfrm>
            <a:off x="1174563" y="3231963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52645" y="3685309"/>
            <a:ext cx="141619" cy="1693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95600" y="29271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604655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200400" y="3335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0" idx="3"/>
            <a:endCxn id="12" idx="7"/>
          </p:cNvCxnSpPr>
          <p:nvPr/>
        </p:nvCxnSpPr>
        <p:spPr>
          <a:xfrm flipH="1">
            <a:off x="2864818" y="3187326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5"/>
            <a:endCxn id="14" idx="1"/>
          </p:cNvCxnSpPr>
          <p:nvPr/>
        </p:nvCxnSpPr>
        <p:spPr>
          <a:xfrm>
            <a:off x="3155763" y="3187326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909455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05200" y="376997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0" idx="7"/>
          </p:cNvCxnSpPr>
          <p:nvPr/>
        </p:nvCxnSpPr>
        <p:spPr>
          <a:xfrm flipH="1">
            <a:off x="3169618" y="3621427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1" idx="1"/>
          </p:cNvCxnSpPr>
          <p:nvPr/>
        </p:nvCxnSpPr>
        <p:spPr>
          <a:xfrm>
            <a:off x="3460563" y="3621427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4864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27718" y="341860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436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3"/>
            <a:endCxn id="25" idx="7"/>
          </p:cNvCxnSpPr>
          <p:nvPr/>
        </p:nvCxnSpPr>
        <p:spPr>
          <a:xfrm flipH="1">
            <a:off x="5387881" y="3283917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5"/>
            <a:endCxn id="26" idx="1"/>
          </p:cNvCxnSpPr>
          <p:nvPr/>
        </p:nvCxnSpPr>
        <p:spPr>
          <a:xfrm>
            <a:off x="5746563" y="3283917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791200" y="403318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203763" y="40189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stCxn id="26" idx="4"/>
            <a:endCxn id="29" idx="7"/>
          </p:cNvCxnSpPr>
          <p:nvPr/>
        </p:nvCxnSpPr>
        <p:spPr>
          <a:xfrm flipH="1">
            <a:off x="6051363" y="3737263"/>
            <a:ext cx="44637" cy="340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4"/>
            <a:endCxn id="30" idx="1"/>
          </p:cNvCxnSpPr>
          <p:nvPr/>
        </p:nvCxnSpPr>
        <p:spPr>
          <a:xfrm>
            <a:off x="6096000" y="3737263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799819" y="405994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8636" y="40457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25" idx="4"/>
            <a:endCxn id="36" idx="7"/>
          </p:cNvCxnSpPr>
          <p:nvPr/>
        </p:nvCxnSpPr>
        <p:spPr>
          <a:xfrm flipH="1">
            <a:off x="5059982" y="3723409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4"/>
            <a:endCxn id="37" idx="1"/>
          </p:cNvCxnSpPr>
          <p:nvPr/>
        </p:nvCxnSpPr>
        <p:spPr>
          <a:xfrm>
            <a:off x="5280118" y="3723409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620000" y="302375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329055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924800" y="343246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62" idx="3"/>
            <a:endCxn id="63" idx="7"/>
          </p:cNvCxnSpPr>
          <p:nvPr/>
        </p:nvCxnSpPr>
        <p:spPr>
          <a:xfrm flipH="1">
            <a:off x="7589218" y="3283917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5"/>
            <a:endCxn id="64" idx="1"/>
          </p:cNvCxnSpPr>
          <p:nvPr/>
        </p:nvCxnSpPr>
        <p:spPr>
          <a:xfrm>
            <a:off x="7880163" y="3283917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633855" y="386656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7894018" y="4278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>
            <a:endCxn id="67" idx="7"/>
          </p:cNvCxnSpPr>
          <p:nvPr/>
        </p:nvCxnSpPr>
        <p:spPr>
          <a:xfrm flipH="1">
            <a:off x="7894018" y="3718018"/>
            <a:ext cx="75419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8" idx="1"/>
          </p:cNvCxnSpPr>
          <p:nvPr/>
        </p:nvCxnSpPr>
        <p:spPr>
          <a:xfrm>
            <a:off x="7849381" y="4129800"/>
            <a:ext cx="892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8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Heaps: complete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			     </a:t>
            </a:r>
          </a:p>
          <a:p>
            <a:pPr marL="0" indent="0">
              <a:buNone/>
            </a:pPr>
            <a:r>
              <a:rPr lang="en-US" sz="2400" dirty="0" smtClean="0"/>
              <a:t>complete	complete	complete		complete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			 				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 smtClean="0"/>
              <a:t>complete	complete	complete	        </a:t>
            </a:r>
            <a:r>
              <a:rPr lang="en-US" sz="2400" dirty="0" smtClean="0">
                <a:solidFill>
                  <a:srgbClr val="FF0000"/>
                </a:solidFill>
              </a:rPr>
              <a:t>NOT COMPLETE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8006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419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578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3"/>
            <a:endCxn id="5" idx="7"/>
          </p:cNvCxnSpPr>
          <p:nvPr/>
        </p:nvCxnSpPr>
        <p:spPr>
          <a:xfrm flipH="1">
            <a:off x="4702081" y="54625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  <a:endCxn id="6" idx="1"/>
          </p:cNvCxnSpPr>
          <p:nvPr/>
        </p:nvCxnSpPr>
        <p:spPr>
          <a:xfrm>
            <a:off x="5060763" y="54625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1054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17963" y="619759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6" idx="4"/>
          </p:cNvCxnSpPr>
          <p:nvPr/>
        </p:nvCxnSpPr>
        <p:spPr>
          <a:xfrm flipH="1">
            <a:off x="5302437" y="5915891"/>
            <a:ext cx="107763" cy="275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0" idx="1"/>
          </p:cNvCxnSpPr>
          <p:nvPr/>
        </p:nvCxnSpPr>
        <p:spPr>
          <a:xfrm>
            <a:off x="5410200" y="59158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1140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728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5" idx="4"/>
            <a:endCxn id="13" idx="7"/>
          </p:cNvCxnSpPr>
          <p:nvPr/>
        </p:nvCxnSpPr>
        <p:spPr>
          <a:xfrm flipH="1">
            <a:off x="43741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4"/>
            <a:endCxn id="14" idx="1"/>
          </p:cNvCxnSpPr>
          <p:nvPr/>
        </p:nvCxnSpPr>
        <p:spPr>
          <a:xfrm>
            <a:off x="4594318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90600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19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460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3"/>
            <a:endCxn id="19" idx="7"/>
          </p:cNvCxnSpPr>
          <p:nvPr/>
        </p:nvCxnSpPr>
        <p:spPr>
          <a:xfrm flipH="1">
            <a:off x="2720881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24400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65718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81600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1" idx="3"/>
            <a:endCxn id="22" idx="7"/>
          </p:cNvCxnSpPr>
          <p:nvPr/>
        </p:nvCxnSpPr>
        <p:spPr>
          <a:xfrm flipH="1">
            <a:off x="4625881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5"/>
            <a:endCxn id="23" idx="1"/>
          </p:cNvCxnSpPr>
          <p:nvPr/>
        </p:nvCxnSpPr>
        <p:spPr>
          <a:xfrm>
            <a:off x="4984563" y="283403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89108" y="257387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30426" y="296872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846308" y="298258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6" idx="3"/>
            <a:endCxn id="27" idx="7"/>
          </p:cNvCxnSpPr>
          <p:nvPr/>
        </p:nvCxnSpPr>
        <p:spPr>
          <a:xfrm flipH="1">
            <a:off x="7290589" y="283403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5"/>
            <a:endCxn id="28" idx="1"/>
          </p:cNvCxnSpPr>
          <p:nvPr/>
        </p:nvCxnSpPr>
        <p:spPr>
          <a:xfrm>
            <a:off x="7649271" y="283403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702527" y="361006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6962690" y="327352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90600" y="51777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31918" y="557260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447800" y="5586455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4" idx="3"/>
            <a:endCxn id="35" idx="7"/>
          </p:cNvCxnSpPr>
          <p:nvPr/>
        </p:nvCxnSpPr>
        <p:spPr>
          <a:xfrm flipH="1">
            <a:off x="892081" y="5437909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5"/>
            <a:endCxn id="36" idx="1"/>
          </p:cNvCxnSpPr>
          <p:nvPr/>
        </p:nvCxnSpPr>
        <p:spPr>
          <a:xfrm>
            <a:off x="1250763" y="5437909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04019" y="6213934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5" idx="4"/>
            <a:endCxn id="39" idx="7"/>
          </p:cNvCxnSpPr>
          <p:nvPr/>
        </p:nvCxnSpPr>
        <p:spPr>
          <a:xfrm flipH="1">
            <a:off x="564182" y="5877401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92081" y="619142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endCxn id="50" idx="1"/>
          </p:cNvCxnSpPr>
          <p:nvPr/>
        </p:nvCxnSpPr>
        <p:spPr>
          <a:xfrm>
            <a:off x="813563" y="586910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819400" y="520238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60718" y="559723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276600" y="5611091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2" idx="3"/>
            <a:endCxn id="53" idx="7"/>
          </p:cNvCxnSpPr>
          <p:nvPr/>
        </p:nvCxnSpPr>
        <p:spPr>
          <a:xfrm flipH="1">
            <a:off x="2720881" y="54625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5"/>
            <a:endCxn id="54" idx="1"/>
          </p:cNvCxnSpPr>
          <p:nvPr/>
        </p:nvCxnSpPr>
        <p:spPr>
          <a:xfrm>
            <a:off x="3079563" y="54625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3124200" y="621181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4" idx="4"/>
          </p:cNvCxnSpPr>
          <p:nvPr/>
        </p:nvCxnSpPr>
        <p:spPr>
          <a:xfrm flipH="1">
            <a:off x="3276600" y="5915891"/>
            <a:ext cx="152400" cy="275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132819" y="6238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91636" y="6224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>
            <a:stCxn id="53" idx="4"/>
            <a:endCxn id="61" idx="7"/>
          </p:cNvCxnSpPr>
          <p:nvPr/>
        </p:nvCxnSpPr>
        <p:spPr>
          <a:xfrm flipH="1">
            <a:off x="2392982" y="5902037"/>
            <a:ext cx="220136" cy="3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3" idx="4"/>
            <a:endCxn id="62" idx="1"/>
          </p:cNvCxnSpPr>
          <p:nvPr/>
        </p:nvCxnSpPr>
        <p:spPr>
          <a:xfrm>
            <a:off x="2613118" y="5902037"/>
            <a:ext cx="123155" cy="36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362167" y="504998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003485" y="5444837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819367" y="5458691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5" idx="3"/>
            <a:endCxn id="66" idx="7"/>
          </p:cNvCxnSpPr>
          <p:nvPr/>
        </p:nvCxnSpPr>
        <p:spPr>
          <a:xfrm flipH="1">
            <a:off x="7263648" y="5310145"/>
            <a:ext cx="143156" cy="1793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5"/>
            <a:endCxn id="67" idx="1"/>
          </p:cNvCxnSpPr>
          <p:nvPr/>
        </p:nvCxnSpPr>
        <p:spPr>
          <a:xfrm>
            <a:off x="7622330" y="5310145"/>
            <a:ext cx="241674" cy="19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8079530" y="6045192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7" idx="4"/>
            <a:endCxn id="71" idx="1"/>
          </p:cNvCxnSpPr>
          <p:nvPr/>
        </p:nvCxnSpPr>
        <p:spPr>
          <a:xfrm>
            <a:off x="7971767" y="5763491"/>
            <a:ext cx="152400" cy="326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248400" y="4038600"/>
            <a:ext cx="2743200" cy="2667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Elements are stored by priority level in a heap.</a:t>
            </a:r>
          </a:p>
          <a:p>
            <a:pPr lvl="1"/>
            <a:r>
              <a:rPr lang="en-US" dirty="0" smtClean="0"/>
              <a:t>Lower value can be considered high priority</a:t>
            </a:r>
          </a:p>
          <a:p>
            <a:pPr lvl="2"/>
            <a:r>
              <a:rPr lang="en-US" dirty="0" smtClean="0"/>
              <a:t>FBI most wanted list</a:t>
            </a:r>
          </a:p>
          <a:p>
            <a:pPr lvl="2"/>
            <a:r>
              <a:rPr lang="en-US" dirty="0" smtClean="0"/>
              <a:t>Credit score auditor list</a:t>
            </a:r>
          </a:p>
          <a:p>
            <a:r>
              <a:rPr lang="en-US" dirty="0" smtClean="0"/>
              <a:t>Highest priority level is on the top (root).</a:t>
            </a:r>
          </a:p>
          <a:p>
            <a:r>
              <a:rPr lang="en-US" dirty="0" smtClean="0"/>
              <a:t>Each element is higher priority than all of its descendants in its subtrees.</a:t>
            </a:r>
          </a:p>
          <a:p>
            <a:r>
              <a:rPr lang="en-US" dirty="0" smtClean="0"/>
              <a:t>Priority level order maintained as you add or remove elements in O(log</a:t>
            </a:r>
            <a:r>
              <a:rPr lang="en-US" baseline="-25000" dirty="0" smtClean="0"/>
              <a:t>2</a:t>
            </a:r>
            <a:r>
              <a:rPr lang="en-US" dirty="0" smtClean="0"/>
              <a:t>n) time.</a:t>
            </a:r>
          </a:p>
        </p:txBody>
      </p:sp>
    </p:spTree>
    <p:extLst>
      <p:ext uri="{BB962C8B-B14F-4D97-AF65-F5344CB8AC3E}">
        <p14:creationId xmlns:p14="http://schemas.microsoft.com/office/powerpoint/2010/main" val="42123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heap:</a:t>
            </a:r>
          </a:p>
          <a:p>
            <a:r>
              <a:rPr lang="en-US" sz="2200" dirty="0" smtClean="0"/>
              <a:t>The highest priority element is at the top [2]</a:t>
            </a:r>
          </a:p>
          <a:p>
            <a:r>
              <a:rPr lang="en-US" sz="2200" dirty="0" smtClean="0"/>
              <a:t>The 2 is higher priority than all of its descendants [5, 3, 7, 9, and 8]</a:t>
            </a:r>
          </a:p>
          <a:p>
            <a:r>
              <a:rPr lang="en-US" sz="2200" dirty="0" smtClean="0"/>
              <a:t>The 5 is higher priority than its children [7 and 9]</a:t>
            </a:r>
          </a:p>
          <a:p>
            <a:r>
              <a:rPr lang="en-US" sz="2200" dirty="0" smtClean="0"/>
              <a:t>The 3 is higher priority than its child [8]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66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A heap can be stored in an array by level order:</a:t>
            </a:r>
          </a:p>
          <a:p>
            <a:r>
              <a:rPr lang="en-US" sz="2200" dirty="0" smtClean="0"/>
              <a:t>Index 0 goes unused to simplify relationships: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For each element list[</a:t>
            </a:r>
            <a:r>
              <a:rPr lang="en-US" sz="2200" dirty="0" err="1" smtClean="0"/>
              <a:t>i</a:t>
            </a:r>
            <a:r>
              <a:rPr lang="en-US" sz="2200" dirty="0" smtClean="0"/>
              <a:t>], its left child is at list[</a:t>
            </a:r>
            <a:r>
              <a:rPr lang="en-US" sz="2200" dirty="0" err="1" smtClean="0"/>
              <a:t>i</a:t>
            </a:r>
            <a:r>
              <a:rPr lang="en-US" sz="2200" dirty="0" smtClean="0"/>
              <a:t>* 2]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For each element list[</a:t>
            </a:r>
            <a:r>
              <a:rPr lang="en-US" sz="2200" dirty="0" err="1" smtClean="0"/>
              <a:t>i</a:t>
            </a:r>
            <a:r>
              <a:rPr lang="en-US" sz="2200" dirty="0" smtClean="0"/>
              <a:t>], its right child is at list[</a:t>
            </a:r>
            <a:r>
              <a:rPr lang="en-US" sz="2200" dirty="0" err="1" smtClean="0"/>
              <a:t>i</a:t>
            </a:r>
            <a:r>
              <a:rPr lang="en-US" sz="2200" dirty="0" smtClean="0"/>
              <a:t>*2 + 1]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For each non-root, list[</a:t>
            </a:r>
            <a:r>
              <a:rPr lang="en-US" sz="2200" dirty="0" err="1" smtClean="0"/>
              <a:t>i</a:t>
            </a:r>
            <a:r>
              <a:rPr lang="en-US" sz="2200" dirty="0" smtClean="0"/>
              <a:t>], its parent is at list[</a:t>
            </a:r>
            <a:r>
              <a:rPr lang="en-US" sz="2200" dirty="0" err="1" smtClean="0"/>
              <a:t>i</a:t>
            </a:r>
            <a:r>
              <a:rPr lang="en-US" sz="2200" dirty="0" smtClean="0"/>
              <a:t>/2]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34531"/>
              </p:ext>
            </p:extLst>
          </p:nvPr>
        </p:nvGraphicFramePr>
        <p:xfrm>
          <a:off x="1363998" y="4114800"/>
          <a:ext cx="6095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8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28600"/>
            <a:ext cx="1981200" cy="1828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</a:t>
            </a:r>
            <a:r>
              <a:rPr lang="en-US" sz="2400" dirty="0" smtClean="0"/>
              <a:t>2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5</a:t>
            </a:r>
            <a:r>
              <a:rPr lang="en-US" dirty="0" smtClean="0"/>
              <a:t>         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/>
              <a:t>7</a:t>
            </a:r>
            <a:r>
              <a:rPr lang="en-US" dirty="0" smtClean="0"/>
              <a:t>     </a:t>
            </a:r>
            <a:r>
              <a:rPr lang="en-US" sz="2400" dirty="0" smtClean="0"/>
              <a:t> 9      8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11998" y="340820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8532" y="976421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61354" y="978554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4"/>
            <a:endCxn id="5" idx="7"/>
          </p:cNvCxnSpPr>
          <p:nvPr/>
        </p:nvCxnSpPr>
        <p:spPr>
          <a:xfrm flipH="1">
            <a:off x="4273736" y="669708"/>
            <a:ext cx="328762" cy="35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4"/>
            <a:endCxn id="6" idx="1"/>
          </p:cNvCxnSpPr>
          <p:nvPr/>
        </p:nvCxnSpPr>
        <p:spPr>
          <a:xfrm>
            <a:off x="4602498" y="669708"/>
            <a:ext cx="414652" cy="357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732419" y="15515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1"/>
          </p:cNvCxnSpPr>
          <p:nvPr/>
        </p:nvCxnSpPr>
        <p:spPr>
          <a:xfrm flipH="1">
            <a:off x="4788215" y="1307442"/>
            <a:ext cx="363639" cy="292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66319" y="156958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75218" y="1555369"/>
            <a:ext cx="381000" cy="328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4"/>
            <a:endCxn id="11" idx="7"/>
          </p:cNvCxnSpPr>
          <p:nvPr/>
        </p:nvCxnSpPr>
        <p:spPr>
          <a:xfrm flipH="1">
            <a:off x="3791523" y="1305309"/>
            <a:ext cx="347509" cy="312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12" idx="1"/>
          </p:cNvCxnSpPr>
          <p:nvPr/>
        </p:nvCxnSpPr>
        <p:spPr>
          <a:xfrm>
            <a:off x="4139032" y="1305309"/>
            <a:ext cx="91982" cy="298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1000" y="20574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The 5 is at index 2: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The 5’s left child is at index (2*2), which stores the 7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The 5’s right child is at index (2*2+1), which stores the 9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The 5’s parent is at index (2/2), which stores the value 2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</a:t>
            </a:r>
            <a:r>
              <a:rPr lang="en-US" dirty="0" smtClean="0"/>
              <a:t>list[</a:t>
            </a:r>
            <a:r>
              <a:rPr lang="en-US" dirty="0" err="1" smtClean="0"/>
              <a:t>i</a:t>
            </a:r>
            <a:r>
              <a:rPr lang="en-US" dirty="0" smtClean="0"/>
              <a:t>/2]     list[</a:t>
            </a:r>
            <a:r>
              <a:rPr lang="en-US" dirty="0" err="1" smtClean="0"/>
              <a:t>i</a:t>
            </a:r>
            <a:r>
              <a:rPr lang="en-US" dirty="0" smtClean="0"/>
              <a:t>]                      list[</a:t>
            </a:r>
            <a:r>
              <a:rPr lang="en-US" dirty="0" err="1" smtClean="0"/>
              <a:t>i</a:t>
            </a:r>
            <a:r>
              <a:rPr lang="en-US" dirty="0" smtClean="0"/>
              <a:t>*2]   list[</a:t>
            </a:r>
            <a:r>
              <a:rPr lang="en-US" dirty="0" err="1" smtClean="0"/>
              <a:t>i</a:t>
            </a:r>
            <a:r>
              <a:rPr lang="en-US" dirty="0" smtClean="0"/>
              <a:t>*2+1]</a:t>
            </a:r>
            <a:endParaRPr lang="en-US" sz="2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22859"/>
              </p:ext>
            </p:extLst>
          </p:nvPr>
        </p:nvGraphicFramePr>
        <p:xfrm>
          <a:off x="1363998" y="4114800"/>
          <a:ext cx="6095999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2" idx="1"/>
          </p:cNvCxnSpPr>
          <p:nvPr/>
        </p:nvCxnSpPr>
        <p:spPr>
          <a:xfrm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363998" y="4485640"/>
            <a:ext cx="922002" cy="391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1523" y="4890655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42354" y="48768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791523" y="5181600"/>
            <a:ext cx="1550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342354" y="4876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51757" y="4890655"/>
            <a:ext cx="0" cy="443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3656819" y="5334000"/>
            <a:ext cx="246095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117769" y="4890655"/>
            <a:ext cx="0" cy="44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66319" y="4876800"/>
            <a:ext cx="0" cy="235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667000" y="5112327"/>
            <a:ext cx="799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667000" y="4890655"/>
            <a:ext cx="0" cy="221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113419" y="4114800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950496" y="4114800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499727" y="4095635"/>
            <a:ext cx="334546" cy="37084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4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925</Words>
  <Application>Microsoft Office PowerPoint</Application>
  <PresentationFormat>On-screen Show (4:3)</PresentationFormat>
  <Paragraphs>300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The Priority Queue</vt:lpstr>
      <vt:lpstr>PowerPoint Presentation</vt:lpstr>
      <vt:lpstr>PowerPoint Presentation</vt:lpstr>
      <vt:lpstr>PowerPoint Presentation</vt:lpstr>
      <vt:lpstr>Building Heaps: complete trees</vt:lpstr>
      <vt:lpstr>Priority Queue</vt:lpstr>
      <vt:lpstr>PowerPoint Presentation</vt:lpstr>
      <vt:lpstr>PowerPoint Presentation</vt:lpstr>
      <vt:lpstr>PowerPoint Presentation</vt:lpstr>
      <vt:lpstr>Adding elements to a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top element from a heap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Priority Queue</dc:title>
  <dc:creator>Oberle, Doug R</dc:creator>
  <cp:lastModifiedBy>Administrator</cp:lastModifiedBy>
  <cp:revision>17</cp:revision>
  <dcterms:created xsi:type="dcterms:W3CDTF">2006-08-16T00:00:00Z</dcterms:created>
  <dcterms:modified xsi:type="dcterms:W3CDTF">2015-04-20T10:54:18Z</dcterms:modified>
</cp:coreProperties>
</file>