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Polymorphism in action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were to fill a school with SchoolEmployees, make them all call their method </a:t>
            </a:r>
            <a:r>
              <a:rPr lang="en-US" altLang="en-US" b="1" smtClean="0">
                <a:solidFill>
                  <a:srgbClr val="7030A0"/>
                </a:solidFill>
              </a:rPr>
              <a:t>void work();</a:t>
            </a:r>
          </a:p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What does the first SchoolEmployee do when you command them to work?</a:t>
            </a:r>
          </a:p>
          <a:p>
            <a:pPr lvl="1" eaLnBrk="1" hangingPunct="1"/>
            <a:r>
              <a:rPr lang="en-US" altLang="en-US" smtClean="0">
                <a:solidFill>
                  <a:srgbClr val="C00000"/>
                </a:solidFill>
              </a:rPr>
              <a:t>Do they lecture?  Do they fix things?  Meetings?</a:t>
            </a:r>
          </a:p>
          <a:p>
            <a:pPr eaLnBrk="1" hangingPunct="1"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002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Polymorphism in action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were to fill a school with SchoolEmployees, make them all call their method </a:t>
            </a:r>
            <a:r>
              <a:rPr lang="en-US" altLang="en-US" b="1" smtClean="0">
                <a:solidFill>
                  <a:srgbClr val="7030A0"/>
                </a:solidFill>
              </a:rPr>
              <a:t>void work();</a:t>
            </a:r>
          </a:p>
          <a:p>
            <a:pPr eaLnBrk="1" hangingPunct="1"/>
            <a:r>
              <a:rPr lang="en-US" altLang="en-US" smtClean="0"/>
              <a:t>What does the first SchoolEmployee do when you command them to work?</a:t>
            </a:r>
          </a:p>
          <a:p>
            <a:pPr lvl="1" eaLnBrk="1" hangingPunct="1"/>
            <a:r>
              <a:rPr lang="en-US" altLang="en-US" smtClean="0"/>
              <a:t>Do they lecture?  Do they fix things?  Meetings?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You don’t know what they will do until you know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what kind of SchoolEmployee they are.</a:t>
            </a:r>
          </a:p>
        </p:txBody>
      </p:sp>
    </p:spTree>
    <p:extLst>
      <p:ext uri="{BB962C8B-B14F-4D97-AF65-F5344CB8AC3E}">
        <p14:creationId xmlns:p14="http://schemas.microsoft.com/office/powerpoint/2010/main" val="366188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Polymorphism by definition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setup:  given a base class with many subclasses, each subclass has a similarly named method that does something different for each subclass.</a:t>
            </a:r>
          </a:p>
          <a:p>
            <a:pPr eaLnBrk="1" hangingPunct="1"/>
            <a:r>
              <a:rPr lang="en-US" altLang="en-US" dirty="0" smtClean="0"/>
              <a:t>A call to that common method is ambiguous until you know which subclass is being asked to invoke the method.  That is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258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weekDay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SchoolEmployee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arg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Wake up…shower…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eat…drive to school…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arg.work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drive home…eat…sleep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The big question: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What does this line of code do?  Lecture?  Meetings?  Fix?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86000" y="2590800"/>
            <a:ext cx="1371600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3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weekDay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SchoolEmployee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arg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Wake up…shower…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eat…drive to school…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arg.work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drive home…eat…sleep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The big question:</a:t>
            </a:r>
          </a:p>
          <a:p>
            <a:pPr marL="0" indent="0">
              <a:buNone/>
            </a:pPr>
            <a:r>
              <a:rPr lang="en-US" sz="2400" dirty="0" smtClean="0"/>
              <a:t>What does this line of code do?  Lecture?  Meetings?  Fix?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arg.work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is ambiguous until you know what kind of </a:t>
            </a:r>
            <a:r>
              <a:rPr lang="en-US" sz="2400" b="1" dirty="0" err="1" smtClean="0">
                <a:solidFill>
                  <a:srgbClr val="C00000"/>
                </a:solidFill>
              </a:rPr>
              <a:t>SchoolEmployee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arg</a:t>
            </a:r>
            <a:r>
              <a:rPr lang="en-US" sz="2400" b="1" dirty="0" smtClean="0">
                <a:solidFill>
                  <a:srgbClr val="C00000"/>
                </a:solidFill>
              </a:rPr>
              <a:t> is.  It is a polymorphic command.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86000" y="2590800"/>
            <a:ext cx="1371600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setup for polymorphism…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a base class for </a:t>
            </a:r>
            <a:r>
              <a:rPr lang="en-US" altLang="en-US" dirty="0" err="1" smtClean="0"/>
              <a:t>SchoolEmployee</a:t>
            </a:r>
            <a:r>
              <a:rPr lang="en-US" altLang="en-US" dirty="0" smtClean="0"/>
              <a:t> with 3 subclasses:  teacher, staff and administrator</a:t>
            </a:r>
          </a:p>
          <a:p>
            <a:pPr eaLnBrk="1" hangingPunct="1"/>
            <a:r>
              <a:rPr lang="en-US" altLang="en-US" dirty="0" smtClean="0"/>
              <a:t>All subclasses has a method called </a:t>
            </a:r>
            <a:r>
              <a:rPr lang="en-US" altLang="en-US" b="1" dirty="0" smtClean="0">
                <a:solidFill>
                  <a:srgbClr val="7030A0"/>
                </a:solidFill>
              </a:rPr>
              <a:t>void work()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b="1" dirty="0" smtClean="0">
                <a:solidFill>
                  <a:srgbClr val="7030A0"/>
                </a:solidFill>
              </a:rPr>
              <a:t>	</a:t>
            </a:r>
            <a:r>
              <a:rPr lang="en-US" altLang="en-US" sz="2800" dirty="0" smtClean="0"/>
              <a:t>- when a </a:t>
            </a:r>
            <a:r>
              <a:rPr lang="en-US" altLang="en-US" sz="2800" b="1" dirty="0" smtClean="0"/>
              <a:t>teacher</a:t>
            </a:r>
            <a:r>
              <a:rPr lang="en-US" altLang="en-US" sz="2800" dirty="0" smtClean="0"/>
              <a:t> works, they plan, lecture and grade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 smtClean="0"/>
              <a:t>	- when </a:t>
            </a:r>
            <a:r>
              <a:rPr lang="en-US" altLang="en-US" sz="2800" b="1" dirty="0" smtClean="0"/>
              <a:t>staff</a:t>
            </a:r>
            <a:r>
              <a:rPr lang="en-US" altLang="en-US" sz="2800" dirty="0" smtClean="0"/>
              <a:t> works, they fix, maintain and clean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 smtClean="0"/>
              <a:t>	- when </a:t>
            </a:r>
            <a:r>
              <a:rPr lang="en-US" altLang="en-US" sz="2800" b="1" dirty="0" smtClean="0"/>
              <a:t>admin</a:t>
            </a:r>
            <a:r>
              <a:rPr lang="en-US" altLang="en-US" sz="2800" dirty="0" smtClean="0"/>
              <a:t> works, they have meetings, make phone calls and do paperwork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67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                               </a:t>
            </a:r>
            <a:r>
              <a:rPr lang="en-US" altLang="en-US" i="1" dirty="0" err="1" smtClean="0"/>
              <a:t>SchoolEmployee</a:t>
            </a:r>
            <a:endParaRPr lang="en-US" altLang="en-US" i="1" dirty="0" smtClean="0"/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r>
              <a:rPr lang="en-US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      void work()?</a:t>
            </a:r>
            <a:endParaRPr lang="en-US" altLang="en-US" dirty="0" smtClean="0"/>
          </a:p>
          <a:p>
            <a:pPr eaLnBrk="1" hangingPunct="1">
              <a:buFont typeface="Arial" charset="0"/>
              <a:buNone/>
            </a:pPr>
            <a:endParaRPr lang="en-US" altLang="en-US" dirty="0" smtClean="0"/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Teacher			Staff			Admin 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void work()			void work()		void work()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{					{			{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//plan			     	     //fix			    //meeting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//lecture			     //maintain		    //</a:t>
            </a:r>
            <a:r>
              <a:rPr lang="en-US" altLang="en-US" sz="1600" dirty="0" err="1" smtClean="0">
                <a:solidFill>
                  <a:srgbClr val="C00000"/>
                </a:solidFill>
              </a:rPr>
              <a:t>phoneCall</a:t>
            </a:r>
            <a:endParaRPr lang="en-US" altLang="en-US" sz="1600" dirty="0" smtClean="0">
              <a:solidFill>
                <a:srgbClr val="C0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//grade			     	     //clean			    //paperwork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}					}			}</a:t>
            </a:r>
          </a:p>
          <a:p>
            <a:pPr eaLnBrk="1" hangingPunct="1">
              <a:buFont typeface="Arial" charset="0"/>
              <a:buNone/>
            </a:pPr>
            <a:endParaRPr lang="en-US" altLang="en-US" sz="2000" b="1" dirty="0">
              <a:solidFill>
                <a:srgbClr val="7030A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400" dirty="0" smtClean="0"/>
              <a:t>All </a:t>
            </a:r>
            <a:r>
              <a:rPr lang="en-US" altLang="en-US" sz="2400" dirty="0" err="1" smtClean="0"/>
              <a:t>SchoolEmployees</a:t>
            </a:r>
            <a:r>
              <a:rPr lang="en-US" altLang="en-US" sz="2400" dirty="0" smtClean="0"/>
              <a:t> must know how to work, so…</a:t>
            </a:r>
            <a:endParaRPr lang="en-US" altLang="en-US" sz="2800" dirty="0" smtClean="0"/>
          </a:p>
          <a:p>
            <a:pPr eaLnBrk="1" hangingPunct="1">
              <a:buFont typeface="Arial" charset="0"/>
              <a:buNone/>
            </a:pPr>
            <a:r>
              <a:rPr lang="en-US" altLang="en-US" sz="2400" dirty="0" smtClean="0"/>
              <a:t>All subclasses of </a:t>
            </a:r>
            <a:r>
              <a:rPr lang="en-US" altLang="en-US" sz="2400" dirty="0" err="1" smtClean="0"/>
              <a:t>SchoolEmployee</a:t>
            </a:r>
            <a:r>
              <a:rPr lang="en-US" altLang="en-US" sz="2400" dirty="0" smtClean="0"/>
              <a:t> must define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void work()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04800"/>
            <a:ext cx="3276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1447800" y="1600200"/>
            <a:ext cx="3124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4724400" y="1600200"/>
            <a:ext cx="76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4953000" y="1600200"/>
            <a:ext cx="2895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it make sense that all </a:t>
            </a:r>
            <a:r>
              <a:rPr lang="en-US" dirty="0" err="1" smtClean="0"/>
              <a:t>SchoolEmployees</a:t>
            </a:r>
            <a:r>
              <a:rPr lang="en-US" dirty="0" smtClean="0"/>
              <a:t> must know how to work()?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any concrete </a:t>
            </a:r>
            <a:r>
              <a:rPr lang="en-US" dirty="0" smtClean="0"/>
              <a:t>subclass of </a:t>
            </a:r>
            <a:r>
              <a:rPr lang="en-US" dirty="0" err="1" smtClean="0"/>
              <a:t>SchoolEmployee</a:t>
            </a:r>
            <a:r>
              <a:rPr lang="en-US" dirty="0" smtClean="0"/>
              <a:t> needs to define a method called </a:t>
            </a:r>
            <a:r>
              <a:rPr lang="en-US" b="1" dirty="0" smtClean="0">
                <a:solidFill>
                  <a:srgbClr val="7030A0"/>
                </a:solidFill>
              </a:rPr>
              <a:t>void work()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should also define void work for the super class </a:t>
            </a:r>
            <a:r>
              <a:rPr lang="en-US" dirty="0" err="1" smtClean="0"/>
              <a:t>SchoolEmployee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Teachers plan, grade and lecture</a:t>
            </a:r>
          </a:p>
          <a:p>
            <a:pPr lvl="1"/>
            <a:r>
              <a:rPr lang="en-US" dirty="0" smtClean="0"/>
              <a:t>Staff fixes, maintains and cleans</a:t>
            </a:r>
          </a:p>
          <a:p>
            <a:pPr lvl="1"/>
            <a:r>
              <a:rPr lang="en-US" dirty="0" smtClean="0"/>
              <a:t>Administrators hold meetings, phone calls, etc.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should </a:t>
            </a:r>
            <a:r>
              <a:rPr lang="en-US" b="1" dirty="0" err="1" smtClean="0">
                <a:solidFill>
                  <a:srgbClr val="C00000"/>
                </a:solidFill>
              </a:rPr>
              <a:t>SchoolEmployee’s</a:t>
            </a:r>
            <a:r>
              <a:rPr lang="en-US" b="1" dirty="0" smtClean="0">
                <a:solidFill>
                  <a:srgbClr val="C00000"/>
                </a:solidFill>
              </a:rPr>
              <a:t> work?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Does it make sense that all </a:t>
            </a:r>
            <a:r>
              <a:rPr lang="en-US" dirty="0" err="1" smtClean="0"/>
              <a:t>SchoolEmployees</a:t>
            </a:r>
            <a:r>
              <a:rPr lang="en-US" dirty="0" smtClean="0"/>
              <a:t> must know how to work()?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any concrete </a:t>
            </a:r>
            <a:r>
              <a:rPr lang="en-US" dirty="0" smtClean="0"/>
              <a:t>subclass of </a:t>
            </a:r>
            <a:r>
              <a:rPr lang="en-US" dirty="0" err="1" smtClean="0"/>
              <a:t>SchoolEmployee</a:t>
            </a:r>
            <a:r>
              <a:rPr lang="en-US" dirty="0" smtClean="0"/>
              <a:t> needs to define a method called </a:t>
            </a:r>
            <a:r>
              <a:rPr lang="en-US" b="1" dirty="0" smtClean="0">
                <a:solidFill>
                  <a:srgbClr val="7030A0"/>
                </a:solidFill>
              </a:rPr>
              <a:t>void work()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should also define void work for the super class </a:t>
            </a:r>
            <a:r>
              <a:rPr lang="en-US" dirty="0" err="1" smtClean="0"/>
              <a:t>SchoolEmployee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Teachers plan, grade and lecture</a:t>
            </a:r>
          </a:p>
          <a:p>
            <a:pPr lvl="1"/>
            <a:r>
              <a:rPr lang="en-US" dirty="0" smtClean="0"/>
              <a:t>Staff fixes, maintains and cleans</a:t>
            </a:r>
          </a:p>
          <a:p>
            <a:pPr lvl="1"/>
            <a:r>
              <a:rPr lang="en-US" dirty="0" smtClean="0"/>
              <a:t>Administrators hold meetings, phone calls, etc.</a:t>
            </a:r>
          </a:p>
          <a:p>
            <a:pPr marL="57150" indent="0">
              <a:buNone/>
            </a:pPr>
            <a:r>
              <a:rPr lang="en-US" dirty="0" smtClean="0"/>
              <a:t>How should </a:t>
            </a:r>
            <a:r>
              <a:rPr lang="en-US" dirty="0" err="1" smtClean="0"/>
              <a:t>SchoolEmployee’s</a:t>
            </a:r>
            <a:r>
              <a:rPr lang="en-US" dirty="0" smtClean="0"/>
              <a:t> work?  </a:t>
            </a:r>
            <a:r>
              <a:rPr lang="en-US" b="1" dirty="0" smtClean="0">
                <a:solidFill>
                  <a:srgbClr val="C00000"/>
                </a:solidFill>
              </a:rPr>
              <a:t>I don’t know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 is:</a:t>
            </a:r>
          </a:p>
          <a:p>
            <a:pPr lvl="1"/>
            <a:r>
              <a:rPr lang="en-US" dirty="0" smtClean="0"/>
              <a:t>A way to guarantee that for any concrete subclass of </a:t>
            </a:r>
            <a:r>
              <a:rPr lang="en-US" dirty="0" err="1" smtClean="0"/>
              <a:t>SchoolEmployee</a:t>
            </a:r>
            <a:r>
              <a:rPr lang="en-US" dirty="0" smtClean="0"/>
              <a:t>, we have a method called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7030A0"/>
                </a:solidFill>
              </a:rPr>
              <a:t>void work()</a:t>
            </a:r>
            <a:r>
              <a:rPr lang="en-US" dirty="0" smtClean="0"/>
              <a:t> defined.</a:t>
            </a:r>
          </a:p>
          <a:p>
            <a:pPr lvl="1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SchoolEmployee</a:t>
            </a:r>
            <a:r>
              <a:rPr lang="en-US" dirty="0" smtClean="0"/>
              <a:t> will only contain all of the code that is common among all of the subclasses.</a:t>
            </a:r>
          </a:p>
          <a:p>
            <a:pPr lvl="1">
              <a:buFontTx/>
              <a:buChar char="-"/>
            </a:pPr>
            <a:r>
              <a:rPr lang="en-US" dirty="0" smtClean="0"/>
              <a:t>That way, each subclass need only define the things that make them different from one another.</a:t>
            </a:r>
          </a:p>
        </p:txBody>
      </p:sp>
    </p:spTree>
    <p:extLst>
      <p:ext uri="{BB962C8B-B14F-4D97-AF65-F5344CB8AC3E}">
        <p14:creationId xmlns:p14="http://schemas.microsoft.com/office/powerpoint/2010/main" val="33653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 smtClean="0"/>
              <a:t>Abstract method</a:t>
            </a:r>
            <a:r>
              <a:rPr lang="en-US" sz="2400" dirty="0" smtClean="0"/>
              <a:t>:  a method header with no code body.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public abstract void work();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/>
              <a:t>All we know about it is:  the return type (if any), the name, 			         and any needed arguments.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u="sng" dirty="0" smtClean="0"/>
              <a:t>Abstract class</a:t>
            </a:r>
            <a:r>
              <a:rPr lang="en-US" sz="2400" dirty="0" smtClean="0"/>
              <a:t>:  a class definition that contains at least one abstract method.</a:t>
            </a:r>
          </a:p>
          <a:p>
            <a:pPr lvl="1"/>
            <a:r>
              <a:rPr lang="en-US" sz="2400" dirty="0" smtClean="0"/>
              <a:t>The first concrete subclass of an abstract class must define the abstract method concretely (give it a code body).</a:t>
            </a:r>
          </a:p>
          <a:p>
            <a:pPr lvl="1"/>
            <a:r>
              <a:rPr lang="en-US" sz="2400" dirty="0" smtClean="0"/>
              <a:t>You can not create an instance of an abstract object</a:t>
            </a:r>
          </a:p>
          <a:p>
            <a:pPr lvl="1"/>
            <a:r>
              <a:rPr lang="en-US" sz="2400" dirty="0" smtClean="0"/>
              <a:t>The abstract super class contains all of the code that is common between the concrete base classes.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67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                        abstract </a:t>
            </a:r>
            <a:r>
              <a:rPr lang="en-US" altLang="en-US" i="1" dirty="0" err="1" smtClean="0"/>
              <a:t>SchoolEmployee</a:t>
            </a:r>
            <a:endParaRPr lang="en-US" altLang="en-US" i="1" dirty="0" smtClean="0"/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abstract void work();</a:t>
            </a:r>
            <a:endParaRPr lang="en-US" altLang="en-US" dirty="0" smtClean="0"/>
          </a:p>
          <a:p>
            <a:pPr eaLnBrk="1" hangingPunct="1">
              <a:buFont typeface="Arial" charset="0"/>
              <a:buNone/>
            </a:pPr>
            <a:endParaRPr lang="en-US" altLang="en-US" dirty="0" smtClean="0"/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Teacher			Staff			Admin 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void work()			void work()		void work()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{					{			{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//plan			     	     //fix			    //meeting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//lecture			     //maintain		    //</a:t>
            </a:r>
            <a:r>
              <a:rPr lang="en-US" altLang="en-US" sz="1600" dirty="0" err="1" smtClean="0">
                <a:solidFill>
                  <a:srgbClr val="C00000"/>
                </a:solidFill>
              </a:rPr>
              <a:t>phoneCall</a:t>
            </a:r>
            <a:endParaRPr lang="en-US" altLang="en-US" sz="1600" dirty="0" smtClean="0">
              <a:solidFill>
                <a:srgbClr val="C0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600" dirty="0" smtClean="0">
                <a:solidFill>
                  <a:srgbClr val="C00000"/>
                </a:solidFill>
              </a:rPr>
              <a:t>     //grade			     	     //clean			    //paperwork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}					}			}</a:t>
            </a:r>
          </a:p>
          <a:p>
            <a:pPr eaLnBrk="1" hangingPunct="1">
              <a:buFont typeface="Arial" charset="0"/>
              <a:buNone/>
            </a:pPr>
            <a:endParaRPr lang="en-US" alt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304800"/>
            <a:ext cx="4648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209800"/>
            <a:ext cx="2286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1447800" y="1600200"/>
            <a:ext cx="3124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4724400" y="1600200"/>
            <a:ext cx="76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4953000" y="1600200"/>
            <a:ext cx="2895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3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can’t we create an instance of an abstract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b="1" dirty="0" smtClean="0"/>
              <a:t>CAN </a:t>
            </a:r>
            <a:r>
              <a:rPr lang="en-US" sz="2400" dirty="0" smtClean="0"/>
              <a:t>do the following: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SchoolEmployee</a:t>
            </a:r>
            <a:r>
              <a:rPr lang="en-US" sz="2400" b="1" dirty="0" smtClean="0">
                <a:solidFill>
                  <a:srgbClr val="7030A0"/>
                </a:solidFill>
              </a:rPr>
              <a:t> x = new Teacher();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SchoolEmployee</a:t>
            </a:r>
            <a:r>
              <a:rPr lang="en-US" sz="2400" b="1" dirty="0" smtClean="0">
                <a:solidFill>
                  <a:srgbClr val="7030A0"/>
                </a:solidFill>
              </a:rPr>
              <a:t> y = new Staff();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SchoolEmployee</a:t>
            </a:r>
            <a:r>
              <a:rPr lang="en-US" sz="2400" b="1" dirty="0" smtClean="0">
                <a:solidFill>
                  <a:srgbClr val="7030A0"/>
                </a:solidFill>
              </a:rPr>
              <a:t> z = new Administrator();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x.work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//give a lecture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y.work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//fix the compressor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z.work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//hold a meeting</a:t>
            </a:r>
          </a:p>
          <a:p>
            <a:pPr marL="0" indent="0">
              <a:buNone/>
            </a:pPr>
            <a:r>
              <a:rPr lang="en-US" sz="2400" dirty="0" smtClean="0"/>
              <a:t>We can </a:t>
            </a:r>
            <a:r>
              <a:rPr lang="en-US" sz="2400" b="1" dirty="0" smtClean="0"/>
              <a:t>NOT</a:t>
            </a:r>
            <a:r>
              <a:rPr lang="en-US" sz="2400" dirty="0" smtClean="0"/>
              <a:t> do the following: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</a:rPr>
              <a:t>SchoolEmployee</a:t>
            </a:r>
            <a:r>
              <a:rPr lang="en-US" sz="2400" b="1" dirty="0" smtClean="0">
                <a:solidFill>
                  <a:srgbClr val="C00000"/>
                </a:solidFill>
              </a:rPr>
              <a:t> a = new </a:t>
            </a:r>
            <a:r>
              <a:rPr lang="en-US" sz="2400" b="1" dirty="0" err="1" smtClean="0">
                <a:solidFill>
                  <a:srgbClr val="C00000"/>
                </a:solidFill>
              </a:rPr>
              <a:t>SchoolEmployee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</a:rPr>
              <a:t>a.work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r>
              <a:rPr lang="en-US" sz="2400" dirty="0" smtClean="0">
                <a:solidFill>
                  <a:srgbClr val="C00000"/>
                </a:solidFill>
              </a:rPr>
              <a:t>		//what does this do?  It has no code body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620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Abstract Classes</vt:lpstr>
      <vt:lpstr>The setup for polymorphism…</vt:lpstr>
      <vt:lpstr> </vt:lpstr>
      <vt:lpstr>Abstract class</vt:lpstr>
      <vt:lpstr>Abstract class</vt:lpstr>
      <vt:lpstr>Abstract class rationale</vt:lpstr>
      <vt:lpstr>Abstract methods and classes</vt:lpstr>
      <vt:lpstr> </vt:lpstr>
      <vt:lpstr>Why can’t we create an instance of an abstract object?</vt:lpstr>
      <vt:lpstr>Polymorphism in action</vt:lpstr>
      <vt:lpstr>Polymorphism in action</vt:lpstr>
      <vt:lpstr>Polymorphism by definition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</dc:title>
  <dc:creator>Oberle, Doug R</dc:creator>
  <cp:lastModifiedBy>Administrator</cp:lastModifiedBy>
  <cp:revision>12</cp:revision>
  <dcterms:created xsi:type="dcterms:W3CDTF">2006-08-16T00:00:00Z</dcterms:created>
  <dcterms:modified xsi:type="dcterms:W3CDTF">2015-03-26T10:59:02Z</dcterms:modified>
</cp:coreProperties>
</file>