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Efficiency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Selection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7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             x       min                 y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/>
              <a:t>          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y </a:t>
            </a:r>
            <a:r>
              <a:rPr lang="en-US" b="1" dirty="0"/>
              <a:t>= </a:t>
            </a:r>
            <a:r>
              <a:rPr lang="en-US" b="1" dirty="0" smtClean="0"/>
              <a:t>x </a:t>
            </a:r>
            <a:r>
              <a:rPr lang="en-US" b="1" dirty="0"/>
              <a:t>+ 1; </a:t>
            </a:r>
            <a:r>
              <a:rPr lang="en-US" b="1" dirty="0" smtClean="0"/>
              <a:t>y </a:t>
            </a:r>
            <a:r>
              <a:rPr lang="en-US" b="1" dirty="0"/>
              <a:t>&lt; size; </a:t>
            </a:r>
            <a:r>
              <a:rPr lang="en-US" b="1" dirty="0" smtClean="0"/>
              <a:t>y++)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37050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34193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	   1	  1	</a:t>
            </a:r>
            <a:r>
              <a:rPr lang="en-US" dirty="0"/>
              <a:t>   </a:t>
            </a:r>
            <a:r>
              <a:rPr lang="en-US" dirty="0" smtClean="0"/>
              <a:t>    2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  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3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313504" y="2825931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57900" y="2732809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19800" y="2476500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8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             x       min                 y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     if </a:t>
            </a:r>
            <a:r>
              <a:rPr lang="en-US" b="1" dirty="0"/>
              <a:t>(</a:t>
            </a:r>
            <a:r>
              <a:rPr lang="en-US" b="1" dirty="0" err="1" smtClean="0"/>
              <a:t>nums</a:t>
            </a:r>
            <a:r>
              <a:rPr lang="en-US" b="1" dirty="0" smtClean="0"/>
              <a:t>[y] </a:t>
            </a:r>
            <a:r>
              <a:rPr lang="en-US" b="1" dirty="0"/>
              <a:t>&lt; </a:t>
            </a:r>
            <a:r>
              <a:rPr lang="en-US" b="1" dirty="0" err="1"/>
              <a:t>nums</a:t>
            </a:r>
            <a:r>
              <a:rPr lang="en-US" b="1" dirty="0"/>
              <a:t>[min</a:t>
            </a:r>
            <a:r>
              <a:rPr lang="en-US" b="1" dirty="0" smtClean="0"/>
              <a:t>])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61663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47203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	   1	  1	</a:t>
            </a:r>
            <a:r>
              <a:rPr lang="en-US" dirty="0"/>
              <a:t>   </a:t>
            </a:r>
            <a:r>
              <a:rPr lang="en-US" dirty="0" smtClean="0"/>
              <a:t>    3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  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3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313504" y="353696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57900" y="2732809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19800" y="2476500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277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             x       min                 y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/>
              <a:t>          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y </a:t>
            </a:r>
            <a:r>
              <a:rPr lang="en-US" b="1" dirty="0"/>
              <a:t>= </a:t>
            </a:r>
            <a:r>
              <a:rPr lang="en-US" b="1" dirty="0" smtClean="0"/>
              <a:t>x </a:t>
            </a:r>
            <a:r>
              <a:rPr lang="en-US" b="1" dirty="0"/>
              <a:t>+ 1; </a:t>
            </a:r>
            <a:r>
              <a:rPr lang="en-US" b="1" dirty="0" smtClean="0"/>
              <a:t>y </a:t>
            </a:r>
            <a:r>
              <a:rPr lang="en-US" b="1" dirty="0"/>
              <a:t>&lt; size; </a:t>
            </a:r>
            <a:r>
              <a:rPr lang="en-US" b="1" dirty="0" smtClean="0"/>
              <a:t>y++)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896238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302352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	   1	  1	</a:t>
            </a:r>
            <a:r>
              <a:rPr lang="en-US" dirty="0"/>
              <a:t>   </a:t>
            </a:r>
            <a:r>
              <a:rPr lang="en-US" dirty="0" smtClean="0"/>
              <a:t>    3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   2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3</a:t>
            </a:r>
          </a:p>
          <a:p>
            <a:r>
              <a:rPr lang="en-US" dirty="0" smtClean="0"/>
              <a:t>                    4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335271" y="28194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19800" y="3023754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057900" y="2732809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19800" y="2476500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3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             x       min               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</a:t>
            </a:r>
            <a:r>
              <a:rPr lang="en-US" b="1" dirty="0" smtClean="0"/>
              <a:t>swap </a:t>
            </a:r>
            <a:r>
              <a:rPr lang="en-US" b="1" dirty="0"/>
              <a:t>(</a:t>
            </a:r>
            <a:r>
              <a:rPr lang="en-US" b="1" dirty="0" err="1"/>
              <a:t>nums</a:t>
            </a:r>
            <a:r>
              <a:rPr lang="en-US" b="1" dirty="0"/>
              <a:t>, </a:t>
            </a:r>
            <a:r>
              <a:rPr lang="en-US" b="1" dirty="0" smtClean="0"/>
              <a:t>x, </a:t>
            </a:r>
            <a:r>
              <a:rPr lang="en-US" b="1" dirty="0"/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82005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499021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	   	  1	</a:t>
            </a:r>
            <a:r>
              <a:rPr lang="en-US" dirty="0"/>
              <a:t>   </a:t>
            </a:r>
            <a:r>
              <a:rPr lang="en-US" dirty="0" smtClean="0"/>
              <a:t>    3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</a:p>
          <a:p>
            <a:r>
              <a:rPr lang="en-US" dirty="0" smtClean="0"/>
              <a:t>              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335271" y="44958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7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                    </a:t>
            </a:r>
            <a:r>
              <a:rPr lang="en-US" sz="3400" dirty="0" err="1" smtClean="0"/>
              <a:t>x,min</a:t>
            </a:r>
            <a:r>
              <a:rPr lang="en-US" sz="3400" dirty="0" smtClean="0"/>
              <a:t>              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/>
              <a:t>     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x=0</a:t>
            </a:r>
            <a:r>
              <a:rPr lang="en-US" b="1" dirty="0"/>
              <a:t>; </a:t>
            </a:r>
            <a:r>
              <a:rPr lang="en-US" b="1" dirty="0" smtClean="0"/>
              <a:t>x </a:t>
            </a:r>
            <a:r>
              <a:rPr lang="en-US" b="1" dirty="0"/>
              <a:t>&lt; size; </a:t>
            </a:r>
            <a:r>
              <a:rPr lang="en-US" b="1" dirty="0" smtClean="0"/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16333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533186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	   	  1	</a:t>
            </a:r>
            <a:r>
              <a:rPr lang="en-US" dirty="0"/>
              <a:t>   </a:t>
            </a:r>
            <a:r>
              <a:rPr lang="en-US" dirty="0" smtClean="0"/>
              <a:t>    3</a:t>
            </a:r>
            <a:endParaRPr lang="en-US" dirty="0"/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</a:p>
          <a:p>
            <a:r>
              <a:rPr lang="en-US" dirty="0" smtClean="0"/>
              <a:t>              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365742" y="1827711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084618" y="2511136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041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                    </a:t>
            </a:r>
            <a:r>
              <a:rPr lang="en-US" sz="3400" dirty="0" err="1"/>
              <a:t>x</a:t>
            </a:r>
            <a:r>
              <a:rPr lang="en-US" sz="3400" dirty="0" err="1" smtClean="0"/>
              <a:t>,min</a:t>
            </a:r>
            <a:r>
              <a:rPr lang="en-US" sz="3400" dirty="0" smtClean="0"/>
              <a:t>    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min </a:t>
            </a:r>
            <a:r>
              <a:rPr lang="en-US" b="1" dirty="0"/>
              <a:t>= </a:t>
            </a:r>
            <a:r>
              <a:rPr lang="en-US" b="1" dirty="0" smtClean="0"/>
              <a:t>x;</a:t>
            </a: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518994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32372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	   	  1	</a:t>
            </a:r>
            <a:r>
              <a:rPr lang="en-US" dirty="0"/>
              <a:t>   </a:t>
            </a:r>
            <a:r>
              <a:rPr lang="en-US" dirty="0" smtClean="0"/>
              <a:t>    3</a:t>
            </a:r>
            <a:endParaRPr lang="en-US" dirty="0"/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	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</a:p>
          <a:p>
            <a:r>
              <a:rPr lang="en-US" dirty="0" smtClean="0"/>
              <a:t>              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387495" y="25146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084618" y="2511136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305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                    </a:t>
            </a:r>
            <a:r>
              <a:rPr lang="en-US" sz="3400" dirty="0" err="1" smtClean="0"/>
              <a:t>x,min</a:t>
            </a:r>
            <a:r>
              <a:rPr lang="en-US" sz="3400" dirty="0" smtClean="0"/>
              <a:t>    y    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/>
              <a:t>          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y </a:t>
            </a:r>
            <a:r>
              <a:rPr lang="en-US" b="1" dirty="0"/>
              <a:t>= </a:t>
            </a:r>
            <a:r>
              <a:rPr lang="en-US" b="1" dirty="0" smtClean="0"/>
              <a:t>x </a:t>
            </a:r>
            <a:r>
              <a:rPr lang="en-US" b="1" dirty="0"/>
              <a:t>+ 1; </a:t>
            </a:r>
            <a:r>
              <a:rPr lang="en-US" b="1" dirty="0" smtClean="0"/>
              <a:t>y </a:t>
            </a:r>
            <a:r>
              <a:rPr lang="en-US" b="1" dirty="0"/>
              <a:t>&lt; size; </a:t>
            </a:r>
            <a:r>
              <a:rPr lang="en-US" b="1" dirty="0" smtClean="0"/>
              <a:t>y++)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47874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76641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	   2	  1	</a:t>
            </a:r>
            <a:r>
              <a:rPr lang="en-US" dirty="0"/>
              <a:t>   </a:t>
            </a:r>
            <a:r>
              <a:rPr lang="en-US" dirty="0" smtClean="0"/>
              <a:t>    3</a:t>
            </a:r>
            <a:endParaRPr lang="en-US" dirty="0"/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	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</a:p>
          <a:p>
            <a:r>
              <a:rPr lang="en-US" dirty="0" smtClean="0"/>
              <a:t>              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387495" y="28956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084618" y="2511136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487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                    </a:t>
            </a:r>
            <a:r>
              <a:rPr lang="en-US" sz="3400" dirty="0" err="1" smtClean="0"/>
              <a:t>x,min</a:t>
            </a:r>
            <a:r>
              <a:rPr lang="en-US" sz="3400" dirty="0" smtClean="0"/>
              <a:t>    y   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     if </a:t>
            </a:r>
            <a:r>
              <a:rPr lang="en-US" b="1" dirty="0"/>
              <a:t>(</a:t>
            </a:r>
            <a:r>
              <a:rPr lang="en-US" b="1" dirty="0" err="1" smtClean="0"/>
              <a:t>nums</a:t>
            </a:r>
            <a:r>
              <a:rPr lang="en-US" b="1" dirty="0" smtClean="0"/>
              <a:t>[y] </a:t>
            </a:r>
            <a:r>
              <a:rPr lang="en-US" b="1" dirty="0"/>
              <a:t>&lt; </a:t>
            </a:r>
            <a:r>
              <a:rPr lang="en-US" b="1" dirty="0" err="1"/>
              <a:t>nums</a:t>
            </a:r>
            <a:r>
              <a:rPr lang="en-US" b="1" dirty="0"/>
              <a:t>[min</a:t>
            </a:r>
            <a:r>
              <a:rPr lang="en-US" b="1" dirty="0" smtClean="0"/>
              <a:t>])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65566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821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	   2	  1	</a:t>
            </a:r>
            <a:r>
              <a:rPr lang="en-US" dirty="0"/>
              <a:t>   </a:t>
            </a:r>
            <a:r>
              <a:rPr lang="en-US" dirty="0" smtClean="0"/>
              <a:t> 3+1</a:t>
            </a:r>
            <a:endParaRPr lang="en-US" dirty="0"/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	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</a:p>
          <a:p>
            <a:r>
              <a:rPr lang="en-US" dirty="0" smtClean="0"/>
              <a:t>              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391813" y="3480354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084618" y="2511136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23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                        x     </a:t>
            </a:r>
            <a:r>
              <a:rPr lang="en-US" sz="3400" dirty="0" err="1" smtClean="0"/>
              <a:t>y,min</a:t>
            </a:r>
            <a:r>
              <a:rPr lang="en-US" sz="3400" dirty="0" smtClean="0"/>
              <a:t>   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          min </a:t>
            </a:r>
            <a:r>
              <a:rPr lang="en-US" b="1" dirty="0"/>
              <a:t>= </a:t>
            </a:r>
            <a:r>
              <a:rPr lang="en-US" b="1" dirty="0" smtClean="0"/>
              <a:t>y;</a:t>
            </a:r>
            <a:endParaRPr lang="en-US" b="1" dirty="0"/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799815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873715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	   2	  1	</a:t>
            </a:r>
            <a:r>
              <a:rPr lang="en-US" dirty="0"/>
              <a:t>   </a:t>
            </a:r>
            <a:r>
              <a:rPr lang="en-US" dirty="0" smtClean="0"/>
              <a:t> 3+1</a:t>
            </a:r>
            <a:endParaRPr lang="en-US" dirty="0"/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	  2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</a:p>
          <a:p>
            <a:r>
              <a:rPr lang="en-US" dirty="0" smtClean="0"/>
              <a:t>              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391813" y="3833051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084618" y="2511136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96100" y="2455718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042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                        x       min      y  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/>
              <a:t>          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y </a:t>
            </a:r>
            <a:r>
              <a:rPr lang="en-US" b="1" dirty="0"/>
              <a:t>= </a:t>
            </a:r>
            <a:r>
              <a:rPr lang="en-US" b="1" dirty="0" smtClean="0"/>
              <a:t>x </a:t>
            </a:r>
            <a:r>
              <a:rPr lang="en-US" b="1" dirty="0"/>
              <a:t>+ 1; </a:t>
            </a:r>
            <a:r>
              <a:rPr lang="en-US" b="1" dirty="0" smtClean="0"/>
              <a:t>y </a:t>
            </a:r>
            <a:r>
              <a:rPr lang="en-US" b="1" dirty="0"/>
              <a:t>&lt; size; </a:t>
            </a:r>
            <a:r>
              <a:rPr lang="en-US" b="1" dirty="0" smtClean="0"/>
              <a:t>y++)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090498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361984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	   2	  1	</a:t>
            </a:r>
            <a:r>
              <a:rPr lang="en-US" dirty="0"/>
              <a:t>   </a:t>
            </a:r>
            <a:r>
              <a:rPr lang="en-US" dirty="0" smtClean="0"/>
              <a:t> 3+1</a:t>
            </a:r>
            <a:endParaRPr lang="en-US" dirty="0"/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3	  2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</a:p>
          <a:p>
            <a:r>
              <a:rPr lang="en-US" dirty="0" smtClean="0"/>
              <a:t>              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544213" y="28194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19800" y="2473036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084618" y="2511136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96100" y="2455718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0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Within the selection sort, consider which line of code does the most amount of work, aka, the Darkest Statement.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public static void </a:t>
            </a:r>
            <a:r>
              <a:rPr lang="en-US" b="1" dirty="0" err="1">
                <a:solidFill>
                  <a:srgbClr val="7030A0"/>
                </a:solidFill>
              </a:rPr>
              <a:t>selSort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=0;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&lt; size;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j =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+ 1; j &lt; size; j</a:t>
            </a:r>
            <a:r>
              <a:rPr lang="en-US" b="1" dirty="0" smtClean="0">
                <a:solidFill>
                  <a:srgbClr val="7030A0"/>
                </a:solidFill>
              </a:rPr>
              <a:t>++)	     </a:t>
            </a:r>
            <a:r>
              <a:rPr lang="en-US" dirty="0" smtClean="0">
                <a:solidFill>
                  <a:srgbClr val="C00000"/>
                </a:solidFill>
              </a:rPr>
              <a:t>//the condition in the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//inner-most nested loop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     if </a:t>
            </a:r>
            <a:r>
              <a:rPr lang="en-US" b="1" dirty="0"/>
              <a:t>(</a:t>
            </a:r>
            <a:r>
              <a:rPr lang="en-US" b="1" dirty="0" err="1"/>
              <a:t>nums</a:t>
            </a:r>
            <a:r>
              <a:rPr lang="en-US" b="1" dirty="0"/>
              <a:t>[j] &lt; </a:t>
            </a:r>
            <a:r>
              <a:rPr lang="en-US" b="1" dirty="0" err="1"/>
              <a:t>nums</a:t>
            </a:r>
            <a:r>
              <a:rPr lang="en-US" b="1" dirty="0"/>
              <a:t>[min</a:t>
            </a:r>
            <a:r>
              <a:rPr lang="en-US" b="1" dirty="0" smtClean="0"/>
              <a:t>])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//is the Darkest Statement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j;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, 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819400" y="2971800"/>
            <a:ext cx="2590800" cy="533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461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                        x       min      y  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</a:t>
            </a:r>
            <a:r>
              <a:rPr lang="en-US" b="1" dirty="0" smtClean="0"/>
              <a:t>if </a:t>
            </a:r>
            <a:r>
              <a:rPr lang="en-US" b="1" dirty="0"/>
              <a:t>(</a:t>
            </a:r>
            <a:r>
              <a:rPr lang="en-US" b="1" dirty="0" err="1" smtClean="0"/>
              <a:t>nums</a:t>
            </a:r>
            <a:r>
              <a:rPr lang="en-US" b="1" dirty="0" smtClean="0"/>
              <a:t>[y] </a:t>
            </a:r>
            <a:r>
              <a:rPr lang="en-US" b="1" dirty="0"/>
              <a:t>&lt; </a:t>
            </a:r>
            <a:r>
              <a:rPr lang="en-US" b="1" dirty="0" err="1"/>
              <a:t>nums</a:t>
            </a:r>
            <a:r>
              <a:rPr lang="en-US" b="1" dirty="0"/>
              <a:t>[min</a:t>
            </a:r>
            <a:r>
              <a:rPr lang="en-US" b="1" dirty="0" smtClean="0"/>
              <a:t>])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3417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06254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	   2	  1	</a:t>
            </a:r>
            <a:r>
              <a:rPr lang="en-US" dirty="0"/>
              <a:t>   </a:t>
            </a:r>
            <a:r>
              <a:rPr lang="en-US" dirty="0" smtClean="0"/>
              <a:t> 3+2</a:t>
            </a:r>
            <a:endParaRPr lang="en-US" dirty="0"/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3	  2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</a:t>
            </a:r>
          </a:p>
          <a:p>
            <a:r>
              <a:rPr lang="en-US" dirty="0" smtClean="0"/>
              <a:t>              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544213" y="353696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19800" y="2473036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084618" y="2511136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96100" y="2455718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620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                        x               </a:t>
            </a:r>
            <a:r>
              <a:rPr lang="en-US" sz="3400" dirty="0" err="1" smtClean="0"/>
              <a:t>y,min</a:t>
            </a:r>
            <a:r>
              <a:rPr lang="en-US" sz="3400" dirty="0" smtClean="0"/>
              <a:t>  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          min </a:t>
            </a:r>
            <a:r>
              <a:rPr lang="en-US" b="1" dirty="0"/>
              <a:t>= </a:t>
            </a:r>
            <a:r>
              <a:rPr lang="en-US" b="1" dirty="0" smtClean="0"/>
              <a:t>y;</a:t>
            </a:r>
            <a:endParaRPr lang="en-US" b="1" dirty="0"/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754657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76669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	   2	  1	</a:t>
            </a:r>
            <a:r>
              <a:rPr lang="en-US" dirty="0"/>
              <a:t>   </a:t>
            </a:r>
            <a:r>
              <a:rPr lang="en-US" dirty="0" smtClean="0"/>
              <a:t> 3+2</a:t>
            </a:r>
            <a:endParaRPr lang="en-US" dirty="0"/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3	  2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3</a:t>
            </a:r>
          </a:p>
          <a:p>
            <a:r>
              <a:rPr lang="en-US" dirty="0" smtClean="0"/>
              <a:t>              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544213" y="38862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19800" y="2473036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084618" y="2511136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96100" y="2455718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934200" y="2746663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692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                        x               </a:t>
            </a:r>
            <a:r>
              <a:rPr lang="en-US" sz="3400" dirty="0" err="1" smtClean="0"/>
              <a:t>y,min</a:t>
            </a:r>
            <a:r>
              <a:rPr lang="en-US" sz="3400" dirty="0" smtClean="0"/>
              <a:t>  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</a:t>
            </a:r>
            <a:r>
              <a:rPr lang="en-US" b="1" dirty="0" smtClean="0"/>
              <a:t>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y </a:t>
            </a:r>
            <a:r>
              <a:rPr lang="en-US" b="1" dirty="0"/>
              <a:t>= </a:t>
            </a:r>
            <a:r>
              <a:rPr lang="en-US" b="1" dirty="0" smtClean="0"/>
              <a:t>x </a:t>
            </a:r>
            <a:r>
              <a:rPr lang="en-US" b="1" dirty="0"/>
              <a:t>+ 1; </a:t>
            </a:r>
            <a:r>
              <a:rPr lang="en-US" b="1" dirty="0" smtClean="0"/>
              <a:t>y </a:t>
            </a:r>
            <a:r>
              <a:rPr lang="en-US" b="1" dirty="0"/>
              <a:t>&lt; size; </a:t>
            </a:r>
            <a:r>
              <a:rPr lang="en-US" b="1" dirty="0" smtClean="0"/>
              <a:t>y++)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022736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903446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	   2	  1	</a:t>
            </a:r>
            <a:r>
              <a:rPr lang="en-US" dirty="0"/>
              <a:t>   </a:t>
            </a:r>
            <a:r>
              <a:rPr lang="en-US" dirty="0" smtClean="0"/>
              <a:t> 3+2</a:t>
            </a:r>
            <a:endParaRPr lang="en-US" dirty="0"/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3	  2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4               3</a:t>
            </a:r>
          </a:p>
          <a:p>
            <a:r>
              <a:rPr lang="en-US" dirty="0" smtClean="0"/>
              <a:t>              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561557" y="28956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19800" y="2473036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084618" y="2511136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96100" y="2455718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934200" y="2746663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002482" y="2736272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499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                        x               </a:t>
            </a:r>
            <a:r>
              <a:rPr lang="en-US" sz="3400" dirty="0" err="1" smtClean="0"/>
              <a:t>y,min</a:t>
            </a:r>
            <a:r>
              <a:rPr lang="en-US" sz="3400" dirty="0" smtClean="0"/>
              <a:t>  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swap </a:t>
            </a:r>
            <a:r>
              <a:rPr lang="en-US" b="1" dirty="0"/>
              <a:t>(</a:t>
            </a:r>
            <a:r>
              <a:rPr lang="en-US" b="1" dirty="0" err="1"/>
              <a:t>nums</a:t>
            </a:r>
            <a:r>
              <a:rPr lang="en-US" b="1" dirty="0"/>
              <a:t>, </a:t>
            </a:r>
            <a:r>
              <a:rPr lang="en-US" b="1" dirty="0" smtClean="0"/>
              <a:t>x, </a:t>
            </a:r>
            <a:r>
              <a:rPr lang="en-US" b="1" dirty="0"/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147447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06986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	   2	  1	</a:t>
            </a:r>
            <a:r>
              <a:rPr lang="en-US" dirty="0"/>
              <a:t>   </a:t>
            </a:r>
            <a:r>
              <a:rPr lang="en-US" dirty="0" smtClean="0"/>
              <a:t> 3+2</a:t>
            </a:r>
            <a:endParaRPr lang="en-US" dirty="0"/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3	  2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4               3</a:t>
            </a:r>
          </a:p>
          <a:p>
            <a:r>
              <a:rPr lang="en-US" dirty="0" smtClean="0"/>
              <a:t>              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561557" y="44958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19800" y="2473036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084618" y="2511136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96100" y="2455718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934200" y="2746663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002482" y="2736272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356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                                   x      min  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smtClean="0"/>
              <a:t>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x=0</a:t>
            </a:r>
            <a:r>
              <a:rPr lang="en-US" b="1" dirty="0"/>
              <a:t>; </a:t>
            </a:r>
            <a:r>
              <a:rPr lang="en-US" b="1" dirty="0" smtClean="0"/>
              <a:t>x </a:t>
            </a:r>
            <a:r>
              <a:rPr lang="en-US" b="1" dirty="0"/>
              <a:t>&lt; size; </a:t>
            </a:r>
            <a:r>
              <a:rPr lang="en-US" b="1" dirty="0" smtClean="0"/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916966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457342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	    	  1	</a:t>
            </a:r>
            <a:r>
              <a:rPr lang="en-US" dirty="0"/>
              <a:t>   </a:t>
            </a:r>
            <a:r>
              <a:rPr lang="en-US" dirty="0" smtClean="0"/>
              <a:t> 3+2</a:t>
            </a:r>
            <a:endParaRPr lang="en-US" dirty="0"/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 	  2  </a:t>
            </a:r>
          </a:p>
          <a:p>
            <a:r>
              <a:rPr lang="en-US" dirty="0" smtClean="0"/>
              <a:t>  2                                 3</a:t>
            </a:r>
          </a:p>
          <a:p>
            <a:r>
              <a:rPr lang="en-US" dirty="0" smtClean="0"/>
              <a:t>              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469971" y="1814649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074227" y="2743200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084618" y="2511136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96100" y="2455718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934200" y="2746663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237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                               </a:t>
            </a:r>
            <a:r>
              <a:rPr lang="en-US" sz="3400" dirty="0" err="1"/>
              <a:t>x</a:t>
            </a:r>
            <a:r>
              <a:rPr lang="en-US" sz="3400" dirty="0" err="1" smtClean="0"/>
              <a:t>,min</a:t>
            </a:r>
            <a:r>
              <a:rPr lang="en-US" sz="3400" dirty="0" smtClean="0"/>
              <a:t>  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min </a:t>
            </a:r>
            <a:r>
              <a:rPr lang="en-US" b="1" dirty="0"/>
              <a:t>= </a:t>
            </a:r>
            <a:r>
              <a:rPr lang="en-US" b="1" dirty="0" smtClean="0"/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680764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50115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	    	  1	</a:t>
            </a:r>
            <a:r>
              <a:rPr lang="en-US" dirty="0"/>
              <a:t>   </a:t>
            </a:r>
            <a:r>
              <a:rPr lang="en-US" dirty="0" smtClean="0"/>
              <a:t> 3+2</a:t>
            </a:r>
            <a:endParaRPr lang="en-US" dirty="0"/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 	  2  </a:t>
            </a:r>
          </a:p>
          <a:p>
            <a:r>
              <a:rPr lang="en-US" dirty="0" smtClean="0"/>
              <a:t>  2                                 3</a:t>
            </a:r>
          </a:p>
          <a:p>
            <a:r>
              <a:rPr lang="en-US" dirty="0" smtClean="0"/>
              <a:t>                                     2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469971" y="25146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074227" y="2743200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084618" y="2511136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96100" y="2455718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934200" y="2746663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909955" y="3009900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88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                               </a:t>
            </a:r>
            <a:r>
              <a:rPr lang="en-US" sz="3400" dirty="0" err="1"/>
              <a:t>x</a:t>
            </a:r>
            <a:r>
              <a:rPr lang="en-US" sz="3400" dirty="0" err="1" smtClean="0"/>
              <a:t>,min</a:t>
            </a:r>
            <a:r>
              <a:rPr lang="en-US" sz="3400" dirty="0" smtClean="0"/>
              <a:t>     y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</a:t>
            </a:r>
            <a:r>
              <a:rPr lang="en-US" b="1" dirty="0" smtClean="0"/>
              <a:t>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y </a:t>
            </a:r>
            <a:r>
              <a:rPr lang="en-US" b="1" dirty="0"/>
              <a:t>= </a:t>
            </a:r>
            <a:r>
              <a:rPr lang="en-US" b="1" dirty="0" smtClean="0"/>
              <a:t>x </a:t>
            </a:r>
            <a:r>
              <a:rPr lang="en-US" b="1" dirty="0"/>
              <a:t>+ 1; </a:t>
            </a:r>
            <a:r>
              <a:rPr lang="en-US" b="1" dirty="0" smtClean="0"/>
              <a:t>y </a:t>
            </a:r>
            <a:r>
              <a:rPr lang="en-US" b="1" dirty="0"/>
              <a:t>&lt; size; </a:t>
            </a:r>
            <a:r>
              <a:rPr lang="en-US" b="1" dirty="0" smtClean="0"/>
              <a:t>y++)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326663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6340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	  3    	  1	</a:t>
            </a:r>
            <a:r>
              <a:rPr lang="en-US" dirty="0"/>
              <a:t>   </a:t>
            </a:r>
            <a:r>
              <a:rPr lang="en-US" dirty="0" smtClean="0"/>
              <a:t> 3+2</a:t>
            </a:r>
            <a:endParaRPr lang="en-US" dirty="0"/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 	  2  </a:t>
            </a:r>
          </a:p>
          <a:p>
            <a:r>
              <a:rPr lang="en-US" dirty="0" smtClean="0"/>
              <a:t>  2                                 3</a:t>
            </a:r>
          </a:p>
          <a:p>
            <a:r>
              <a:rPr lang="en-US" dirty="0" smtClean="0"/>
              <a:t>                                     2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469971" y="28956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074227" y="2743200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084618" y="2511136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96100" y="2455718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934200" y="2746663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909955" y="3009900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527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                               </a:t>
            </a:r>
            <a:r>
              <a:rPr lang="en-US" sz="3400" dirty="0" err="1"/>
              <a:t>x</a:t>
            </a:r>
            <a:r>
              <a:rPr lang="en-US" sz="3400" dirty="0" err="1" smtClean="0"/>
              <a:t>,min</a:t>
            </a:r>
            <a:r>
              <a:rPr lang="en-US" sz="3400" dirty="0" smtClean="0"/>
              <a:t>     y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     if </a:t>
            </a:r>
            <a:r>
              <a:rPr lang="en-US" b="1" dirty="0"/>
              <a:t>(</a:t>
            </a:r>
            <a:r>
              <a:rPr lang="en-US" b="1" dirty="0" err="1" smtClean="0"/>
              <a:t>nums</a:t>
            </a:r>
            <a:r>
              <a:rPr lang="en-US" b="1" dirty="0" smtClean="0"/>
              <a:t>[y] </a:t>
            </a:r>
            <a:r>
              <a:rPr lang="en-US" b="1" dirty="0"/>
              <a:t>&lt; </a:t>
            </a:r>
            <a:r>
              <a:rPr lang="en-US" b="1" dirty="0" err="1"/>
              <a:t>nums</a:t>
            </a:r>
            <a:r>
              <a:rPr lang="en-US" b="1" dirty="0"/>
              <a:t>[min</a:t>
            </a:r>
            <a:r>
              <a:rPr lang="en-US" b="1" dirty="0" smtClean="0"/>
              <a:t>])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9745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76805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	  3    	  1	</a:t>
            </a:r>
            <a:r>
              <a:rPr lang="en-US" dirty="0"/>
              <a:t>  </a:t>
            </a:r>
            <a:r>
              <a:rPr lang="en-US" dirty="0" smtClean="0"/>
              <a:t>3+2+1</a:t>
            </a:r>
            <a:endParaRPr lang="en-US" dirty="0"/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  	  2  </a:t>
            </a:r>
          </a:p>
          <a:p>
            <a:r>
              <a:rPr lang="en-US" dirty="0" smtClean="0"/>
              <a:t>  2                                 3</a:t>
            </a:r>
          </a:p>
          <a:p>
            <a:r>
              <a:rPr lang="en-US" dirty="0" smtClean="0"/>
              <a:t>                                     2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517576" y="353696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074227" y="2743200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084618" y="2511136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96100" y="2455718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934200" y="2746663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909955" y="3009900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125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                               </a:t>
            </a:r>
            <a:r>
              <a:rPr lang="en-US" sz="3400" dirty="0" err="1"/>
              <a:t>x</a:t>
            </a:r>
            <a:r>
              <a:rPr lang="en-US" sz="3400" dirty="0" err="1" smtClean="0"/>
              <a:t>,min</a:t>
            </a:r>
            <a:r>
              <a:rPr lang="en-US" sz="3400" dirty="0" smtClean="0"/>
              <a:t>     y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</a:t>
            </a:r>
            <a:r>
              <a:rPr lang="en-US" b="1" dirty="0" smtClean="0"/>
              <a:t>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y </a:t>
            </a:r>
            <a:r>
              <a:rPr lang="en-US" b="1" dirty="0"/>
              <a:t>= </a:t>
            </a:r>
            <a:r>
              <a:rPr lang="en-US" b="1" dirty="0" smtClean="0"/>
              <a:t>x </a:t>
            </a:r>
            <a:r>
              <a:rPr lang="en-US" b="1" dirty="0"/>
              <a:t>+ 1; </a:t>
            </a:r>
            <a:r>
              <a:rPr lang="en-US" b="1" dirty="0" smtClean="0"/>
              <a:t>y </a:t>
            </a:r>
            <a:r>
              <a:rPr lang="en-US" b="1" dirty="0"/>
              <a:t>&lt; size; </a:t>
            </a:r>
            <a:r>
              <a:rPr lang="en-US" b="1" dirty="0" smtClean="0"/>
              <a:t>y++)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126595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93914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	  3    	  1	</a:t>
            </a:r>
            <a:r>
              <a:rPr lang="en-US" dirty="0"/>
              <a:t>  </a:t>
            </a:r>
            <a:r>
              <a:rPr lang="en-US" dirty="0" smtClean="0"/>
              <a:t>3+2+1</a:t>
            </a:r>
            <a:endParaRPr lang="en-US" dirty="0"/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4 	  2  </a:t>
            </a:r>
          </a:p>
          <a:p>
            <a:r>
              <a:rPr lang="en-US" dirty="0" smtClean="0"/>
              <a:t>  2                                 3</a:t>
            </a:r>
          </a:p>
          <a:p>
            <a:r>
              <a:rPr lang="en-US" dirty="0" smtClean="0"/>
              <a:t>                                     2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560535" y="28194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074227" y="2743200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084618" y="2511136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19800" y="2483427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96100" y="2455718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934200" y="2746663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909955" y="3009900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943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                               </a:t>
            </a:r>
            <a:r>
              <a:rPr lang="en-US" sz="3400" dirty="0" err="1"/>
              <a:t>x</a:t>
            </a:r>
            <a:r>
              <a:rPr lang="en-US" sz="3400" dirty="0" err="1" smtClean="0"/>
              <a:t>,min</a:t>
            </a:r>
            <a:r>
              <a:rPr lang="en-US" sz="3400" dirty="0" smtClean="0"/>
              <a:t>     y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swap </a:t>
            </a:r>
            <a:r>
              <a:rPr lang="en-US" b="1" dirty="0"/>
              <a:t>(</a:t>
            </a:r>
            <a:r>
              <a:rPr lang="en-US" b="1" dirty="0" err="1"/>
              <a:t>nums</a:t>
            </a:r>
            <a:r>
              <a:rPr lang="en-US" b="1" dirty="0"/>
              <a:t>, </a:t>
            </a:r>
            <a:r>
              <a:rPr lang="en-US" b="1" dirty="0" smtClean="0"/>
              <a:t>x, </a:t>
            </a:r>
            <a:r>
              <a:rPr lang="en-US" b="1" dirty="0"/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360421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91735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	  3    	  1	</a:t>
            </a:r>
            <a:r>
              <a:rPr lang="en-US" dirty="0"/>
              <a:t>  </a:t>
            </a:r>
            <a:r>
              <a:rPr lang="en-US" dirty="0" smtClean="0"/>
              <a:t>3+2+1</a:t>
            </a:r>
            <a:endParaRPr lang="en-US" dirty="0"/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4 	  2  </a:t>
            </a:r>
          </a:p>
          <a:p>
            <a:r>
              <a:rPr lang="en-US" dirty="0" smtClean="0"/>
              <a:t>  2                                 3</a:t>
            </a:r>
          </a:p>
          <a:p>
            <a:r>
              <a:rPr lang="en-US" dirty="0" smtClean="0"/>
              <a:t>                                     2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594201" y="44958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074227" y="2743200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084618" y="2511136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019800" y="2483427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96100" y="2455718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934200" y="2746663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909955" y="3009900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99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	x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public static void </a:t>
            </a:r>
            <a:r>
              <a:rPr lang="en-US" b="1" dirty="0" err="1">
                <a:solidFill>
                  <a:srgbClr val="7030A0"/>
                </a:solidFill>
              </a:rPr>
              <a:t>selSort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smtClean="0"/>
              <a:t>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x=0</a:t>
            </a:r>
            <a:r>
              <a:rPr lang="en-US" b="1" dirty="0"/>
              <a:t>; </a:t>
            </a:r>
            <a:r>
              <a:rPr lang="en-US" b="1" dirty="0" smtClean="0"/>
              <a:t>x </a:t>
            </a:r>
            <a:r>
              <a:rPr lang="en-US" b="1" dirty="0"/>
              <a:t>&lt; size; </a:t>
            </a:r>
            <a:r>
              <a:rPr lang="en-US" b="1" dirty="0" smtClean="0"/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149533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77799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228600" y="18288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83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                               </a:t>
            </a:r>
            <a:r>
              <a:rPr lang="en-US" sz="3400" dirty="0" err="1"/>
              <a:t>x</a:t>
            </a:r>
            <a:r>
              <a:rPr lang="en-US" sz="3400" dirty="0" err="1" smtClean="0"/>
              <a:t>,min</a:t>
            </a:r>
            <a:r>
              <a:rPr lang="en-US" sz="3400" dirty="0" smtClean="0"/>
              <a:t>     y  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smtClean="0"/>
              <a:t>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x=0</a:t>
            </a:r>
            <a:r>
              <a:rPr lang="en-US" b="1" dirty="0"/>
              <a:t>; </a:t>
            </a:r>
            <a:r>
              <a:rPr lang="en-US" b="1" dirty="0" smtClean="0"/>
              <a:t>x </a:t>
            </a:r>
            <a:r>
              <a:rPr lang="en-US" b="1" dirty="0"/>
              <a:t>&lt; size; </a:t>
            </a:r>
            <a:r>
              <a:rPr lang="en-US" b="1" dirty="0" smtClean="0"/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hangingPunct="0">
              <a:buFont typeface="Arial" charset="0"/>
              <a:buChar char="•"/>
            </a:pPr>
            <a:r>
              <a:rPr lang="en-US" sz="3400" dirty="0" smtClean="0"/>
              <a:t>For a list of size 4, we executed 3+2+1 comparisons.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989024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91829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	  3    	  1	</a:t>
            </a:r>
            <a:r>
              <a:rPr lang="en-US" dirty="0"/>
              <a:t>  </a:t>
            </a:r>
            <a:r>
              <a:rPr lang="en-US" dirty="0" smtClean="0"/>
              <a:t>3+2+1</a:t>
            </a:r>
            <a:endParaRPr lang="en-US" dirty="0"/>
          </a:p>
          <a:p>
            <a:r>
              <a:rPr lang="en-US" dirty="0" smtClean="0"/>
              <a:t>  1</a:t>
            </a:r>
            <a:r>
              <a:rPr lang="en-US" dirty="0"/>
              <a:t>	</a:t>
            </a:r>
            <a:r>
              <a:rPr lang="en-US" dirty="0" smtClean="0"/>
              <a:t>  4 	  2  </a:t>
            </a:r>
          </a:p>
          <a:p>
            <a:r>
              <a:rPr lang="en-US" dirty="0" smtClean="0"/>
              <a:t>  2                                 3</a:t>
            </a:r>
          </a:p>
          <a:p>
            <a:r>
              <a:rPr lang="en-US" dirty="0" smtClean="0"/>
              <a:t>  3                                 2      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496071" y="18288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05400" y="3048000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074227" y="2743200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084618" y="2511136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019800" y="2483427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96100" y="2455718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934200" y="2746663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909955" y="3009900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714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534400" cy="57451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list size</a:t>
            </a:r>
            <a:r>
              <a:rPr lang="en-US" dirty="0" smtClean="0"/>
              <a:t>			</a:t>
            </a:r>
            <a:r>
              <a:rPr lang="en-US" u="sng" dirty="0" smtClean="0"/>
              <a:t># comparisons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4		      		      3+2+1</a:t>
            </a:r>
          </a:p>
          <a:p>
            <a:pPr marL="0" indent="0">
              <a:buNone/>
            </a:pPr>
            <a:r>
              <a:rPr lang="en-US" dirty="0" smtClean="0"/>
              <a:t>     5				    4+3+2+1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6				  5+4+3+2+1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…					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n	         		 (n-1)+(n-2)+(n-3)+…+3+2+1</a:t>
            </a:r>
          </a:p>
          <a:p>
            <a:pPr marL="0" indent="0">
              <a:buNone/>
            </a:pPr>
            <a:r>
              <a:rPr lang="en-US" dirty="0" smtClean="0"/>
              <a:t>			   this is sum from 1 to (n-1)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Is there a better way to define a formula for the number of comparisons given a list size (n)?</a:t>
            </a:r>
          </a:p>
        </p:txBody>
      </p:sp>
    </p:spTree>
    <p:extLst>
      <p:ext uri="{BB962C8B-B14F-4D97-AF65-F5344CB8AC3E}">
        <p14:creationId xmlns:p14="http://schemas.microsoft.com/office/powerpoint/2010/main" val="1417546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The sum of all numbers from 1 to n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u="sng" dirty="0" smtClean="0"/>
              <a:t>n(n+1)</a:t>
            </a:r>
          </a:p>
          <a:p>
            <a:pPr marL="457200" lvl="1" indent="0">
              <a:buNone/>
            </a:pPr>
            <a:r>
              <a:rPr lang="en-US" dirty="0" smtClean="0"/>
              <a:t> 				     2</a:t>
            </a:r>
            <a:endParaRPr lang="en-US" dirty="0"/>
          </a:p>
          <a:p>
            <a:pPr marL="514350" indent="-457200">
              <a:buFont typeface="Arial" charset="0"/>
              <a:buChar char="•"/>
            </a:pPr>
            <a:r>
              <a:rPr lang="en-US" dirty="0" smtClean="0"/>
              <a:t>We want the sum of numbers from 1 to (n-1).</a:t>
            </a:r>
          </a:p>
          <a:p>
            <a:pPr marL="57150" indent="0">
              <a:buNone/>
            </a:pPr>
            <a:r>
              <a:rPr lang="en-US" dirty="0" smtClean="0"/>
              <a:t>So replace each instance of n with (n-1):</a:t>
            </a:r>
          </a:p>
          <a:p>
            <a:pPr marL="57150" indent="0">
              <a:buNone/>
            </a:pPr>
            <a:r>
              <a:rPr lang="en-US" dirty="0"/>
              <a:t>	</a:t>
            </a:r>
            <a:r>
              <a:rPr lang="en-US" dirty="0" smtClean="0"/>
              <a:t>		     </a:t>
            </a:r>
            <a:r>
              <a:rPr lang="en-US" u="sng" dirty="0" smtClean="0"/>
              <a:t>(n-1)((n-1)+1)</a:t>
            </a:r>
          </a:p>
          <a:p>
            <a:pPr marL="57150" indent="0">
              <a:buNone/>
            </a:pPr>
            <a:r>
              <a:rPr lang="en-US" dirty="0"/>
              <a:t>	</a:t>
            </a:r>
            <a:r>
              <a:rPr lang="en-US" dirty="0" smtClean="0"/>
              <a:t>			     2</a:t>
            </a:r>
          </a:p>
          <a:p>
            <a:pPr marL="514350" indent="-457200">
              <a:buFont typeface="Arial" charset="0"/>
              <a:buChar char="•"/>
            </a:pPr>
            <a:r>
              <a:rPr lang="en-US" dirty="0" smtClean="0"/>
              <a:t>Reduce:</a:t>
            </a:r>
          </a:p>
          <a:p>
            <a:pPr marL="57150" indent="0">
              <a:buNone/>
            </a:pPr>
            <a:r>
              <a:rPr lang="en-US" u="sng" dirty="0" smtClean="0"/>
              <a:t>(n-1)n</a:t>
            </a:r>
            <a:r>
              <a:rPr lang="en-US" dirty="0" smtClean="0"/>
              <a:t>  =  </a:t>
            </a:r>
            <a:r>
              <a:rPr lang="en-US" u="sng" dirty="0" smtClean="0"/>
              <a:t>(n</a:t>
            </a:r>
            <a:r>
              <a:rPr lang="en-US" u="sng" baseline="30000" dirty="0" smtClean="0"/>
              <a:t>2</a:t>
            </a:r>
            <a:r>
              <a:rPr lang="en-US" u="sng" dirty="0" smtClean="0"/>
              <a:t>-n)</a:t>
            </a:r>
            <a:r>
              <a:rPr lang="en-US" dirty="0" smtClean="0"/>
              <a:t>  = ½n</a:t>
            </a:r>
            <a:r>
              <a:rPr lang="en-US" baseline="30000" dirty="0" smtClean="0"/>
              <a:t>2 </a:t>
            </a:r>
            <a:r>
              <a:rPr lang="en-US" dirty="0" smtClean="0"/>
              <a:t>- </a:t>
            </a:r>
            <a:r>
              <a:rPr lang="en-US" dirty="0"/>
              <a:t>½ </a:t>
            </a:r>
            <a:r>
              <a:rPr lang="en-US" dirty="0" smtClean="0"/>
              <a:t>n</a:t>
            </a:r>
          </a:p>
          <a:p>
            <a:pPr marL="57150" indent="0">
              <a:buNone/>
            </a:pPr>
            <a:r>
              <a:rPr lang="en-US" dirty="0" smtClean="0"/>
              <a:t>    2		  2	    	</a:t>
            </a:r>
          </a:p>
        </p:txBody>
      </p:sp>
    </p:spTree>
    <p:extLst>
      <p:ext uri="{BB962C8B-B14F-4D97-AF65-F5344CB8AC3E}">
        <p14:creationId xmlns:p14="http://schemas.microsoft.com/office/powerpoint/2010/main" val="560802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punchline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Arial" charset="0"/>
              <a:buChar char="•"/>
            </a:pPr>
            <a:r>
              <a:rPr lang="en-US" dirty="0" smtClean="0"/>
              <a:t>So, </a:t>
            </a:r>
            <a:r>
              <a:rPr lang="en-US" dirty="0"/>
              <a:t>the number of comparisons given a </a:t>
            </a:r>
            <a:r>
              <a:rPr lang="en-US" dirty="0" smtClean="0"/>
              <a:t>list of </a:t>
            </a:r>
            <a:r>
              <a:rPr lang="en-US" dirty="0"/>
              <a:t>size (n</a:t>
            </a:r>
            <a:r>
              <a:rPr lang="en-US" dirty="0" smtClean="0"/>
              <a:t>) is:  f(n) = ½</a:t>
            </a:r>
            <a:r>
              <a:rPr lang="en-US" dirty="0"/>
              <a:t>n</a:t>
            </a:r>
            <a:r>
              <a:rPr lang="en-US" baseline="30000" dirty="0"/>
              <a:t>2 </a:t>
            </a:r>
            <a:r>
              <a:rPr lang="en-US" dirty="0"/>
              <a:t>- ½ </a:t>
            </a:r>
            <a:r>
              <a:rPr lang="en-US" dirty="0" smtClean="0"/>
              <a:t>n</a:t>
            </a:r>
          </a:p>
          <a:p>
            <a:pPr marL="514350" indent="-457200">
              <a:buFont typeface="Arial" charset="0"/>
              <a:buChar char="•"/>
            </a:pPr>
            <a:r>
              <a:rPr lang="en-US" dirty="0" smtClean="0"/>
              <a:t>Pick the part that grows the fastest:  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21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punchline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Arial" charset="0"/>
              <a:buChar char="•"/>
            </a:pPr>
            <a:r>
              <a:rPr lang="en-US" dirty="0" smtClean="0"/>
              <a:t>So, </a:t>
            </a:r>
            <a:r>
              <a:rPr lang="en-US" dirty="0"/>
              <a:t>the number of comparisons given a </a:t>
            </a:r>
            <a:r>
              <a:rPr lang="en-US" dirty="0" smtClean="0"/>
              <a:t>list of </a:t>
            </a:r>
            <a:r>
              <a:rPr lang="en-US" dirty="0"/>
              <a:t>size (n</a:t>
            </a:r>
            <a:r>
              <a:rPr lang="en-US" dirty="0" smtClean="0"/>
              <a:t>) is:  f(n) = ½</a:t>
            </a:r>
            <a:r>
              <a:rPr lang="en-US" dirty="0"/>
              <a:t>n</a:t>
            </a:r>
            <a:r>
              <a:rPr lang="en-US" baseline="30000" dirty="0"/>
              <a:t>2 </a:t>
            </a:r>
            <a:r>
              <a:rPr lang="en-US" dirty="0"/>
              <a:t>- ½ </a:t>
            </a:r>
            <a:r>
              <a:rPr lang="en-US" dirty="0" smtClean="0"/>
              <a:t>n</a:t>
            </a:r>
          </a:p>
          <a:p>
            <a:pPr marL="514350" indent="-457200">
              <a:buFont typeface="Arial" charset="0"/>
              <a:buChar char="•"/>
            </a:pPr>
            <a:r>
              <a:rPr lang="en-US" dirty="0" smtClean="0"/>
              <a:t>Pick the part that grows the fastest: </a:t>
            </a:r>
            <a:r>
              <a:rPr lang="en-US" dirty="0"/>
              <a:t>½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</a:p>
          <a:p>
            <a:pPr marL="514350" indent="-457200">
              <a:buFont typeface="Arial" charset="0"/>
              <a:buChar char="•"/>
            </a:pPr>
            <a:r>
              <a:rPr lang="en-US" dirty="0" smtClean="0"/>
              <a:t>Drop the coefficient:</a:t>
            </a:r>
          </a:p>
          <a:p>
            <a:pPr marL="514350" indent="-457200">
              <a:buFont typeface="Arial" charset="0"/>
              <a:buChar char="•"/>
            </a:pPr>
            <a:endParaRPr lang="en-US" dirty="0" smtClean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91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punchline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Arial" charset="0"/>
              <a:buChar char="•"/>
            </a:pPr>
            <a:r>
              <a:rPr lang="en-US" dirty="0" smtClean="0"/>
              <a:t>So, </a:t>
            </a:r>
            <a:r>
              <a:rPr lang="en-US" dirty="0"/>
              <a:t>the number of comparisons given a </a:t>
            </a:r>
            <a:r>
              <a:rPr lang="en-US" dirty="0" smtClean="0"/>
              <a:t>list of </a:t>
            </a:r>
            <a:r>
              <a:rPr lang="en-US" dirty="0"/>
              <a:t>size (n</a:t>
            </a:r>
            <a:r>
              <a:rPr lang="en-US" dirty="0" smtClean="0"/>
              <a:t>) is:  f(n) = ½</a:t>
            </a:r>
            <a:r>
              <a:rPr lang="en-US" dirty="0"/>
              <a:t>n</a:t>
            </a:r>
            <a:r>
              <a:rPr lang="en-US" baseline="30000" dirty="0"/>
              <a:t>2 </a:t>
            </a:r>
            <a:r>
              <a:rPr lang="en-US" dirty="0"/>
              <a:t>- ½ </a:t>
            </a:r>
            <a:r>
              <a:rPr lang="en-US" dirty="0" smtClean="0"/>
              <a:t>n</a:t>
            </a:r>
          </a:p>
          <a:p>
            <a:pPr marL="514350" indent="-457200">
              <a:buFont typeface="Arial" charset="0"/>
              <a:buChar char="•"/>
            </a:pPr>
            <a:r>
              <a:rPr lang="en-US" dirty="0" smtClean="0"/>
              <a:t>Pick the part that grows the fastest: </a:t>
            </a:r>
            <a:r>
              <a:rPr lang="en-US" dirty="0"/>
              <a:t>½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</a:p>
          <a:p>
            <a:pPr marL="514350" indent="-457200">
              <a:buFont typeface="Arial" charset="0"/>
              <a:buChar char="•"/>
            </a:pPr>
            <a:r>
              <a:rPr lang="en-US" dirty="0" smtClean="0"/>
              <a:t>Drop the coefficient:   n</a:t>
            </a:r>
            <a:r>
              <a:rPr lang="en-US" baseline="30000" dirty="0" smtClean="0"/>
              <a:t>2</a:t>
            </a:r>
            <a:r>
              <a:rPr lang="en-US" dirty="0" smtClean="0"/>
              <a:t>  …….    O(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pPr marL="514350" indent="-457200">
              <a:buFont typeface="Arial" charset="0"/>
              <a:buChar char="•"/>
            </a:pPr>
            <a:endParaRPr lang="en-US" dirty="0" smtClean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5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 smtClean="0">
                <a:solidFill>
                  <a:srgbClr val="C00000"/>
                </a:solidFill>
              </a:rPr>
              <a:t>How many nested loops are there that depend on the input size and have a loop variable that changes by + or - 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public static void </a:t>
            </a:r>
            <a:r>
              <a:rPr lang="en-US" b="1" dirty="0" err="1">
                <a:solidFill>
                  <a:srgbClr val="7030A0"/>
                </a:solidFill>
              </a:rPr>
              <a:t>selSort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=0;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&lt; size;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j =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+ 1; j &lt; size; j</a:t>
            </a:r>
            <a:r>
              <a:rPr lang="en-US" b="1" dirty="0" smtClean="0">
                <a:solidFill>
                  <a:srgbClr val="7030A0"/>
                </a:solidFill>
              </a:rPr>
              <a:t>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[j] 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j;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, 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8135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How many nested loops are there that depend on the input size and have a loop variable that changes by + or -       </a:t>
            </a:r>
            <a:r>
              <a:rPr lang="en-US" sz="3400" b="1" dirty="0" smtClean="0">
                <a:solidFill>
                  <a:srgbClr val="C00000"/>
                </a:solidFill>
              </a:rPr>
              <a:t>TWO!!!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public static void </a:t>
            </a:r>
            <a:r>
              <a:rPr lang="en-US" b="1" dirty="0" err="1">
                <a:solidFill>
                  <a:srgbClr val="7030A0"/>
                </a:solidFill>
              </a:rPr>
              <a:t>selSort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smtClean="0"/>
              <a:t>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=0; </a:t>
            </a:r>
            <a:r>
              <a:rPr lang="en-US" b="1" dirty="0" err="1"/>
              <a:t>i</a:t>
            </a:r>
            <a:r>
              <a:rPr lang="en-US" b="1" dirty="0"/>
              <a:t> &lt; size; </a:t>
            </a:r>
            <a:r>
              <a:rPr lang="en-US" b="1" dirty="0" err="1"/>
              <a:t>i</a:t>
            </a:r>
            <a:r>
              <a:rPr lang="en-US" b="1" dirty="0" smtClean="0"/>
              <a:t>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/>
              <a:t>          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j = </a:t>
            </a:r>
            <a:r>
              <a:rPr lang="en-US" b="1" dirty="0" err="1"/>
              <a:t>i</a:t>
            </a:r>
            <a:r>
              <a:rPr lang="en-US" b="1" dirty="0"/>
              <a:t> + 1; j &lt; size; j</a:t>
            </a:r>
            <a:r>
              <a:rPr lang="en-US" b="1" dirty="0" smtClean="0"/>
              <a:t>++)</a:t>
            </a:r>
            <a:r>
              <a:rPr lang="en-US" b="1" dirty="0" smtClean="0">
                <a:solidFill>
                  <a:srgbClr val="7030A0"/>
                </a:solidFill>
              </a:rPr>
              <a:t>	</a:t>
            </a:r>
            <a:r>
              <a:rPr lang="en-US" b="1" dirty="0" smtClean="0"/>
              <a:t>For each nested loop that      </a:t>
            </a:r>
            <a:r>
              <a:rPr lang="en-US" dirty="0" smtClean="0"/>
              <a:t> </a:t>
            </a:r>
            <a:endParaRPr lang="en-US" dirty="0"/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</a:t>
            </a:r>
            <a:r>
              <a:rPr lang="en-US" b="1" dirty="0" smtClean="0"/>
              <a:t>depends on the input and      </a:t>
            </a:r>
            <a:r>
              <a:rPr lang="en-US" dirty="0" smtClean="0"/>
              <a:t> </a:t>
            </a:r>
            <a:endParaRPr lang="en-US" dirty="0"/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[j] 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</a:t>
            </a:r>
            <a:r>
              <a:rPr lang="en-US" b="1" dirty="0" smtClean="0"/>
              <a:t>changes by + or -, add a      </a:t>
            </a:r>
            <a:r>
              <a:rPr lang="en-US" dirty="0" smtClean="0"/>
              <a:t> </a:t>
            </a:r>
            <a:endParaRPr lang="en-US" dirty="0"/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j</a:t>
            </a:r>
            <a:r>
              <a:rPr lang="en-US" b="1" dirty="0" smtClean="0">
                <a:solidFill>
                  <a:srgbClr val="7030A0"/>
                </a:solidFill>
              </a:rPr>
              <a:t>;			</a:t>
            </a:r>
            <a:r>
              <a:rPr lang="en-US" b="1" dirty="0" smtClean="0"/>
              <a:t>factor of n……..O(n</a:t>
            </a:r>
            <a:r>
              <a:rPr lang="en-US" b="1" baseline="30000" dirty="0" smtClean="0"/>
              <a:t>2</a:t>
            </a:r>
            <a:r>
              <a:rPr lang="en-US" b="1" dirty="0" smtClean="0"/>
              <a:t>)</a:t>
            </a:r>
            <a:endParaRPr lang="en-US" b="1" dirty="0"/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, 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pPr hangingPunct="0">
              <a:buFont typeface="Arial" charset="0"/>
              <a:buChar char="•"/>
            </a:pPr>
            <a:r>
              <a:rPr lang="en-US" b="1" dirty="0" smtClean="0"/>
              <a:t>Isn’t that a much quicker way to find the efficiency?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733800" y="762000"/>
            <a:ext cx="3962400" cy="12954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419600" y="762000"/>
            <a:ext cx="3276600" cy="20574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29200" y="2819400"/>
            <a:ext cx="3200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1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         </a:t>
            </a:r>
            <a:r>
              <a:rPr lang="en-US" sz="3400" dirty="0" err="1" smtClean="0"/>
              <a:t>x,min</a:t>
            </a:r>
            <a:r>
              <a:rPr lang="en-US" sz="3400" dirty="0" smtClean="0"/>
              <a:t> 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public static void </a:t>
            </a:r>
            <a:r>
              <a:rPr lang="en-US" b="1" dirty="0" err="1">
                <a:solidFill>
                  <a:srgbClr val="7030A0"/>
                </a:solidFill>
              </a:rPr>
              <a:t>selSort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min </a:t>
            </a:r>
            <a:r>
              <a:rPr lang="en-US" b="1" dirty="0"/>
              <a:t>= </a:t>
            </a:r>
            <a:r>
              <a:rPr lang="en-US" b="1" dirty="0" smtClean="0"/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93456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29978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		  0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230777" y="25146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4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         </a:t>
            </a:r>
            <a:r>
              <a:rPr lang="en-US" sz="3400" dirty="0" err="1" smtClean="0"/>
              <a:t>x,min</a:t>
            </a:r>
            <a:r>
              <a:rPr lang="en-US" sz="3400" dirty="0" smtClean="0"/>
              <a:t>    y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public static void </a:t>
            </a:r>
            <a:r>
              <a:rPr lang="en-US" b="1" dirty="0" err="1">
                <a:solidFill>
                  <a:srgbClr val="7030A0"/>
                </a:solidFill>
              </a:rPr>
              <a:t>selSort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</a:t>
            </a:r>
            <a:r>
              <a:rPr lang="en-US" b="1" dirty="0" smtClean="0"/>
              <a:t>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y </a:t>
            </a:r>
            <a:r>
              <a:rPr lang="en-US" b="1" dirty="0"/>
              <a:t>= </a:t>
            </a:r>
            <a:r>
              <a:rPr lang="en-US" b="1" dirty="0" smtClean="0"/>
              <a:t>x </a:t>
            </a:r>
            <a:r>
              <a:rPr lang="en-US" b="1" dirty="0"/>
              <a:t>+ 1; </a:t>
            </a:r>
            <a:r>
              <a:rPr lang="en-US" b="1" dirty="0" smtClean="0"/>
              <a:t>y </a:t>
            </a:r>
            <a:r>
              <a:rPr lang="en-US" b="1" dirty="0"/>
              <a:t>&lt; size; </a:t>
            </a:r>
            <a:r>
              <a:rPr lang="en-US" b="1" dirty="0" smtClean="0"/>
              <a:t>y++)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680206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769990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	   1	  0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248194" y="28194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4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         </a:t>
            </a:r>
            <a:r>
              <a:rPr lang="en-US" sz="3400" dirty="0" err="1" smtClean="0"/>
              <a:t>x,min</a:t>
            </a:r>
            <a:r>
              <a:rPr lang="en-US" sz="3400" dirty="0" smtClean="0"/>
              <a:t>    y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public static void </a:t>
            </a:r>
            <a:r>
              <a:rPr lang="en-US" b="1" dirty="0" err="1">
                <a:solidFill>
                  <a:srgbClr val="7030A0"/>
                </a:solidFill>
              </a:rPr>
              <a:t>selSort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     if </a:t>
            </a:r>
            <a:r>
              <a:rPr lang="en-US" b="1" dirty="0"/>
              <a:t>(</a:t>
            </a:r>
            <a:r>
              <a:rPr lang="en-US" b="1" dirty="0" err="1" smtClean="0"/>
              <a:t>nums</a:t>
            </a:r>
            <a:r>
              <a:rPr lang="en-US" b="1" dirty="0" smtClean="0"/>
              <a:t>[y] </a:t>
            </a:r>
            <a:r>
              <a:rPr lang="en-US" b="1" dirty="0"/>
              <a:t>&lt; </a:t>
            </a:r>
            <a:r>
              <a:rPr lang="en-US" b="1" dirty="0" err="1"/>
              <a:t>nums</a:t>
            </a:r>
            <a:r>
              <a:rPr lang="en-US" b="1" dirty="0"/>
              <a:t>[min</a:t>
            </a:r>
            <a:r>
              <a:rPr lang="en-US" b="1" dirty="0" smtClean="0"/>
              <a:t>])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313277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061520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	   1	  0	</a:t>
            </a:r>
            <a:r>
              <a:rPr lang="en-US" dirty="0"/>
              <a:t>   </a:t>
            </a:r>
            <a:r>
              <a:rPr lang="en-US" dirty="0" smtClean="0"/>
              <a:t>    1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269965" y="351276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1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         </a:t>
            </a:r>
            <a:r>
              <a:rPr lang="en-US" sz="3400" dirty="0"/>
              <a:t> </a:t>
            </a:r>
            <a:r>
              <a:rPr lang="en-US" sz="3400" dirty="0" smtClean="0"/>
              <a:t>   x     </a:t>
            </a:r>
            <a:r>
              <a:rPr lang="en-US" sz="3400" dirty="0" err="1" smtClean="0"/>
              <a:t>y,min</a:t>
            </a:r>
            <a:endParaRPr lang="en-US" sz="3400" dirty="0" smtClean="0"/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public static void </a:t>
            </a:r>
            <a:r>
              <a:rPr lang="en-US" b="1" dirty="0" err="1">
                <a:solidFill>
                  <a:srgbClr val="7030A0"/>
                </a:solidFill>
              </a:rPr>
              <a:t>selSort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          min </a:t>
            </a:r>
            <a:r>
              <a:rPr lang="en-US" b="1" dirty="0"/>
              <a:t>= </a:t>
            </a:r>
            <a:r>
              <a:rPr lang="en-US" b="1" dirty="0" smtClean="0"/>
              <a:t>y;</a:t>
            </a:r>
            <a:endParaRPr lang="en-US" b="1" dirty="0"/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90986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65771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	   1	  1	</a:t>
            </a:r>
            <a:r>
              <a:rPr lang="en-US" dirty="0"/>
              <a:t>   </a:t>
            </a:r>
            <a:r>
              <a:rPr lang="en-US" dirty="0" smtClean="0"/>
              <a:t>    1</a:t>
            </a:r>
            <a:endParaRPr lang="en-US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269965" y="38862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8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             x       min      y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public static void </a:t>
            </a:r>
            <a:r>
              <a:rPr lang="en-US" b="1" dirty="0" err="1">
                <a:solidFill>
                  <a:srgbClr val="7030A0"/>
                </a:solidFill>
              </a:rPr>
              <a:t>selSort</a:t>
            </a:r>
            <a:r>
              <a:rPr lang="en-US" b="1" dirty="0">
                <a:solidFill>
                  <a:srgbClr val="7030A0"/>
                </a:solidFill>
              </a:rPr>
              <a:t> 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[]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/>
              <a:t>          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y </a:t>
            </a:r>
            <a:r>
              <a:rPr lang="en-US" b="1" dirty="0"/>
              <a:t>= </a:t>
            </a:r>
            <a:r>
              <a:rPr lang="en-US" b="1" dirty="0" smtClean="0"/>
              <a:t>x </a:t>
            </a:r>
            <a:r>
              <a:rPr lang="en-US" b="1" dirty="0"/>
              <a:t>+ 1; </a:t>
            </a:r>
            <a:r>
              <a:rPr lang="en-US" b="1" dirty="0" smtClean="0"/>
              <a:t>y </a:t>
            </a:r>
            <a:r>
              <a:rPr lang="en-US" b="1" dirty="0"/>
              <a:t>&lt; size; </a:t>
            </a:r>
            <a:r>
              <a:rPr lang="en-US" b="1" dirty="0" smtClean="0"/>
              <a:t>y++)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if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[y] </a:t>
            </a:r>
            <a:r>
              <a:rPr lang="en-US" b="1" dirty="0">
                <a:solidFill>
                  <a:srgbClr val="7030A0"/>
                </a:solidFill>
              </a:rPr>
              <a:t>&lt; 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[min</a:t>
            </a:r>
            <a:r>
              <a:rPr lang="en-US" b="1" dirty="0" smtClean="0">
                <a:solidFill>
                  <a:srgbClr val="7030A0"/>
                </a:solidFill>
              </a:rPr>
              <a:t>])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603216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61145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	   1	  1	</a:t>
            </a:r>
            <a:r>
              <a:rPr lang="en-US" dirty="0"/>
              <a:t>   </a:t>
            </a:r>
            <a:r>
              <a:rPr lang="en-US" dirty="0" smtClean="0"/>
              <a:t>    1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   2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274319" y="281940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19800" y="2476500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10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Count how many times the Darkest Statement is called over inputs of varying size.		             x       min      y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public static void </a:t>
            </a:r>
            <a:r>
              <a:rPr lang="en-US" b="1" dirty="0" err="1" smtClean="0">
                <a:solidFill>
                  <a:srgbClr val="7030A0"/>
                </a:solidFill>
              </a:rPr>
              <a:t>selSort</a:t>
            </a:r>
            <a:r>
              <a:rPr lang="en-US" b="1" dirty="0" smtClean="0">
                <a:solidFill>
                  <a:srgbClr val="7030A0"/>
                </a:solidFill>
              </a:rPr>
              <a:t> 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min, size = </a:t>
            </a:r>
            <a:r>
              <a:rPr lang="en-US" b="1" dirty="0" err="1">
                <a:solidFill>
                  <a:srgbClr val="7030A0"/>
                </a:solidFill>
              </a:rPr>
              <a:t>nums.length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x=0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x++)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{						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x;</a:t>
            </a:r>
          </a:p>
          <a:p>
            <a:pPr marL="0" indent="0" hangingPunct="0">
              <a:buNone/>
            </a:pPr>
            <a:r>
              <a:rPr lang="en-US" b="1" dirty="0" smtClean="0"/>
              <a:t>          </a:t>
            </a:r>
            <a:r>
              <a:rPr lang="en-US" b="1" dirty="0" smtClean="0">
                <a:solidFill>
                  <a:srgbClr val="7030A0"/>
                </a:solidFill>
              </a:rPr>
              <a:t>for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x </a:t>
            </a:r>
            <a:r>
              <a:rPr lang="en-US" b="1" dirty="0">
                <a:solidFill>
                  <a:srgbClr val="7030A0"/>
                </a:solidFill>
              </a:rPr>
              <a:t>+ 1; </a:t>
            </a:r>
            <a:r>
              <a:rPr lang="en-US" b="1" dirty="0" smtClean="0">
                <a:solidFill>
                  <a:srgbClr val="7030A0"/>
                </a:solidFill>
              </a:rPr>
              <a:t>y </a:t>
            </a:r>
            <a:r>
              <a:rPr lang="en-US" b="1" dirty="0">
                <a:solidFill>
                  <a:srgbClr val="7030A0"/>
                </a:solidFill>
              </a:rPr>
              <a:t>&lt; size; </a:t>
            </a:r>
            <a:r>
              <a:rPr lang="en-US" b="1" dirty="0" smtClean="0">
                <a:solidFill>
                  <a:srgbClr val="7030A0"/>
                </a:solidFill>
              </a:rPr>
              <a:t>y++)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{				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/>
              <a:t>               if </a:t>
            </a:r>
            <a:r>
              <a:rPr lang="en-US" b="1" dirty="0"/>
              <a:t>(</a:t>
            </a:r>
            <a:r>
              <a:rPr lang="en-US" b="1" dirty="0" err="1" smtClean="0"/>
              <a:t>nums</a:t>
            </a:r>
            <a:r>
              <a:rPr lang="en-US" b="1" dirty="0" smtClean="0"/>
              <a:t>[y] </a:t>
            </a:r>
            <a:r>
              <a:rPr lang="en-US" b="1" dirty="0"/>
              <a:t>&lt; </a:t>
            </a:r>
            <a:r>
              <a:rPr lang="en-US" b="1" dirty="0" err="1"/>
              <a:t>nums</a:t>
            </a:r>
            <a:r>
              <a:rPr lang="en-US" b="1" dirty="0"/>
              <a:t>[min</a:t>
            </a:r>
            <a:r>
              <a:rPr lang="en-US" b="1" dirty="0" smtClean="0"/>
              <a:t>])</a:t>
            </a:r>
            <a:r>
              <a:rPr lang="en-US" b="1" dirty="0" smtClean="0">
                <a:solidFill>
                  <a:srgbClr val="7030A0"/>
                </a:solidFill>
              </a:rPr>
              <a:t>	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min </a:t>
            </a:r>
            <a:r>
              <a:rPr lang="en-US" b="1" dirty="0">
                <a:solidFill>
                  <a:srgbClr val="7030A0"/>
                </a:solidFill>
              </a:rPr>
              <a:t>= </a:t>
            </a:r>
            <a:r>
              <a:rPr lang="en-US" b="1" dirty="0" smtClean="0">
                <a:solidFill>
                  <a:srgbClr val="7030A0"/>
                </a:solidFill>
              </a:rPr>
              <a:t>y;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swap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nums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x, </a:t>
            </a:r>
            <a:r>
              <a:rPr lang="en-US" b="1" dirty="0">
                <a:solidFill>
                  <a:srgbClr val="7030A0"/>
                </a:solidFill>
              </a:rPr>
              <a:t>min);</a:t>
            </a: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}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hangingPunc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}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96390"/>
              </p:ext>
            </p:extLst>
          </p:nvPr>
        </p:nvGraphicFramePr>
        <p:xfrm>
          <a:off x="5715000" y="1295400"/>
          <a:ext cx="29718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507698"/>
              </p:ext>
            </p:extLst>
          </p:nvPr>
        </p:nvGraphicFramePr>
        <p:xfrm>
          <a:off x="5715000" y="762000"/>
          <a:ext cx="297180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205740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_</a:t>
            </a:r>
            <a:r>
              <a:rPr lang="en-US" b="1" u="sng" dirty="0" smtClean="0"/>
              <a:t>x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dirty="0" smtClean="0"/>
              <a:t>_</a:t>
            </a:r>
            <a:r>
              <a:rPr lang="en-US" b="1" u="sng" dirty="0" smtClean="0"/>
              <a:t>y</a:t>
            </a:r>
            <a:r>
              <a:rPr lang="en-US" b="1" dirty="0" smtClean="0"/>
              <a:t>_</a:t>
            </a:r>
            <a:r>
              <a:rPr lang="en-US" dirty="0" smtClean="0"/>
              <a:t>	</a:t>
            </a:r>
            <a:r>
              <a:rPr lang="en-US" b="1" u="sng" dirty="0" smtClean="0"/>
              <a:t>min</a:t>
            </a:r>
            <a:r>
              <a:rPr lang="en-US" dirty="0" smtClean="0"/>
              <a:t>	</a:t>
            </a:r>
            <a:r>
              <a:rPr lang="en-US" b="1" u="sng" dirty="0" smtClean="0"/>
              <a:t># comp.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0	   1	  1	</a:t>
            </a:r>
            <a:r>
              <a:rPr lang="en-US" dirty="0"/>
              <a:t>   </a:t>
            </a:r>
            <a:r>
              <a:rPr lang="en-US" dirty="0" smtClean="0"/>
              <a:t>    2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   2</a:t>
            </a:r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7" name="5-Point Star 6"/>
          <p:cNvSpPr/>
          <p:nvPr/>
        </p:nvSpPr>
        <p:spPr>
          <a:xfrm>
            <a:off x="274319" y="3512760"/>
            <a:ext cx="304800" cy="2286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19800" y="2476500"/>
            <a:ext cx="228600" cy="7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6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1094</Words>
  <Application>Microsoft Office PowerPoint</Application>
  <PresentationFormat>On-screen Show (4:3)</PresentationFormat>
  <Paragraphs>1003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Efficiency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punchline</vt:lpstr>
      <vt:lpstr>The punchline</vt:lpstr>
      <vt:lpstr>The punchline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 Analysis</dc:title>
  <dc:creator>Oberle, Doug R</dc:creator>
  <cp:lastModifiedBy>Administrator</cp:lastModifiedBy>
  <cp:revision>9</cp:revision>
  <dcterms:created xsi:type="dcterms:W3CDTF">2006-08-16T00:00:00Z</dcterms:created>
  <dcterms:modified xsi:type="dcterms:W3CDTF">2015-02-13T16:33:27Z</dcterms:modified>
</cp:coreProperties>
</file>