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Casting </a:t>
            </a:r>
            <a:r>
              <a:rPr lang="en-US" dirty="0" err="1" smtClean="0"/>
              <a:t>Primatives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Also: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 mechanics</a:t>
            </a:r>
          </a:p>
          <a:p>
            <a:r>
              <a:rPr lang="en-US" dirty="0" smtClean="0"/>
              <a:t>Order of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5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Given a primitive, return it as a different type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Uses parenthesis to specify the new type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Casting double into </a:t>
            </a:r>
            <a:r>
              <a:rPr lang="en-US" dirty="0" err="1" smtClean="0"/>
              <a:t>int</a:t>
            </a:r>
            <a:r>
              <a:rPr lang="en-US" dirty="0" smtClean="0"/>
              <a:t> – truncation to whole part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double x = 3.9;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)(x));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//3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double y = 9.2;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)(y));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//9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Casting </a:t>
            </a:r>
            <a:r>
              <a:rPr lang="en-US" dirty="0" err="1" smtClean="0"/>
              <a:t>int</a:t>
            </a:r>
            <a:r>
              <a:rPr lang="en-US" dirty="0" smtClean="0"/>
              <a:t> into a double – adds a decimal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x = 7;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((double)(x));	</a:t>
            </a:r>
            <a:r>
              <a:rPr lang="en-US" dirty="0" smtClean="0">
                <a:solidFill>
                  <a:srgbClr val="C00000"/>
                </a:solidFill>
              </a:rPr>
              <a:t>	//7.0</a:t>
            </a:r>
          </a:p>
        </p:txBody>
      </p:sp>
    </p:spTree>
    <p:extLst>
      <p:ext uri="{BB962C8B-B14F-4D97-AF65-F5344CB8AC3E}">
        <p14:creationId xmlns:p14="http://schemas.microsoft.com/office/powerpoint/2010/main" val="150410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to force division of </a:t>
            </a:r>
            <a:r>
              <a:rPr lang="en-US" dirty="0" err="1" smtClean="0"/>
              <a:t>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two integers, you can bypass whole-number division (div) and force division by casting at least one </a:t>
            </a:r>
            <a:r>
              <a:rPr lang="en-US" dirty="0" err="1" smtClean="0"/>
              <a:t>int</a:t>
            </a:r>
            <a:r>
              <a:rPr lang="en-US" dirty="0" smtClean="0"/>
              <a:t> into a double.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	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x = 3, y = 6;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	</a:t>
            </a:r>
            <a:r>
              <a:rPr lang="en-US" sz="28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800" b="1" dirty="0" smtClean="0">
                <a:solidFill>
                  <a:srgbClr val="7030A0"/>
                </a:solidFill>
              </a:rPr>
              <a:t>( x / y );		          </a:t>
            </a:r>
            <a:r>
              <a:rPr lang="en-US" sz="2800" dirty="0" smtClean="0">
                <a:solidFill>
                  <a:srgbClr val="C00000"/>
                </a:solidFill>
              </a:rPr>
              <a:t>//0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	</a:t>
            </a:r>
            <a:r>
              <a:rPr lang="en-US" sz="28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800" b="1" dirty="0" smtClean="0">
                <a:solidFill>
                  <a:srgbClr val="7030A0"/>
                </a:solidFill>
              </a:rPr>
              <a:t>((double)(x) / y);</a:t>
            </a:r>
            <a:r>
              <a:rPr lang="en-US" sz="2800" b="1" dirty="0">
                <a:solidFill>
                  <a:srgbClr val="7030A0"/>
                </a:solidFill>
              </a:rPr>
              <a:t>	 </a:t>
            </a:r>
            <a:r>
              <a:rPr lang="en-US" sz="2800" b="1" dirty="0" smtClean="0">
                <a:solidFill>
                  <a:srgbClr val="7030A0"/>
                </a:solidFill>
              </a:rPr>
              <a:t>         </a:t>
            </a:r>
            <a:r>
              <a:rPr lang="en-US" sz="2800" dirty="0" smtClean="0">
                <a:solidFill>
                  <a:srgbClr val="C00000"/>
                </a:solidFill>
              </a:rPr>
              <a:t>//0.5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7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//allow user to enter positive integers, find average: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x = 999, sum = 0, count = 0;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while( x != -1)		</a:t>
            </a:r>
            <a:r>
              <a:rPr lang="en-US" sz="2400" dirty="0" smtClean="0">
                <a:solidFill>
                  <a:srgbClr val="C00000"/>
                </a:solidFill>
              </a:rPr>
              <a:t>//a loop!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</a:t>
            </a: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(“Enter a </a:t>
            </a:r>
            <a:r>
              <a:rPr lang="en-US" sz="2400" b="1" dirty="0" smtClean="0">
                <a:solidFill>
                  <a:srgbClr val="7030A0"/>
                </a:solidFill>
              </a:rPr>
              <a:t>positive #, </a:t>
            </a:r>
            <a:r>
              <a:rPr lang="en-US" sz="2400" b="1" dirty="0">
                <a:solidFill>
                  <a:srgbClr val="7030A0"/>
                </a:solidFill>
              </a:rPr>
              <a:t>-1 to quit”);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x </a:t>
            </a:r>
            <a:r>
              <a:rPr lang="en-US" sz="2400" b="1" dirty="0">
                <a:solidFill>
                  <a:srgbClr val="7030A0"/>
                </a:solidFill>
              </a:rPr>
              <a:t>= </a:t>
            </a:r>
            <a:r>
              <a:rPr lang="en-US" sz="2400" b="1" dirty="0" err="1">
                <a:solidFill>
                  <a:srgbClr val="7030A0"/>
                </a:solidFill>
              </a:rPr>
              <a:t>input.nextInt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 if(x &gt;= 0)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sum = sum + x;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     count++;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    }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(“Average is “ + (double)(sum) / count );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6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character \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a String, the \ symbol is an escape char.</a:t>
            </a:r>
          </a:p>
          <a:p>
            <a:r>
              <a:rPr lang="en-US" dirty="0" smtClean="0"/>
              <a:t>\n adds a carriage return to the String</a:t>
            </a:r>
          </a:p>
          <a:p>
            <a:r>
              <a:rPr lang="en-US" dirty="0" smtClean="0"/>
              <a:t>\t adds a tab to the String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(“Hello\</a:t>
            </a:r>
            <a:r>
              <a:rPr lang="en-US" b="1" dirty="0" err="1" smtClean="0">
                <a:solidFill>
                  <a:srgbClr val="7030A0"/>
                </a:solidFill>
              </a:rPr>
              <a:t>tWorld</a:t>
            </a:r>
            <a:r>
              <a:rPr lang="en-US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    </a:t>
            </a:r>
            <a:r>
              <a:rPr lang="en-US" dirty="0" smtClean="0">
                <a:solidFill>
                  <a:srgbClr val="C00000"/>
                </a:solidFill>
              </a:rPr>
              <a:t>Hello	World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(“</a:t>
            </a:r>
            <a:r>
              <a:rPr lang="en-US" b="1" dirty="0" smtClean="0">
                <a:solidFill>
                  <a:srgbClr val="7030A0"/>
                </a:solidFill>
              </a:rPr>
              <a:t>Hello\</a:t>
            </a:r>
            <a:r>
              <a:rPr lang="en-US" b="1" dirty="0" err="1" smtClean="0">
                <a:solidFill>
                  <a:srgbClr val="7030A0"/>
                </a:solidFill>
              </a:rPr>
              <a:t>nWorld</a:t>
            </a:r>
            <a:r>
              <a:rPr lang="en-US" b="1" smtClean="0">
                <a:solidFill>
                  <a:srgbClr val="7030A0"/>
                </a:solidFill>
              </a:rPr>
              <a:t>”);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Hello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</a:t>
            </a:r>
            <a:r>
              <a:rPr lang="en-US" dirty="0" smtClean="0">
                <a:solidFill>
                  <a:srgbClr val="C00000"/>
                </a:solidFill>
              </a:rPr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388712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escape the escape character…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you want a “\” in the string?</a:t>
            </a:r>
          </a:p>
          <a:p>
            <a:pPr marL="0" indent="0">
              <a:buNone/>
            </a:pPr>
            <a:r>
              <a:rPr lang="en-US" sz="2800" dirty="0" smtClean="0"/>
              <a:t>     Adding “\\” in the string will register as a single “\”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(“Hello\\World”);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    </a:t>
            </a:r>
            <a:r>
              <a:rPr lang="en-US" dirty="0" smtClean="0">
                <a:solidFill>
                  <a:srgbClr val="C00000"/>
                </a:solidFill>
              </a:rPr>
              <a:t>Hello\World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(“Hello</a:t>
            </a:r>
            <a:r>
              <a:rPr lang="en-US" b="1" dirty="0" smtClean="0">
                <a:solidFill>
                  <a:srgbClr val="7030A0"/>
                </a:solidFill>
              </a:rPr>
              <a:t>\\\</a:t>
            </a:r>
            <a:r>
              <a:rPr lang="en-US" b="1" dirty="0" err="1" smtClean="0">
                <a:solidFill>
                  <a:srgbClr val="7030A0"/>
                </a:solidFill>
              </a:rPr>
              <a:t>tWorld</a:t>
            </a:r>
            <a:r>
              <a:rPr lang="en-US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dirty="0"/>
              <a:t>			      </a:t>
            </a:r>
            <a:r>
              <a:rPr lang="en-US" dirty="0">
                <a:solidFill>
                  <a:srgbClr val="C00000"/>
                </a:solidFill>
              </a:rPr>
              <a:t>Hello</a:t>
            </a:r>
            <a:r>
              <a:rPr lang="en-US" dirty="0" smtClean="0">
                <a:solidFill>
                  <a:srgbClr val="C00000"/>
                </a:solidFill>
              </a:rPr>
              <a:t>\	World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vs </a:t>
            </a:r>
            <a:r>
              <a:rPr lang="en-US" dirty="0" err="1" smtClean="0"/>
              <a:t>println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err="1" smtClean="0"/>
              <a:t>println</a:t>
            </a:r>
            <a:r>
              <a:rPr lang="en-US" dirty="0" smtClean="0"/>
              <a:t> outputs text, sends cursor to next line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(“Hello”);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(“World”);</a:t>
            </a:r>
            <a:r>
              <a:rPr lang="en-US" dirty="0" smtClean="0"/>
              <a:t>	     </a:t>
            </a:r>
            <a:r>
              <a:rPr lang="en-US" dirty="0" smtClean="0">
                <a:solidFill>
                  <a:srgbClr val="C00000"/>
                </a:solidFill>
              </a:rPr>
              <a:t>Hello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							     </a:t>
            </a:r>
            <a:r>
              <a:rPr lang="en-US" dirty="0" smtClean="0">
                <a:solidFill>
                  <a:srgbClr val="C00000"/>
                </a:solidFill>
              </a:rPr>
              <a:t>World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b="1" u="sng" dirty="0" smtClean="0"/>
              <a:t>print</a:t>
            </a:r>
            <a:r>
              <a:rPr lang="en-US" dirty="0" smtClean="0"/>
              <a:t> outputs text, keeps cursor on same line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b="1" dirty="0" smtClean="0">
                <a:solidFill>
                  <a:srgbClr val="7030A0"/>
                </a:solidFill>
              </a:rPr>
              <a:t>(“Hello”);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b="1" dirty="0" smtClean="0">
                <a:solidFill>
                  <a:srgbClr val="7030A0"/>
                </a:solidFill>
              </a:rPr>
              <a:t>(“World”);</a:t>
            </a:r>
            <a:r>
              <a:rPr lang="en-US" dirty="0" smtClean="0"/>
              <a:t>	       </a:t>
            </a:r>
            <a:r>
              <a:rPr lang="en-US" dirty="0" err="1" smtClean="0">
                <a:solidFill>
                  <a:srgbClr val="C00000"/>
                </a:solidFill>
              </a:rPr>
              <a:t>HelloWorld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4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an assignment statement, the value to the right of the operator must be completed before it assigns the result to the variable on the left.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x = 3, y = 5, </a:t>
            </a:r>
            <a:r>
              <a:rPr lang="en-US" b="1" dirty="0" err="1" smtClean="0">
                <a:solidFill>
                  <a:srgbClr val="7030A0"/>
                </a:solidFill>
              </a:rPr>
              <a:t>ans</a:t>
            </a:r>
            <a:r>
              <a:rPr lang="en-US" b="1" dirty="0" smtClean="0">
                <a:solidFill>
                  <a:srgbClr val="7030A0"/>
                </a:solidFill>
              </a:rPr>
              <a:t> = 7;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ans</a:t>
            </a:r>
            <a:r>
              <a:rPr lang="en-US" b="1" dirty="0" smtClean="0">
                <a:solidFill>
                  <a:srgbClr val="7030A0"/>
                </a:solidFill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</a:rPr>
              <a:t>ans</a:t>
            </a:r>
            <a:r>
              <a:rPr lang="en-US" b="1" dirty="0" smtClean="0">
                <a:solidFill>
                  <a:srgbClr val="7030A0"/>
                </a:solidFill>
              </a:rPr>
              <a:t> + x + y;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ans</a:t>
            </a:r>
            <a:r>
              <a:rPr lang="en-US" dirty="0" smtClean="0">
                <a:solidFill>
                  <a:srgbClr val="C00000"/>
                </a:solidFill>
              </a:rPr>
              <a:t> =  7   + 3 + 5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ans</a:t>
            </a:r>
            <a:r>
              <a:rPr lang="en-US" b="1" dirty="0" smtClean="0">
                <a:solidFill>
                  <a:srgbClr val="7030A0"/>
                </a:solidFill>
              </a:rPr>
              <a:t>);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//15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61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PCMMDDAS</a:t>
            </a:r>
            <a:r>
              <a:rPr lang="en-US" dirty="0"/>
              <a:t> </a:t>
            </a:r>
            <a:r>
              <a:rPr lang="en-US" dirty="0" smtClean="0"/>
              <a:t>and Aunt Sally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28575">
            <a:solidFill>
              <a:srgbClr val="C00000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Parenthesis</a:t>
            </a:r>
          </a:p>
          <a:p>
            <a:r>
              <a:rPr lang="en-US" sz="2400" dirty="0" smtClean="0"/>
              <a:t>Casting</a:t>
            </a:r>
          </a:p>
          <a:p>
            <a:r>
              <a:rPr lang="en-US" sz="2400" dirty="0" err="1" smtClean="0"/>
              <a:t>Mult</a:t>
            </a:r>
            <a:r>
              <a:rPr lang="en-US" sz="2400" dirty="0" smtClean="0"/>
              <a:t>, Mod, Division, </a:t>
            </a:r>
            <a:r>
              <a:rPr lang="en-US" sz="2400" dirty="0" err="1" smtClean="0"/>
              <a:t>Div</a:t>
            </a:r>
            <a:r>
              <a:rPr lang="en-US" sz="2400" dirty="0" smtClean="0"/>
              <a:t>		left to right</a:t>
            </a:r>
          </a:p>
          <a:p>
            <a:r>
              <a:rPr lang="en-US" sz="2400" dirty="0" smtClean="0"/>
              <a:t>Addition, Subtraction		left to right</a:t>
            </a:r>
          </a:p>
          <a:p>
            <a:pPr marL="0" indent="0">
              <a:buNone/>
            </a:pPr>
            <a:r>
              <a:rPr lang="en-US" sz="2400" dirty="0" smtClean="0"/>
              <a:t>True for </a:t>
            </a:r>
            <a:r>
              <a:rPr lang="en-US" sz="2400" dirty="0" err="1" smtClean="0"/>
              <a:t>println</a:t>
            </a:r>
            <a:r>
              <a:rPr lang="en-US" sz="2400" dirty="0" smtClean="0"/>
              <a:t> and assignment statements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(5   +   2   +   “ Hello”);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//7 Hello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        </a:t>
            </a:r>
            <a:r>
              <a:rPr lang="en-US" sz="2400" dirty="0" err="1" smtClean="0">
                <a:solidFill>
                  <a:srgbClr val="C00000"/>
                </a:solidFill>
              </a:rPr>
              <a:t>int</a:t>
            </a:r>
            <a:r>
              <a:rPr lang="en-US" sz="2400" dirty="0" smtClean="0">
                <a:solidFill>
                  <a:srgbClr val="C00000"/>
                </a:solidFill>
              </a:rPr>
              <a:t>  + </a:t>
            </a:r>
            <a:r>
              <a:rPr lang="en-US" sz="2400" dirty="0" err="1" smtClean="0">
                <a:solidFill>
                  <a:srgbClr val="C00000"/>
                </a:solidFill>
              </a:rPr>
              <a:t>int</a:t>
            </a:r>
            <a:r>
              <a:rPr lang="en-US" sz="2400" dirty="0" smtClean="0">
                <a:solidFill>
                  <a:srgbClr val="C00000"/>
                </a:solidFill>
              </a:rPr>
              <a:t>  +      String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(“Hello “ +  5  +  2);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//Hello 52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         String     + </a:t>
            </a:r>
            <a:r>
              <a:rPr lang="en-US" sz="2400" dirty="0" err="1" smtClean="0">
                <a:solidFill>
                  <a:srgbClr val="C00000"/>
                </a:solidFill>
              </a:rPr>
              <a:t>int</a:t>
            </a:r>
            <a:r>
              <a:rPr lang="en-US" sz="2400" dirty="0" smtClean="0">
                <a:solidFill>
                  <a:srgbClr val="C00000"/>
                </a:solidFill>
              </a:rPr>
              <a:t> + </a:t>
            </a:r>
            <a:r>
              <a:rPr lang="en-US" sz="2400" dirty="0" err="1" smtClean="0">
                <a:solidFill>
                  <a:srgbClr val="C00000"/>
                </a:solidFill>
              </a:rPr>
              <a:t>int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(“Hello “ + (5 + 2));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//Hello 7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	         parenthesis before add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(“Hello “ +  5  </a:t>
            </a:r>
            <a:r>
              <a:rPr lang="en-US" sz="2400" b="1" dirty="0" smtClean="0">
                <a:solidFill>
                  <a:srgbClr val="7030A0"/>
                </a:solidFill>
              </a:rPr>
              <a:t>*  </a:t>
            </a:r>
            <a:r>
              <a:rPr lang="en-US" sz="2400" b="1" dirty="0">
                <a:solidFill>
                  <a:srgbClr val="7030A0"/>
                </a:solidFill>
              </a:rPr>
              <a:t>2);</a:t>
            </a: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//Hello </a:t>
            </a:r>
            <a:r>
              <a:rPr lang="en-US" sz="2400" dirty="0" smtClean="0">
                <a:solidFill>
                  <a:srgbClr val="C00000"/>
                </a:solidFill>
              </a:rPr>
              <a:t>10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         </a:t>
            </a:r>
            <a:r>
              <a:rPr lang="en-US" sz="2400" dirty="0" err="1" smtClean="0">
                <a:solidFill>
                  <a:srgbClr val="C00000"/>
                </a:solidFill>
              </a:rPr>
              <a:t>mult</a:t>
            </a:r>
            <a:r>
              <a:rPr lang="en-US" sz="2400" dirty="0" smtClean="0">
                <a:solidFill>
                  <a:srgbClr val="C00000"/>
                </a:solidFill>
              </a:rPr>
              <a:t> before add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0137" y="3581400"/>
            <a:ext cx="12192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873828" y="4267200"/>
            <a:ext cx="15240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54928" y="4953000"/>
            <a:ext cx="685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054928" y="5638800"/>
            <a:ext cx="685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317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225</Words>
  <Application>Microsoft Office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Casting Primatives</vt:lpstr>
      <vt:lpstr>Casting</vt:lpstr>
      <vt:lpstr>Casting to force division of ints</vt:lpstr>
      <vt:lpstr> </vt:lpstr>
      <vt:lpstr>Escape character \</vt:lpstr>
      <vt:lpstr>To escape the escape character…</vt:lpstr>
      <vt:lpstr>print vs println</vt:lpstr>
      <vt:lpstr>Order of operations</vt:lpstr>
      <vt:lpstr>PCMMDDAS and Aunt Sally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Casting Primatives</dc:title>
  <dc:creator>Oberle, Doug R</dc:creator>
  <cp:lastModifiedBy>Administrator</cp:lastModifiedBy>
  <cp:revision>12</cp:revision>
  <dcterms:created xsi:type="dcterms:W3CDTF">2006-08-16T00:00:00Z</dcterms:created>
  <dcterms:modified xsi:type="dcterms:W3CDTF">2014-09-10T11:56:50Z</dcterms:modified>
</cp:coreProperties>
</file>