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BA84-971C-4D71-8821-B906FB43F265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5386-8C0E-451D-AD99-9E431D614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8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BA84-971C-4D71-8821-B906FB43F265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5386-8C0E-451D-AD99-9E431D614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85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BA84-971C-4D71-8821-B906FB43F265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5386-8C0E-451D-AD99-9E431D614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1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BA84-971C-4D71-8821-B906FB43F265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5386-8C0E-451D-AD99-9E431D614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BA84-971C-4D71-8821-B906FB43F265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5386-8C0E-451D-AD99-9E431D614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4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BA84-971C-4D71-8821-B906FB43F265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5386-8C0E-451D-AD99-9E431D614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3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BA84-971C-4D71-8821-B906FB43F265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5386-8C0E-451D-AD99-9E431D614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4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BA84-971C-4D71-8821-B906FB43F265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5386-8C0E-451D-AD99-9E431D614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BA84-971C-4D71-8821-B906FB43F265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5386-8C0E-451D-AD99-9E431D614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0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BA84-971C-4D71-8821-B906FB43F265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5386-8C0E-451D-AD99-9E431D614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7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BA84-971C-4D71-8821-B906FB43F265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5386-8C0E-451D-AD99-9E431D614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BBA84-971C-4D71-8821-B906FB43F265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A5386-8C0E-451D-AD99-9E431D614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3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If-statement</a:t>
            </a:r>
            <a:br>
              <a:rPr lang="en-US" dirty="0" smtClean="0"/>
            </a:br>
            <a:r>
              <a:rPr lang="en-US" dirty="0" smtClean="0"/>
              <a:t>If-else statement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easy control </a:t>
            </a:r>
            <a:r>
              <a:rPr lang="en-US" dirty="0" smtClean="0"/>
              <a:t>structures</a:t>
            </a:r>
          </a:p>
          <a:p>
            <a:r>
              <a:rPr lang="en-US" dirty="0" smtClean="0"/>
              <a:t>Plus operator shortcuts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8988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other way around…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if </a:t>
            </a:r>
            <a:r>
              <a:rPr lang="en-US" sz="2800" b="1" dirty="0" smtClean="0">
                <a:solidFill>
                  <a:srgbClr val="7030A0"/>
                </a:solidFill>
              </a:rPr>
              <a:t>(password != 2112)</a:t>
            </a:r>
            <a:endParaRPr lang="en-US" sz="2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     </a:t>
            </a:r>
            <a:r>
              <a:rPr lang="en-US" sz="28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800" b="1" dirty="0">
                <a:solidFill>
                  <a:srgbClr val="7030A0"/>
                </a:solidFill>
              </a:rPr>
              <a:t>(“</a:t>
            </a:r>
            <a:r>
              <a:rPr lang="en-US" sz="2800" b="1" dirty="0">
                <a:solidFill>
                  <a:srgbClr val="C00000"/>
                </a:solidFill>
              </a:rPr>
              <a:t>WRONG</a:t>
            </a:r>
            <a:r>
              <a:rPr lang="en-US" sz="2800" b="1" dirty="0" smtClean="0">
                <a:solidFill>
                  <a:srgbClr val="C00000"/>
                </a:solidFill>
              </a:rPr>
              <a:t>!</a:t>
            </a:r>
            <a:r>
              <a:rPr lang="en-US" sz="28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else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{		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</a:t>
            </a:r>
            <a:r>
              <a:rPr lang="en-US" sz="28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800" b="1" dirty="0">
                <a:solidFill>
                  <a:srgbClr val="7030A0"/>
                </a:solidFill>
              </a:rPr>
              <a:t>(“</a:t>
            </a:r>
            <a:r>
              <a:rPr lang="en-US" sz="2800" b="1" dirty="0">
                <a:solidFill>
                  <a:srgbClr val="C00000"/>
                </a:solidFill>
              </a:rPr>
              <a:t>Correct!</a:t>
            </a:r>
            <a:r>
              <a:rPr lang="en-US" sz="28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    </a:t>
            </a:r>
            <a:r>
              <a:rPr lang="en-US" sz="2800" b="1" dirty="0" err="1">
                <a:solidFill>
                  <a:srgbClr val="7030A0"/>
                </a:solidFill>
              </a:rPr>
              <a:t>grantFolderAccess</a:t>
            </a:r>
            <a:r>
              <a:rPr lang="en-US" sz="28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}</a:t>
            </a:r>
            <a:endParaRPr lang="en-US" sz="2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637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Return methods will perform a task and send back a value</a:t>
            </a:r>
          </a:p>
          <a:p>
            <a:r>
              <a:rPr lang="en-US" dirty="0" smtClean="0"/>
              <a:t>They sometimes require information to be sent in as input.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b="1" dirty="0" smtClean="0">
                <a:solidFill>
                  <a:srgbClr val="7030A0"/>
                </a:solidFill>
              </a:rPr>
              <a:t>(“enter a number”);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x = </a:t>
            </a:r>
            <a:r>
              <a:rPr lang="en-US" b="1" dirty="0" err="1" smtClean="0">
                <a:solidFill>
                  <a:srgbClr val="7030A0"/>
                </a:solidFill>
              </a:rPr>
              <a:t>input.nextDouble</a:t>
            </a:r>
            <a:r>
              <a:rPr lang="en-US" b="1" dirty="0" smtClean="0">
                <a:solidFill>
                  <a:srgbClr val="7030A0"/>
                </a:solidFill>
              </a:rPr>
              <a:t>();			      </a:t>
            </a:r>
            <a:r>
              <a:rPr lang="en-US" dirty="0" smtClean="0">
                <a:solidFill>
                  <a:srgbClr val="C00000"/>
                </a:solidFill>
              </a:rPr>
              <a:t>//get user input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if(x &gt;= 0)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002060"/>
                </a:solidFill>
              </a:rPr>
              <a:t>ans</a:t>
            </a:r>
            <a:r>
              <a:rPr lang="en-US" b="1" dirty="0" smtClean="0">
                <a:solidFill>
                  <a:srgbClr val="002060"/>
                </a:solidFill>
              </a:rPr>
              <a:t> = </a:t>
            </a:r>
            <a:r>
              <a:rPr lang="en-US" b="1" dirty="0" err="1" smtClean="0">
                <a:solidFill>
                  <a:srgbClr val="002060"/>
                </a:solidFill>
              </a:rPr>
              <a:t>Math.sqrt</a:t>
            </a:r>
            <a:r>
              <a:rPr lang="en-US" b="1" dirty="0" smtClean="0">
                <a:solidFill>
                  <a:srgbClr val="002060"/>
                </a:solidFill>
              </a:rPr>
              <a:t>(x);</a:t>
            </a:r>
            <a:r>
              <a:rPr lang="en-US" b="1" dirty="0" smtClean="0">
                <a:solidFill>
                  <a:srgbClr val="7030A0"/>
                </a:solidFill>
              </a:rPr>
              <a:t>			      </a:t>
            </a:r>
            <a:r>
              <a:rPr lang="en-US" dirty="0" smtClean="0">
                <a:solidFill>
                  <a:srgbClr val="C00000"/>
                </a:solidFill>
              </a:rPr>
              <a:t>//given a #, </a:t>
            </a:r>
            <a:r>
              <a:rPr lang="en-US" dirty="0" err="1" smtClean="0">
                <a:solidFill>
                  <a:srgbClr val="C00000"/>
                </a:solidFill>
              </a:rPr>
              <a:t>sqrt</a:t>
            </a:r>
            <a:r>
              <a:rPr lang="en-US" dirty="0" smtClean="0">
                <a:solidFill>
                  <a:srgbClr val="C00000"/>
                </a:solidFill>
              </a:rPr>
              <a:t> returns a #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ans</a:t>
            </a:r>
            <a:r>
              <a:rPr lang="en-US" b="1" dirty="0" smtClean="0">
                <a:solidFill>
                  <a:srgbClr val="7030A0"/>
                </a:solidFill>
              </a:rPr>
              <a:t>);		      </a:t>
            </a:r>
            <a:r>
              <a:rPr lang="en-US" dirty="0" smtClean="0">
                <a:solidFill>
                  <a:srgbClr val="C00000"/>
                </a:solidFill>
              </a:rPr>
              <a:t>//show the answer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else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b="1" dirty="0" smtClean="0">
                <a:solidFill>
                  <a:srgbClr val="7030A0"/>
                </a:solidFill>
              </a:rPr>
              <a:t>(“imaginary”);	      </a:t>
            </a:r>
            <a:r>
              <a:rPr lang="en-US" dirty="0" smtClean="0">
                <a:solidFill>
                  <a:srgbClr val="C00000"/>
                </a:solidFill>
              </a:rPr>
              <a:t>//for invalid input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803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Shortcut</a:t>
            </a:r>
            <a:r>
              <a:rPr lang="en-US" b="1" dirty="0" smtClean="0"/>
              <a:t>		</a:t>
            </a:r>
            <a:r>
              <a:rPr lang="en-US" b="1" u="sng" dirty="0" smtClean="0"/>
              <a:t>Equivalent To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x++;	</a:t>
            </a:r>
            <a:r>
              <a:rPr lang="en-US" b="1" dirty="0" smtClean="0"/>
              <a:t>		</a:t>
            </a:r>
            <a:r>
              <a:rPr lang="en-US" b="1" dirty="0" smtClean="0">
                <a:solidFill>
                  <a:srgbClr val="C00000"/>
                </a:solidFill>
              </a:rPr>
              <a:t>x = x + 1;		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x--;	</a:t>
            </a:r>
            <a:r>
              <a:rPr lang="en-US" b="1" dirty="0" smtClean="0"/>
              <a:t>		</a:t>
            </a:r>
            <a:r>
              <a:rPr lang="en-US" b="1" dirty="0" smtClean="0">
                <a:solidFill>
                  <a:srgbClr val="C00000"/>
                </a:solidFill>
              </a:rPr>
              <a:t>x = x – 1;		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x += 5;</a:t>
            </a:r>
            <a:r>
              <a:rPr lang="en-US" b="1" dirty="0" smtClean="0"/>
              <a:t>		</a:t>
            </a:r>
            <a:r>
              <a:rPr lang="en-US" b="1" dirty="0" smtClean="0">
                <a:solidFill>
                  <a:srgbClr val="C00000"/>
                </a:solidFill>
              </a:rPr>
              <a:t>x = x + 5;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x -= 7;</a:t>
            </a:r>
            <a:r>
              <a:rPr lang="en-US" b="1" dirty="0" smtClean="0"/>
              <a:t>		</a:t>
            </a:r>
            <a:r>
              <a:rPr lang="en-US" b="1" dirty="0" smtClean="0">
                <a:solidFill>
                  <a:srgbClr val="C00000"/>
                </a:solidFill>
              </a:rPr>
              <a:t>x = x – 7;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x *= 2;</a:t>
            </a:r>
            <a:r>
              <a:rPr lang="en-US" b="1" dirty="0" smtClean="0"/>
              <a:t>		</a:t>
            </a:r>
            <a:r>
              <a:rPr lang="en-US" b="1" dirty="0" smtClean="0">
                <a:solidFill>
                  <a:srgbClr val="C00000"/>
                </a:solidFill>
              </a:rPr>
              <a:t>x = x * 2;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x /= 10;</a:t>
            </a:r>
            <a:r>
              <a:rPr lang="en-US" b="1" dirty="0" smtClean="0"/>
              <a:t>		</a:t>
            </a:r>
            <a:r>
              <a:rPr lang="en-US" b="1" dirty="0" smtClean="0">
                <a:solidFill>
                  <a:srgbClr val="C00000"/>
                </a:solidFill>
              </a:rPr>
              <a:t>x = x / 10;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x %= 25;	</a:t>
            </a:r>
            <a:r>
              <a:rPr lang="en-US" b="1" dirty="0" smtClean="0"/>
              <a:t>	</a:t>
            </a:r>
            <a:r>
              <a:rPr lang="en-US" b="1" dirty="0" smtClean="0">
                <a:solidFill>
                  <a:srgbClr val="C00000"/>
                </a:solidFill>
              </a:rPr>
              <a:t>x = x % 25;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85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if-statement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if( </a:t>
            </a:r>
            <a:r>
              <a:rPr lang="en-US" dirty="0" smtClean="0">
                <a:solidFill>
                  <a:srgbClr val="C00000"/>
                </a:solidFill>
              </a:rPr>
              <a:t>/*condition is true */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C00000"/>
                </a:solidFill>
              </a:rPr>
              <a:t>//execute code block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sz="2800" dirty="0" smtClean="0"/>
              <a:t>Code block only runs one time if condition is true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Code block is skipped if condition is 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6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If-statement 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//make </a:t>
            </a:r>
            <a:r>
              <a:rPr lang="en-US" dirty="0" err="1" smtClean="0">
                <a:solidFill>
                  <a:srgbClr val="C00000"/>
                </a:solidFill>
              </a:rPr>
              <a:t>karel</a:t>
            </a:r>
            <a:r>
              <a:rPr lang="en-US" dirty="0" smtClean="0">
                <a:solidFill>
                  <a:srgbClr val="C00000"/>
                </a:solidFill>
              </a:rPr>
              <a:t> move only when front is clear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if(</a:t>
            </a:r>
            <a:r>
              <a:rPr lang="en-US" b="1" dirty="0" err="1" smtClean="0">
                <a:solidFill>
                  <a:srgbClr val="7030A0"/>
                </a:solidFill>
              </a:rPr>
              <a:t>karel.frontIsClear</a:t>
            </a:r>
            <a:r>
              <a:rPr lang="en-US" b="1" dirty="0" smtClean="0">
                <a:solidFill>
                  <a:srgbClr val="7030A0"/>
                </a:solidFill>
              </a:rPr>
              <a:t>())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karel.move</a:t>
            </a:r>
            <a:r>
              <a:rPr lang="en-US" b="1" dirty="0" smtClean="0">
                <a:solidFill>
                  <a:srgbClr val="7030A0"/>
                </a:solidFill>
              </a:rPr>
              <a:t>();	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//add 5% to pay if hours are greater than 60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if(hours &gt; 60)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pay = pay * 1.05;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5289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If-else statement:</a:t>
            </a:r>
            <a:br>
              <a:rPr lang="en-US" sz="3200" dirty="0" smtClean="0"/>
            </a:br>
            <a:r>
              <a:rPr lang="en-US" sz="3200" dirty="0" smtClean="0"/>
              <a:t>Used to make one thing happen OR another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if( </a:t>
            </a:r>
            <a:r>
              <a:rPr lang="en-US" dirty="0" smtClean="0">
                <a:solidFill>
                  <a:srgbClr val="C00000"/>
                </a:solidFill>
              </a:rPr>
              <a:t>/*condition is true */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C00000"/>
                </a:solidFill>
              </a:rPr>
              <a:t>//execute code block A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C00000"/>
                </a:solidFill>
              </a:rPr>
              <a:t>//execute code block B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if condition is true, code A runs, code B is skipped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if condition is false, code A is skipped and code B runs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Either A or B will run.  Never both.  Never neither.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0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//make </a:t>
            </a:r>
            <a:r>
              <a:rPr lang="en-US" dirty="0" err="1" smtClean="0">
                <a:solidFill>
                  <a:srgbClr val="C00000"/>
                </a:solidFill>
              </a:rPr>
              <a:t>karel</a:t>
            </a:r>
            <a:r>
              <a:rPr lang="en-US" dirty="0" smtClean="0">
                <a:solidFill>
                  <a:srgbClr val="C00000"/>
                </a:solidFill>
              </a:rPr>
              <a:t> move only when front is clear,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//but turn if the front is not clear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if(</a:t>
            </a:r>
            <a:r>
              <a:rPr lang="en-US" b="1" dirty="0" err="1" smtClean="0">
                <a:solidFill>
                  <a:srgbClr val="7030A0"/>
                </a:solidFill>
              </a:rPr>
              <a:t>karel.frontIsClear</a:t>
            </a:r>
            <a:r>
              <a:rPr lang="en-US" b="1" dirty="0" smtClean="0">
                <a:solidFill>
                  <a:srgbClr val="7030A0"/>
                </a:solidFill>
              </a:rPr>
              <a:t>())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karel.move</a:t>
            </a:r>
            <a:r>
              <a:rPr lang="en-US" b="1" dirty="0" smtClean="0">
                <a:solidFill>
                  <a:srgbClr val="7030A0"/>
                </a:solidFill>
              </a:rPr>
              <a:t>();	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else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karel.turnLeft</a:t>
            </a:r>
            <a:r>
              <a:rPr lang="en-US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12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b="1" dirty="0" smtClean="0">
                <a:solidFill>
                  <a:srgbClr val="7030A0"/>
                </a:solidFill>
              </a:rPr>
              <a:t>(“</a:t>
            </a:r>
            <a:r>
              <a:rPr lang="en-US" b="1" dirty="0" smtClean="0">
                <a:solidFill>
                  <a:srgbClr val="C00000"/>
                </a:solidFill>
              </a:rPr>
              <a:t>choose: P)lay or Q)</a:t>
            </a:r>
            <a:r>
              <a:rPr lang="en-US" b="1" dirty="0" err="1" smtClean="0">
                <a:solidFill>
                  <a:srgbClr val="C00000"/>
                </a:solidFill>
              </a:rPr>
              <a:t>uit</a:t>
            </a:r>
            <a:r>
              <a:rPr lang="en-US" b="1" dirty="0" smtClean="0">
                <a:solidFill>
                  <a:srgbClr val="7030A0"/>
                </a:solidFill>
              </a:rPr>
              <a:t>");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opt = </a:t>
            </a:r>
            <a:r>
              <a:rPr lang="en-US" b="1" dirty="0" err="1" smtClean="0">
                <a:solidFill>
                  <a:srgbClr val="7030A0"/>
                </a:solidFill>
              </a:rPr>
              <a:t>input.next</a:t>
            </a:r>
            <a:r>
              <a:rPr lang="en-US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f (</a:t>
            </a:r>
            <a:r>
              <a:rPr lang="en-US" b="1" dirty="0" err="1" smtClean="0">
                <a:solidFill>
                  <a:srgbClr val="7030A0"/>
                </a:solidFill>
              </a:rPr>
              <a:t>opt.equals</a:t>
            </a:r>
            <a:r>
              <a:rPr lang="en-US" b="1" dirty="0" smtClean="0">
                <a:solidFill>
                  <a:srgbClr val="7030A0"/>
                </a:solidFill>
              </a:rPr>
              <a:t>(“</a:t>
            </a:r>
            <a:r>
              <a:rPr lang="en-US" b="1" dirty="0" smtClean="0">
                <a:solidFill>
                  <a:srgbClr val="C00000"/>
                </a:solidFill>
              </a:rPr>
              <a:t>P</a:t>
            </a:r>
            <a:r>
              <a:rPr lang="en-US" b="1" dirty="0" smtClean="0">
                <a:solidFill>
                  <a:srgbClr val="7030A0"/>
                </a:solidFill>
              </a:rPr>
              <a:t>”))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playGame</a:t>
            </a:r>
            <a:r>
              <a:rPr lang="en-US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else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b="1" dirty="0" smtClean="0">
                <a:solidFill>
                  <a:srgbClr val="7030A0"/>
                </a:solidFill>
              </a:rPr>
              <a:t>(“</a:t>
            </a:r>
            <a:r>
              <a:rPr lang="en-US" b="1" dirty="0" smtClean="0">
                <a:solidFill>
                  <a:srgbClr val="C00000"/>
                </a:solidFill>
              </a:rPr>
              <a:t>Goodbye…COWARD!</a:t>
            </a:r>
            <a:r>
              <a:rPr lang="en-US" b="1" dirty="0" smtClean="0">
                <a:solidFill>
                  <a:srgbClr val="7030A0"/>
                </a:solidFill>
              </a:rPr>
              <a:t>”);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>
              <a:buFont typeface="Arial" charset="0"/>
              <a:buChar char="•"/>
            </a:pPr>
            <a:r>
              <a:rPr lang="en-US" sz="3000" dirty="0" smtClean="0"/>
              <a:t>What happens if we type “G” when prompted?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1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operators for conditions:</a:t>
            </a:r>
            <a:br>
              <a:rPr lang="en-US" dirty="0" smtClean="0"/>
            </a:br>
            <a:r>
              <a:rPr lang="en-US" dirty="0" smtClean="0"/>
              <a:t>return </a:t>
            </a:r>
            <a:r>
              <a:rPr lang="en-US" dirty="0" err="1" smtClean="0"/>
              <a:t>boolean</a:t>
            </a:r>
            <a:r>
              <a:rPr lang="en-US" dirty="0" smtClean="0"/>
              <a:t> (true or false)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These only work for comparing </a:t>
            </a:r>
            <a:r>
              <a:rPr lang="en-US" dirty="0" err="1" smtClean="0"/>
              <a:t>primatives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Greater than			&gt;</a:t>
            </a:r>
          </a:p>
          <a:p>
            <a:r>
              <a:rPr lang="en-US" dirty="0" smtClean="0"/>
              <a:t>Less than			&lt;</a:t>
            </a:r>
          </a:p>
          <a:p>
            <a:r>
              <a:rPr lang="en-US" dirty="0" smtClean="0"/>
              <a:t>Greater than OR equal	&gt;=</a:t>
            </a:r>
          </a:p>
          <a:p>
            <a:r>
              <a:rPr lang="en-US" dirty="0" smtClean="0"/>
              <a:t>Less than OR equal		&lt;=</a:t>
            </a:r>
          </a:p>
          <a:p>
            <a:r>
              <a:rPr lang="en-US" dirty="0" smtClean="0"/>
              <a:t>Equals				==</a:t>
            </a:r>
          </a:p>
          <a:p>
            <a:r>
              <a:rPr lang="en-US" dirty="0" smtClean="0"/>
              <a:t>Not Equals			!=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9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Brackets and style: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if-code-body and else-code-body are usually defined within a set of brackets {}.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When the code body is only a single command, brackets are optional (style).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if (</a:t>
            </a:r>
            <a:r>
              <a:rPr lang="en-US" sz="2400" b="1" dirty="0" err="1">
                <a:solidFill>
                  <a:srgbClr val="7030A0"/>
                </a:solidFill>
              </a:rPr>
              <a:t>num</a:t>
            </a:r>
            <a:r>
              <a:rPr lang="en-US" sz="2400" b="1" dirty="0">
                <a:solidFill>
                  <a:srgbClr val="7030A0"/>
                </a:solidFill>
              </a:rPr>
              <a:t> == </a:t>
            </a:r>
            <a:r>
              <a:rPr lang="en-US" sz="2400" b="1" dirty="0" smtClean="0">
                <a:solidFill>
                  <a:srgbClr val="7030A0"/>
                </a:solidFill>
              </a:rPr>
              <a:t>8)</a:t>
            </a:r>
            <a:r>
              <a:rPr lang="en-US" sz="2400" b="1" dirty="0">
                <a:solidFill>
                  <a:srgbClr val="7030A0"/>
                </a:solidFill>
              </a:rPr>
              <a:t>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Correct</a:t>
            </a:r>
            <a:r>
              <a:rPr lang="en-US" sz="2400" b="1" dirty="0" smtClean="0">
                <a:solidFill>
                  <a:srgbClr val="C00000"/>
                </a:solidFill>
              </a:rPr>
              <a:t>!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else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WRONG</a:t>
            </a:r>
            <a:r>
              <a:rPr lang="en-US" sz="2400" b="1" dirty="0" smtClean="0">
                <a:solidFill>
                  <a:srgbClr val="C00000"/>
                </a:solidFill>
              </a:rPr>
              <a:t>!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54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When </a:t>
            </a:r>
            <a:r>
              <a:rPr lang="en-US" sz="2400" dirty="0"/>
              <a:t>the code body is </a:t>
            </a:r>
            <a:r>
              <a:rPr lang="en-US" sz="2400" dirty="0" smtClean="0"/>
              <a:t>more than one </a:t>
            </a:r>
            <a:r>
              <a:rPr lang="en-US" sz="2400" dirty="0"/>
              <a:t>command, brackets are </a:t>
            </a:r>
            <a:r>
              <a:rPr lang="en-US" sz="2400" dirty="0" smtClean="0"/>
              <a:t>required.</a:t>
            </a:r>
            <a:endParaRPr lang="en-US" sz="2400" dirty="0"/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if (password == 2112)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{		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    </a:t>
            </a:r>
            <a:r>
              <a:rPr lang="en-US" sz="2800" b="1" dirty="0" err="1">
                <a:solidFill>
                  <a:srgbClr val="7030A0"/>
                </a:solidFill>
              </a:rPr>
              <a:t>System.out.println</a:t>
            </a:r>
            <a:r>
              <a:rPr lang="en-US" sz="2800" b="1" dirty="0">
                <a:solidFill>
                  <a:srgbClr val="7030A0"/>
                </a:solidFill>
              </a:rPr>
              <a:t>(“</a:t>
            </a:r>
            <a:r>
              <a:rPr lang="en-US" sz="2800" b="1" dirty="0">
                <a:solidFill>
                  <a:srgbClr val="C00000"/>
                </a:solidFill>
              </a:rPr>
              <a:t>Correct</a:t>
            </a:r>
            <a:r>
              <a:rPr lang="en-US" sz="2800" b="1" dirty="0" smtClean="0">
                <a:solidFill>
                  <a:srgbClr val="C00000"/>
                </a:solidFill>
              </a:rPr>
              <a:t>!</a:t>
            </a:r>
            <a:r>
              <a:rPr lang="en-US" sz="28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     </a:t>
            </a:r>
            <a:r>
              <a:rPr lang="en-US" sz="2800" b="1" dirty="0" err="1" smtClean="0">
                <a:solidFill>
                  <a:srgbClr val="7030A0"/>
                </a:solidFill>
              </a:rPr>
              <a:t>grantFolderAccess</a:t>
            </a:r>
            <a:r>
              <a:rPr lang="en-US" sz="2800" b="1" dirty="0" smtClean="0">
                <a:solidFill>
                  <a:srgbClr val="7030A0"/>
                </a:solidFill>
              </a:rPr>
              <a:t>();	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else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    </a:t>
            </a:r>
            <a:r>
              <a:rPr lang="en-US" sz="2800" b="1" dirty="0" err="1">
                <a:solidFill>
                  <a:srgbClr val="7030A0"/>
                </a:solidFill>
              </a:rPr>
              <a:t>System.out.println</a:t>
            </a:r>
            <a:r>
              <a:rPr lang="en-US" sz="2800" b="1" dirty="0">
                <a:solidFill>
                  <a:srgbClr val="7030A0"/>
                </a:solidFill>
              </a:rPr>
              <a:t>(“</a:t>
            </a:r>
            <a:r>
              <a:rPr lang="en-US" sz="2800" b="1" dirty="0">
                <a:solidFill>
                  <a:srgbClr val="C00000"/>
                </a:solidFill>
              </a:rPr>
              <a:t>WRONG!</a:t>
            </a:r>
            <a:r>
              <a:rPr lang="en-US" sz="28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8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328</Words>
  <Application>Microsoft Office PowerPoint</Application>
  <PresentationFormat>On-screen Show (4:3)</PresentationFormat>
  <Paragraphs>114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If-statement If-else statement</vt:lpstr>
      <vt:lpstr>The if-statement</vt:lpstr>
      <vt:lpstr>If-statement examples:</vt:lpstr>
      <vt:lpstr>If-else statement: Used to make one thing happen OR another </vt:lpstr>
      <vt:lpstr>If-else statement example:</vt:lpstr>
      <vt:lpstr> </vt:lpstr>
      <vt:lpstr>Relational operators for conditions: return boolean (true or false)</vt:lpstr>
      <vt:lpstr>Brackets and style:</vt:lpstr>
      <vt:lpstr> </vt:lpstr>
      <vt:lpstr>The other way around…</vt:lpstr>
      <vt:lpstr>Return methods</vt:lpstr>
      <vt:lpstr>Operator shortcuts</vt:lpstr>
    </vt:vector>
  </TitlesOfParts>
  <Company>Fairfax County Public Schools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If-statement If-else statement</dc:title>
  <dc:creator>Administrator</dc:creator>
  <cp:lastModifiedBy>Administrator</cp:lastModifiedBy>
  <cp:revision>16</cp:revision>
  <dcterms:created xsi:type="dcterms:W3CDTF">2014-09-04T17:36:01Z</dcterms:created>
  <dcterms:modified xsi:type="dcterms:W3CDTF">2014-09-11T19:18:55Z</dcterms:modified>
</cp:coreProperties>
</file>