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if-else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Picking one of many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1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Rearranging logic for style and efficiency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if(temp &gt;= 80)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shorts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else 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if(temp &gt;= 60)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Dress comfortably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else 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if(temp &gt;= 40)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a jacket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else 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      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a coat</a:t>
            </a:r>
            <a:r>
              <a:rPr lang="en-US" sz="2500" b="1" dirty="0" smtClean="0">
                <a:solidFill>
                  <a:srgbClr val="7030A0"/>
                </a:solidFill>
              </a:rPr>
              <a:t>”);         </a:t>
            </a:r>
          </a:p>
          <a:p>
            <a:pPr marL="0" indent="0">
              <a:buNone/>
            </a:pPr>
            <a:r>
              <a:rPr lang="en-US" sz="2800" dirty="0" smtClean="0"/>
              <a:t>Much better.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90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put an if-statement inside of another if-statement</a:t>
            </a:r>
          </a:p>
          <a:p>
            <a:r>
              <a:rPr lang="en-US" sz="2400" dirty="0" smtClean="0"/>
              <a:t>Allows for a control structure that will pick one of many options depending on conditions (or maybe none).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if( </a:t>
            </a:r>
            <a:r>
              <a:rPr lang="en-US" sz="2400" b="1" dirty="0" err="1" smtClean="0">
                <a:solidFill>
                  <a:srgbClr val="7030A0"/>
                </a:solidFill>
              </a:rPr>
              <a:t>karel.frontIsClear</a:t>
            </a:r>
            <a:r>
              <a:rPr lang="en-US" sz="2400" b="1" dirty="0" smtClean="0">
                <a:solidFill>
                  <a:srgbClr val="7030A0"/>
                </a:solidFill>
              </a:rPr>
              <a:t>())	      </a:t>
            </a:r>
            <a:r>
              <a:rPr lang="en-US" sz="2400" dirty="0" smtClean="0">
                <a:solidFill>
                  <a:srgbClr val="C00000"/>
                </a:solidFill>
              </a:rPr>
              <a:t>//1 of 3 things will happen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karel.move</a:t>
            </a:r>
            <a:r>
              <a:rPr lang="en-US" sz="2400" b="1" dirty="0" smtClean="0">
                <a:solidFill>
                  <a:srgbClr val="7030A0"/>
                </a:solidFill>
              </a:rPr>
              <a:t>();		      </a:t>
            </a:r>
            <a:r>
              <a:rPr lang="en-US" sz="2400" dirty="0" smtClean="0">
                <a:solidFill>
                  <a:srgbClr val="C00000"/>
                </a:solidFill>
              </a:rPr>
              <a:t>//</a:t>
            </a:r>
            <a:r>
              <a:rPr lang="en-US" sz="2400" dirty="0" err="1" smtClean="0">
                <a:solidFill>
                  <a:srgbClr val="C00000"/>
                </a:solidFill>
              </a:rPr>
              <a:t>karel</a:t>
            </a:r>
            <a:r>
              <a:rPr lang="en-US" sz="2400" dirty="0" smtClean="0">
                <a:solidFill>
                  <a:srgbClr val="C00000"/>
                </a:solidFill>
              </a:rPr>
              <a:t> will either: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else				      </a:t>
            </a:r>
            <a:r>
              <a:rPr lang="en-US" sz="2400" dirty="0" smtClean="0">
                <a:solidFill>
                  <a:srgbClr val="C00000"/>
                </a:solidFill>
              </a:rPr>
              <a:t>//move or </a:t>
            </a:r>
            <a:r>
              <a:rPr lang="en-US" sz="2400" dirty="0" err="1" smtClean="0">
                <a:solidFill>
                  <a:srgbClr val="C00000"/>
                </a:solidFill>
              </a:rPr>
              <a:t>pickBeeper</a:t>
            </a:r>
            <a:r>
              <a:rPr lang="en-US" sz="2400" dirty="0" smtClean="0">
                <a:solidFill>
                  <a:srgbClr val="C00000"/>
                </a:solidFill>
              </a:rPr>
              <a:t> or turn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if(</a:t>
            </a:r>
            <a:r>
              <a:rPr lang="en-US" sz="2400" b="1" dirty="0" err="1" smtClean="0">
                <a:solidFill>
                  <a:srgbClr val="7030A0"/>
                </a:solidFill>
              </a:rPr>
              <a:t>karel.onABeeper</a:t>
            </a:r>
            <a:r>
              <a:rPr lang="en-US" sz="2400" b="1" dirty="0" smtClean="0">
                <a:solidFill>
                  <a:srgbClr val="7030A0"/>
                </a:solidFill>
              </a:rPr>
              <a:t>())           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karel.pickBeeper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     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karel.turnLeft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819400"/>
            <a:ext cx="40386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3048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276600"/>
            <a:ext cx="3048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smtClean="0">
                <a:solidFill>
                  <a:srgbClr val="7030A0"/>
                </a:solidFill>
              </a:rPr>
              <a:t>if</a:t>
            </a:r>
            <a:r>
              <a:rPr lang="en-US" sz="2400" b="1" dirty="0">
                <a:solidFill>
                  <a:srgbClr val="7030A0"/>
                </a:solidFill>
              </a:rPr>
              <a:t>( </a:t>
            </a:r>
            <a:r>
              <a:rPr lang="en-US" sz="2400" b="1" dirty="0" err="1">
                <a:solidFill>
                  <a:srgbClr val="7030A0"/>
                </a:solidFill>
              </a:rPr>
              <a:t>karel.frontIsClear</a:t>
            </a:r>
            <a:r>
              <a:rPr lang="en-US" sz="2400" b="1" dirty="0">
                <a:solidFill>
                  <a:srgbClr val="7030A0"/>
                </a:solidFill>
              </a:rPr>
              <a:t>())	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karel.move</a:t>
            </a:r>
            <a:r>
              <a:rPr lang="en-US" sz="2400" b="1" dirty="0">
                <a:solidFill>
                  <a:srgbClr val="7030A0"/>
                </a:solidFill>
              </a:rPr>
              <a:t>();		      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if(</a:t>
            </a:r>
            <a:r>
              <a:rPr lang="en-US" sz="2400" b="1" dirty="0" err="1">
                <a:solidFill>
                  <a:srgbClr val="7030A0"/>
                </a:solidFill>
              </a:rPr>
              <a:t>karel.onABeeper</a:t>
            </a:r>
            <a:r>
              <a:rPr lang="en-US" sz="2400" b="1" dirty="0">
                <a:solidFill>
                  <a:srgbClr val="7030A0"/>
                </a:solidFill>
              </a:rPr>
              <a:t>())  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//only gets here if front is blocked</a:t>
            </a:r>
            <a:r>
              <a:rPr lang="en-US" sz="2400" b="1" dirty="0" smtClean="0">
                <a:solidFill>
                  <a:srgbClr val="C00000"/>
                </a:solidFill>
              </a:rPr>
              <a:t>  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     </a:t>
            </a:r>
            <a:r>
              <a:rPr lang="en-US" sz="2400" b="1" dirty="0" err="1">
                <a:solidFill>
                  <a:srgbClr val="7030A0"/>
                </a:solidFill>
              </a:rPr>
              <a:t>karel.pickBeeper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     </a:t>
            </a:r>
            <a:r>
              <a:rPr lang="en-US" sz="2400" b="1" dirty="0" err="1">
                <a:solidFill>
                  <a:srgbClr val="7030A0"/>
                </a:solidFill>
              </a:rPr>
              <a:t>karel.turnLeft</a:t>
            </a:r>
            <a:r>
              <a:rPr lang="en-US" sz="2400" b="1" dirty="0" smtClean="0">
                <a:solidFill>
                  <a:srgbClr val="7030A0"/>
                </a:solidFill>
              </a:rPr>
              <a:t>();	</a:t>
            </a:r>
            <a:r>
              <a:rPr lang="en-US" sz="2400" dirty="0" smtClean="0">
                <a:solidFill>
                  <a:srgbClr val="C00000"/>
                </a:solidFill>
              </a:rPr>
              <a:t>//only gets here if front blocked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//and not on a beeper</a:t>
            </a:r>
          </a:p>
          <a:p>
            <a:pPr marL="0" indent="0">
              <a:buNone/>
            </a:pPr>
            <a:r>
              <a:rPr lang="en-US" sz="2400" dirty="0" smtClean="0"/>
              <a:t>If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condition is true, move and skip the else (structure ends)</a:t>
            </a:r>
          </a:p>
          <a:p>
            <a:pPr marL="0" indent="0">
              <a:buNone/>
            </a:pPr>
            <a:r>
              <a:rPr lang="en-US" sz="2400" dirty="0" smtClean="0"/>
              <a:t>Otherwise, if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condition is true, </a:t>
            </a:r>
            <a:r>
              <a:rPr lang="en-US" sz="2400" dirty="0" err="1" smtClean="0"/>
              <a:t>pickBeeper</a:t>
            </a:r>
            <a:r>
              <a:rPr lang="en-US" sz="2400" dirty="0" smtClean="0"/>
              <a:t> and skip the else</a:t>
            </a:r>
          </a:p>
          <a:p>
            <a:pPr marL="0" indent="0">
              <a:buNone/>
            </a:pPr>
            <a:r>
              <a:rPr lang="en-US" sz="2400" dirty="0" smtClean="0"/>
              <a:t>Otherwise, turn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535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hanging-else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there is no last else to the innermost if-statement, then it is possible nothing will happen if all conditions are false.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if</a:t>
            </a:r>
            <a:r>
              <a:rPr lang="en-US" sz="2400" b="1" dirty="0">
                <a:solidFill>
                  <a:srgbClr val="7030A0"/>
                </a:solidFill>
              </a:rPr>
              <a:t>( </a:t>
            </a:r>
            <a:r>
              <a:rPr lang="en-US" sz="2400" b="1" dirty="0" err="1">
                <a:solidFill>
                  <a:srgbClr val="7030A0"/>
                </a:solidFill>
              </a:rPr>
              <a:t>karel.frontIsClear</a:t>
            </a:r>
            <a:r>
              <a:rPr lang="en-US" sz="2400" b="1" dirty="0">
                <a:solidFill>
                  <a:srgbClr val="7030A0"/>
                </a:solidFill>
              </a:rPr>
              <a:t>())	 </a:t>
            </a:r>
            <a:r>
              <a:rPr lang="en-US" sz="2400" dirty="0" smtClean="0">
                <a:solidFill>
                  <a:srgbClr val="C00000"/>
                </a:solidFill>
              </a:rPr>
              <a:t>//if front blocked, go to else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karel.move</a:t>
            </a:r>
            <a:r>
              <a:rPr lang="en-US" sz="2400" b="1" dirty="0">
                <a:solidFill>
                  <a:srgbClr val="7030A0"/>
                </a:solidFill>
              </a:rPr>
              <a:t>();		      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if(</a:t>
            </a:r>
            <a:r>
              <a:rPr lang="en-US" sz="2400" b="1" dirty="0" err="1">
                <a:solidFill>
                  <a:srgbClr val="7030A0"/>
                </a:solidFill>
              </a:rPr>
              <a:t>karel.onABeeper</a:t>
            </a:r>
            <a:r>
              <a:rPr lang="en-US" sz="2400" b="1" dirty="0">
                <a:solidFill>
                  <a:srgbClr val="7030A0"/>
                </a:solidFill>
              </a:rPr>
              <a:t>())     </a:t>
            </a:r>
            <a:r>
              <a:rPr lang="en-US" sz="2400" dirty="0" smtClean="0">
                <a:solidFill>
                  <a:srgbClr val="C00000"/>
                </a:solidFill>
              </a:rPr>
              <a:t>//if not on beeper, go to the else</a:t>
            </a:r>
            <a:r>
              <a:rPr lang="en-US" sz="2400" b="1" dirty="0" smtClean="0">
                <a:solidFill>
                  <a:srgbClr val="C00000"/>
                </a:solidFill>
              </a:rPr>
              <a:t>      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     </a:t>
            </a:r>
            <a:r>
              <a:rPr lang="en-US" sz="2400" b="1" dirty="0" err="1">
                <a:solidFill>
                  <a:srgbClr val="7030A0"/>
                </a:solidFill>
              </a:rPr>
              <a:t>karel.pickBeeper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if(</a:t>
            </a:r>
            <a:r>
              <a:rPr lang="en-US" sz="2400" b="1" dirty="0" err="1" smtClean="0">
                <a:solidFill>
                  <a:srgbClr val="7030A0"/>
                </a:solidFill>
              </a:rPr>
              <a:t>karel.leftIsClear</a:t>
            </a:r>
            <a:r>
              <a:rPr lang="en-US" sz="2400" b="1" dirty="0" smtClean="0">
                <a:solidFill>
                  <a:srgbClr val="7030A0"/>
                </a:solidFill>
              </a:rPr>
              <a:t>())	</a:t>
            </a:r>
            <a:r>
              <a:rPr lang="en-US" sz="2400" dirty="0" smtClean="0">
                <a:solidFill>
                  <a:srgbClr val="C00000"/>
                </a:solidFill>
              </a:rPr>
              <a:t>//if left blocked, skip this code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     </a:t>
            </a: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karel.turnLeft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dirty="0" smtClean="0">
                <a:solidFill>
                  <a:srgbClr val="C00000"/>
                </a:solidFill>
              </a:rPr>
              <a:t>//and nothing happens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1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87963"/>
          </a:xfrm>
        </p:spPr>
        <p:txBody>
          <a:bodyPr/>
          <a:lstStyle/>
          <a:p>
            <a:r>
              <a:rPr lang="en-US" sz="2400" dirty="0" smtClean="0"/>
              <a:t>With multiple if-</a:t>
            </a:r>
            <a:r>
              <a:rPr lang="en-US" sz="2400" dirty="0" err="1" smtClean="0"/>
              <a:t>elses</a:t>
            </a:r>
            <a:r>
              <a:rPr lang="en-US" sz="2400" dirty="0" smtClean="0"/>
              <a:t>, a lack of braces will cause java to pair any </a:t>
            </a:r>
            <a:r>
              <a:rPr lang="en-US" sz="2400" b="1" dirty="0" smtClean="0">
                <a:solidFill>
                  <a:srgbClr val="7030A0"/>
                </a:solidFill>
              </a:rPr>
              <a:t>else</a:t>
            </a:r>
            <a:r>
              <a:rPr lang="en-US" sz="2400" dirty="0" smtClean="0"/>
              <a:t> with the closest </a:t>
            </a:r>
            <a:r>
              <a:rPr lang="en-US" sz="2400" b="1" dirty="0" smtClean="0">
                <a:solidFill>
                  <a:srgbClr val="7030A0"/>
                </a:solidFill>
              </a:rPr>
              <a:t>if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if( x &gt;= 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if(</a:t>
            </a:r>
            <a:r>
              <a:rPr lang="en-US" sz="2400" b="1" dirty="0" err="1" smtClean="0">
                <a:solidFill>
                  <a:srgbClr val="7030A0"/>
                </a:solidFill>
              </a:rPr>
              <a:t>opt.equals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square root</a:t>
            </a:r>
            <a:r>
              <a:rPr lang="en-US" sz="24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Math.sqrt</a:t>
            </a:r>
            <a:r>
              <a:rPr lang="en-US" sz="2400" b="1" dirty="0" smtClean="0">
                <a:solidFill>
                  <a:srgbClr val="7030A0"/>
                </a:solidFill>
              </a:rPr>
              <a:t>(x));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negative x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/>
              <a:t>If x &gt;= 0 is true, it checks the next if.</a:t>
            </a:r>
          </a:p>
          <a:p>
            <a:pPr marL="0" indent="0">
              <a:buNone/>
            </a:pPr>
            <a:r>
              <a:rPr lang="en-US" sz="2400" dirty="0" smtClean="0"/>
              <a:t>If opt is not “square root”, it reports “negative x”.  </a:t>
            </a:r>
            <a:r>
              <a:rPr lang="en-US" sz="2400" b="1" dirty="0" smtClean="0">
                <a:solidFill>
                  <a:srgbClr val="C00000"/>
                </a:solidFill>
              </a:rPr>
              <a:t>Why?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3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87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multiple if-</a:t>
            </a:r>
            <a:r>
              <a:rPr lang="en-US" sz="2400" dirty="0" err="1" smtClean="0"/>
              <a:t>elses</a:t>
            </a:r>
            <a:r>
              <a:rPr lang="en-US" sz="2400" dirty="0" smtClean="0"/>
              <a:t>, a lack of braces will cause java to pair any </a:t>
            </a:r>
            <a:r>
              <a:rPr lang="en-US" sz="2400" b="1" dirty="0" smtClean="0">
                <a:solidFill>
                  <a:srgbClr val="7030A0"/>
                </a:solidFill>
              </a:rPr>
              <a:t>else</a:t>
            </a:r>
            <a:r>
              <a:rPr lang="en-US" sz="2400" dirty="0" smtClean="0"/>
              <a:t> with the closest </a:t>
            </a:r>
            <a:r>
              <a:rPr lang="en-US" sz="2400" b="1" dirty="0" smtClean="0">
                <a:solidFill>
                  <a:srgbClr val="7030A0"/>
                </a:solidFill>
              </a:rPr>
              <a:t>if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if( x &gt;= 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if(</a:t>
            </a:r>
            <a:r>
              <a:rPr lang="en-US" sz="2400" b="1" dirty="0" err="1" smtClean="0">
                <a:solidFill>
                  <a:srgbClr val="7030A0"/>
                </a:solidFill>
              </a:rPr>
              <a:t>opt.equals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square root</a:t>
            </a:r>
            <a:r>
              <a:rPr lang="en-US" sz="24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Math.sqrt</a:t>
            </a:r>
            <a:r>
              <a:rPr lang="en-US" sz="2400" b="1" dirty="0" smtClean="0">
                <a:solidFill>
                  <a:srgbClr val="7030A0"/>
                </a:solidFill>
              </a:rPr>
              <a:t>(x));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negative x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/>
              <a:t>If x &gt;= 0 is true, it checks the next if.</a:t>
            </a:r>
          </a:p>
          <a:p>
            <a:pPr marL="0" indent="0">
              <a:buNone/>
            </a:pPr>
            <a:r>
              <a:rPr lang="en-US" sz="2400" dirty="0" smtClean="0"/>
              <a:t>     If opt is not “square root”, it reports “negative x”.  Why?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That else gets matched with the closest if despite how we indent.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4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87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multiple if-</a:t>
            </a:r>
            <a:r>
              <a:rPr lang="en-US" sz="2400" dirty="0" err="1" smtClean="0"/>
              <a:t>elses</a:t>
            </a:r>
            <a:r>
              <a:rPr lang="en-US" sz="2400" dirty="0" smtClean="0"/>
              <a:t>, a lack of braces will cause java to pair any </a:t>
            </a:r>
            <a:r>
              <a:rPr lang="en-US" sz="2400" b="1" dirty="0" smtClean="0">
                <a:solidFill>
                  <a:srgbClr val="7030A0"/>
                </a:solidFill>
              </a:rPr>
              <a:t>else</a:t>
            </a:r>
            <a:r>
              <a:rPr lang="en-US" sz="2400" dirty="0" smtClean="0"/>
              <a:t> with the closest </a:t>
            </a:r>
            <a:r>
              <a:rPr lang="en-US" sz="2400" b="1" dirty="0" smtClean="0">
                <a:solidFill>
                  <a:srgbClr val="7030A0"/>
                </a:solidFill>
              </a:rPr>
              <a:t>if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if( x &gt;= 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if(</a:t>
            </a:r>
            <a:r>
              <a:rPr lang="en-US" sz="2400" b="1" dirty="0" err="1" smtClean="0">
                <a:solidFill>
                  <a:srgbClr val="7030A0"/>
                </a:solidFill>
              </a:rPr>
              <a:t>opt.equals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square root</a:t>
            </a:r>
            <a:r>
              <a:rPr lang="en-US" sz="2400" b="1" dirty="0" smtClean="0">
                <a:solidFill>
                  <a:srgbClr val="7030A0"/>
                </a:solidFill>
              </a:rPr>
              <a:t>”))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Math.sqrt</a:t>
            </a:r>
            <a:r>
              <a:rPr lang="en-US" sz="2400" b="1" dirty="0" smtClean="0">
                <a:solidFill>
                  <a:srgbClr val="7030A0"/>
                </a:solidFill>
              </a:rPr>
              <a:t>(x));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else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negative x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 smtClean="0"/>
              <a:t>If x &gt;= 0 is true, it checks the next if.</a:t>
            </a:r>
          </a:p>
          <a:p>
            <a:pPr marL="0" indent="0">
              <a:buNone/>
            </a:pPr>
            <a:r>
              <a:rPr lang="en-US" sz="2400" dirty="0" smtClean="0"/>
              <a:t>     If opt is not “square root”, it reports “negative x”.  Why?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That else gets matched with the closest if despite how we indent.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Generate CSD will help you sort it out.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057400"/>
            <a:ext cx="0" cy="1905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2514600"/>
            <a:ext cx="0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2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Rearranging logic for style and efficiency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Consider the following: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if(temp &gt;= 80)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shorts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if(temp &gt;= 60 &amp;&amp; temp &lt; 80)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Dress comfortably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if(temp &gt;= 40  &amp;&amp; temp &lt; 60)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a jacket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if(temp &lt; 40)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a coat</a:t>
            </a:r>
            <a:r>
              <a:rPr lang="en-US" sz="2500" b="1" dirty="0" smtClean="0">
                <a:solidFill>
                  <a:srgbClr val="7030A0"/>
                </a:solidFill>
              </a:rPr>
              <a:t>”);         </a:t>
            </a:r>
          </a:p>
          <a:p>
            <a:pPr marL="0" indent="0">
              <a:buNone/>
            </a:pPr>
            <a:r>
              <a:rPr lang="en-US" sz="2800" dirty="0" smtClean="0"/>
              <a:t>If the first condition is true, why check the rest?</a:t>
            </a:r>
          </a:p>
          <a:p>
            <a:pPr marL="0" indent="0">
              <a:buNone/>
            </a:pPr>
            <a:r>
              <a:rPr lang="en-US" sz="2800" dirty="0" smtClean="0"/>
              <a:t>This is a waste.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79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Rearranging logic for style and efficiency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</a:rPr>
              <a:t>     if(temp &gt;= 80)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shorts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else 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if(temp &gt;= 60 &amp;&amp; temp &lt; 80)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Dress comfortably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else 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if(temp &gt;= 40  &amp;&amp; temp &lt; 60)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a jacket</a:t>
            </a:r>
            <a:r>
              <a:rPr lang="en-US" sz="25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else 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     if(temp &lt; 40)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</a:rPr>
              <a:t>                        </a:t>
            </a:r>
            <a:r>
              <a:rPr lang="en-US" sz="25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500" b="1" dirty="0" smtClean="0">
                <a:solidFill>
                  <a:srgbClr val="7030A0"/>
                </a:solidFill>
              </a:rPr>
              <a:t>(“</a:t>
            </a:r>
            <a:r>
              <a:rPr lang="en-US" sz="2500" b="1" dirty="0" smtClean="0">
                <a:solidFill>
                  <a:srgbClr val="C00000"/>
                </a:solidFill>
              </a:rPr>
              <a:t>Wear a coat</a:t>
            </a:r>
            <a:r>
              <a:rPr lang="en-US" sz="2500" b="1" dirty="0" smtClean="0">
                <a:solidFill>
                  <a:srgbClr val="7030A0"/>
                </a:solidFill>
              </a:rPr>
              <a:t>”);         </a:t>
            </a:r>
          </a:p>
          <a:p>
            <a:pPr marL="0" indent="0">
              <a:buNone/>
            </a:pPr>
            <a:r>
              <a:rPr lang="en-US" sz="2800" dirty="0" smtClean="0"/>
              <a:t>Better, but are all of those conditions necessary?</a:t>
            </a:r>
          </a:p>
          <a:p>
            <a:pPr marL="0" indent="0">
              <a:buNone/>
            </a:pPr>
            <a:r>
              <a:rPr lang="en-US" sz="2800" dirty="0" smtClean="0"/>
              <a:t>If the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condition is false, we already know temp &lt; 80.</a:t>
            </a:r>
          </a:p>
          <a:p>
            <a:pPr marL="0" indent="0">
              <a:buNone/>
            </a:pPr>
            <a:r>
              <a:rPr lang="en-US" sz="2800" dirty="0" smtClean="0"/>
              <a:t>Why check that again in the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condition?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00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579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Nested if-else structure</vt:lpstr>
      <vt:lpstr>Nested if-else</vt:lpstr>
      <vt:lpstr> </vt:lpstr>
      <vt:lpstr>No hanging-else</vt:lpstr>
      <vt:lpstr>Common errors</vt:lpstr>
      <vt:lpstr>Common errors</vt:lpstr>
      <vt:lpstr>Common errors</vt:lpstr>
      <vt:lpstr>Rearranging logic for style and efficiency</vt:lpstr>
      <vt:lpstr>Rearranging logic for style and efficiency</vt:lpstr>
      <vt:lpstr>Rearranging logic for style and efficiency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if-else structure</dc:title>
  <dc:creator>Oberle, Doug R</dc:creator>
  <cp:lastModifiedBy>Administrator</cp:lastModifiedBy>
  <cp:revision>11</cp:revision>
  <dcterms:created xsi:type="dcterms:W3CDTF">2006-08-16T00:00:00Z</dcterms:created>
  <dcterms:modified xsi:type="dcterms:W3CDTF">2014-10-22T10:22:58Z</dcterms:modified>
</cp:coreProperties>
</file>