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8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</a:t>
            </a:r>
            <a:r>
              <a:rPr lang="en-US" sz="2200" b="1" dirty="0"/>
              <a:t>c &lt; chart[0].length; </a:t>
            </a:r>
            <a:r>
              <a:rPr lang="en-US" sz="2200" b="1" dirty="0" err="1"/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1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2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58212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3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/>
              <a:t>System.out.print</a:t>
            </a:r>
            <a:r>
              <a:rPr lang="en-US" sz="2200" b="1" dirty="0"/>
              <a:t>(chart[r][c] + " </a:t>
            </a:r>
            <a:r>
              <a:rPr lang="en-US" sz="2200" b="1" dirty="0" smtClean="0"/>
              <a:t>");</a:t>
            </a:r>
            <a:endParaRPr lang="en-US" sz="2200" b="1" dirty="0"/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1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2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298668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40271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9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</a:t>
            </a:r>
            <a:r>
              <a:rPr lang="en-US" sz="2200" b="1" dirty="0"/>
              <a:t>c &lt; chart[0].length; </a:t>
            </a:r>
            <a:r>
              <a:rPr lang="en-US" sz="2200" b="1" dirty="0" err="1"/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1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2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3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63433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76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/>
              <a:t>System.out.println</a:t>
            </a:r>
            <a:r>
              <a:rPr lang="en-US" sz="2200" b="1" dirty="0"/>
              <a:t>();	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1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2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3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3657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63433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2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</a:t>
            </a:r>
            <a:r>
              <a:rPr lang="en-US" sz="2200" b="1" dirty="0"/>
              <a:t>r &lt; </a:t>
            </a:r>
            <a:r>
              <a:rPr lang="en-US" sz="2200" b="1" dirty="0" err="1"/>
              <a:t>chart.length</a:t>
            </a:r>
            <a:r>
              <a:rPr lang="en-US" sz="2200" b="1" dirty="0"/>
              <a:t>; r++)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	5 9 4</a:t>
            </a:r>
          </a:p>
          <a:p>
            <a:r>
              <a:rPr lang="en-US" sz="2200" dirty="0" smtClean="0"/>
              <a:t>  1</a:t>
            </a:r>
            <a:r>
              <a:rPr lang="en-US" sz="2200" dirty="0"/>
              <a:t>	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06975" y="1728651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63433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8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/>
              <a:t>int</a:t>
            </a:r>
            <a:r>
              <a:rPr lang="en-US" sz="2200" b="1" dirty="0"/>
              <a:t> c = 0; c &lt; chart[0].length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 smtClean="0"/>
              <a:t>  1	  </a:t>
            </a:r>
            <a:r>
              <a:rPr lang="en-US" sz="2200" dirty="0"/>
              <a:t>	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06975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63433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7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/>
              <a:t>System.out.print</a:t>
            </a:r>
            <a:r>
              <a:rPr lang="en-US" sz="2200" b="1" dirty="0"/>
              <a:t>(chart[r][c] + " </a:t>
            </a:r>
            <a:r>
              <a:rPr lang="en-US" sz="2200" b="1" dirty="0" smtClean="0"/>
              <a:t>");</a:t>
            </a:r>
            <a:endParaRPr lang="en-US" sz="2200" b="1" dirty="0"/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 smtClean="0"/>
              <a:t>  1	  	7</a:t>
            </a:r>
            <a:r>
              <a:rPr lang="en-US" sz="2200" dirty="0"/>
              <a:t>	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06975" y="298668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133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49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</a:t>
            </a:r>
            <a:r>
              <a:rPr lang="en-US" sz="2200" b="1" dirty="0"/>
              <a:t>c &lt; chart[0].length; </a:t>
            </a:r>
            <a:r>
              <a:rPr lang="en-US" sz="2200" b="1" dirty="0" err="1"/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 smtClean="0"/>
              <a:t>  1	  1	7</a:t>
            </a:r>
            <a:r>
              <a:rPr lang="en-US" sz="2200" dirty="0"/>
              <a:t>	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06975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28691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84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/>
              <a:t>          </a:t>
            </a:r>
            <a:r>
              <a:rPr lang="en-US" sz="2200" b="1" dirty="0" err="1"/>
              <a:t>System.out.print</a:t>
            </a:r>
            <a:r>
              <a:rPr lang="en-US" sz="2200" b="1" dirty="0"/>
              <a:t>(chart[r][c] + " </a:t>
            </a:r>
            <a:r>
              <a:rPr lang="en-US" sz="2200" b="1" dirty="0" smtClean="0"/>
              <a:t>");</a:t>
            </a:r>
            <a:endParaRPr lang="en-US" sz="2200" b="1" dirty="0"/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 smtClean="0"/>
              <a:t>  1	  1	7 0</a:t>
            </a:r>
            <a:r>
              <a:rPr lang="en-US" sz="2200" dirty="0"/>
              <a:t>	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06975" y="298668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90876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7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</a:t>
            </a:r>
            <a:r>
              <a:rPr lang="en-US" sz="2200" b="1" dirty="0"/>
              <a:t>c &lt; chart[0].length; </a:t>
            </a:r>
            <a:r>
              <a:rPr lang="en-US" sz="2200" b="1" dirty="0" err="1"/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/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 smtClean="0"/>
              <a:t>  1	  1	7 0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2</a:t>
            </a:r>
            <a:r>
              <a:rPr lang="en-US" sz="2200" dirty="0"/>
              <a:t>	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06975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81024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4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define a 2D array that stores values at a specific row and column within a chart.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[][] </a:t>
            </a:r>
            <a:r>
              <a:rPr lang="en-US" sz="2400" b="1" dirty="0" err="1">
                <a:solidFill>
                  <a:srgbClr val="7030A0"/>
                </a:solidFill>
              </a:rPr>
              <a:t>nums</a:t>
            </a:r>
            <a:r>
              <a:rPr lang="en-US" sz="2400" b="1" dirty="0">
                <a:solidFill>
                  <a:srgbClr val="7030A0"/>
                </a:solidFill>
              </a:rPr>
              <a:t> = new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[3][5</a:t>
            </a:r>
            <a:r>
              <a:rPr lang="en-US" sz="2400" b="1" dirty="0" smtClean="0">
                <a:solidFill>
                  <a:srgbClr val="7030A0"/>
                </a:solidFill>
              </a:rPr>
              <a:t>];     </a:t>
            </a:r>
            <a:r>
              <a:rPr lang="en-US" sz="2400" dirty="0" smtClean="0"/>
              <a:t>	    	</a:t>
            </a:r>
            <a:r>
              <a:rPr lang="en-US" sz="2400" dirty="0" smtClean="0">
                <a:solidFill>
                  <a:srgbClr val="C00000"/>
                </a:solidFill>
              </a:rPr>
              <a:t>//3 rows, 5 cols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>
                <a:solidFill>
                  <a:srgbClr val="7030A0"/>
                </a:solidFill>
              </a:rPr>
              <a:t>double[][]</a:t>
            </a:r>
            <a:r>
              <a:rPr lang="en-US" sz="2400" b="1" dirty="0" err="1">
                <a:solidFill>
                  <a:srgbClr val="7030A0"/>
                </a:solidFill>
              </a:rPr>
              <a:t>vals</a:t>
            </a:r>
            <a:r>
              <a:rPr lang="en-US" sz="2400" b="1" dirty="0">
                <a:solidFill>
                  <a:srgbClr val="7030A0"/>
                </a:solidFill>
              </a:rPr>
              <a:t> = new double[8][8</a:t>
            </a:r>
            <a:r>
              <a:rPr lang="en-US" sz="2400" b="1" dirty="0" smtClean="0">
                <a:solidFill>
                  <a:srgbClr val="7030A0"/>
                </a:solidFill>
              </a:rPr>
              <a:t>];      	</a:t>
            </a:r>
            <a:r>
              <a:rPr lang="en-US" sz="2400" dirty="0" smtClean="0">
                <a:solidFill>
                  <a:srgbClr val="C00000"/>
                </a:solidFill>
              </a:rPr>
              <a:t>//64 reals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String</a:t>
            </a:r>
            <a:r>
              <a:rPr lang="en-US" sz="2400" b="1" dirty="0">
                <a:solidFill>
                  <a:srgbClr val="7030A0"/>
                </a:solidFill>
              </a:rPr>
              <a:t>[][]words = new String[10][5</a:t>
            </a:r>
            <a:r>
              <a:rPr lang="en-US" sz="2400" b="1" dirty="0" smtClean="0">
                <a:solidFill>
                  <a:srgbClr val="7030A0"/>
                </a:solidFill>
              </a:rPr>
              <a:t>];   	</a:t>
            </a:r>
            <a:r>
              <a:rPr lang="en-US" sz="2400" dirty="0" smtClean="0">
                <a:solidFill>
                  <a:srgbClr val="C00000"/>
                </a:solidFill>
              </a:rPr>
              <a:t>//10 rows, 5 cols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number of rows in words is returned by </a:t>
            </a:r>
            <a:r>
              <a:rPr lang="en-US" dirty="0" err="1" smtClean="0"/>
              <a:t>words.length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number of columns in words is returned by words[0].length.  </a:t>
            </a:r>
            <a:r>
              <a:rPr lang="en-US" b="1" dirty="0" smtClean="0">
                <a:solidFill>
                  <a:srgbClr val="C00000"/>
                </a:solidFill>
              </a:rPr>
              <a:t>Why?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584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/>
              <a:t>          </a:t>
            </a:r>
            <a:r>
              <a:rPr lang="en-US" sz="2200" b="1" dirty="0" err="1"/>
              <a:t>System.out.print</a:t>
            </a:r>
            <a:r>
              <a:rPr lang="en-US" sz="2200" b="1" dirty="0"/>
              <a:t>(chart[r][c] + " </a:t>
            </a:r>
            <a:r>
              <a:rPr lang="en-US" sz="2200" b="1" dirty="0" smtClean="0"/>
              <a:t>");</a:t>
            </a:r>
            <a:endParaRPr lang="en-US" sz="2200" b="1" dirty="0"/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 smtClean="0"/>
              <a:t>  1	  1	7 0 6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2</a:t>
            </a:r>
            <a:r>
              <a:rPr lang="en-US" sz="2200" dirty="0"/>
              <a:t>	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06975" y="298668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38312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19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</a:t>
            </a:r>
            <a:r>
              <a:rPr lang="en-US" sz="2200" b="1" dirty="0"/>
              <a:t>c &lt; chart[0].length; </a:t>
            </a:r>
            <a:r>
              <a:rPr lang="en-US" sz="2200" b="1" dirty="0" err="1"/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/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 smtClean="0"/>
              <a:t>  1	  1	7 0 6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2</a:t>
            </a:r>
            <a:r>
              <a:rPr lang="en-US" sz="2200" dirty="0"/>
              <a:t>	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 	  3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37949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14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/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/>
              <a:t> </a:t>
            </a:r>
            <a:r>
              <a:rPr lang="en-US" sz="2200" b="1" dirty="0" smtClean="0"/>
              <a:t>    </a:t>
            </a:r>
            <a:r>
              <a:rPr lang="en-US" sz="2200" b="1" dirty="0" err="1" smtClean="0"/>
              <a:t>System.out.println</a:t>
            </a:r>
            <a:r>
              <a:rPr lang="en-US" sz="2200" b="1" dirty="0"/>
              <a:t>();	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 4</a:t>
            </a:r>
          </a:p>
          <a:p>
            <a:r>
              <a:rPr lang="en-US" sz="2200" dirty="0" smtClean="0"/>
              <a:t>  1	  1	7 0 6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2</a:t>
            </a:r>
            <a:r>
              <a:rPr lang="en-US" sz="2200" dirty="0"/>
              <a:t>	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 	  3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3657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03772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</a:t>
            </a:r>
            <a:r>
              <a:rPr lang="en-US" sz="2200" b="1" dirty="0"/>
              <a:t>r &lt; </a:t>
            </a:r>
            <a:r>
              <a:rPr lang="en-US" sz="2200" b="1" dirty="0" err="1"/>
              <a:t>chart.length</a:t>
            </a:r>
            <a:r>
              <a:rPr lang="en-US" sz="2200" b="1" dirty="0"/>
              <a:t>; r++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/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	5 9 4</a:t>
            </a:r>
          </a:p>
          <a:p>
            <a:r>
              <a:rPr lang="en-US" sz="2200" dirty="0" smtClean="0"/>
              <a:t>  1	  	7 0 6</a:t>
            </a:r>
          </a:p>
          <a:p>
            <a:r>
              <a:rPr lang="en-US" sz="2200" dirty="0" smtClean="0"/>
              <a:t>  2</a:t>
            </a:r>
            <a:r>
              <a:rPr lang="en-US" sz="2200" dirty="0"/>
              <a:t>	</a:t>
            </a:r>
            <a:r>
              <a:rPr lang="en-US" sz="2200" dirty="0" smtClean="0"/>
              <a:t>  </a:t>
            </a:r>
            <a:r>
              <a:rPr lang="en-US" sz="2200" dirty="0"/>
              <a:t>	</a:t>
            </a:r>
            <a:endParaRPr lang="en-US" sz="2200" dirty="0" smtClean="0"/>
          </a:p>
          <a:p>
            <a:r>
              <a:rPr lang="en-US" sz="2200" dirty="0" smtClean="0">
                <a:solidFill>
                  <a:srgbClr val="C00000"/>
                </a:solidFill>
              </a:rPr>
              <a:t>END   </a:t>
            </a:r>
            <a:r>
              <a:rPr lang="en-US" sz="2200" dirty="0" smtClean="0"/>
              <a:t>  	  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1728651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03772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5181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for(</a:t>
            </a:r>
            <a:r>
              <a:rPr lang="en-US" sz="1800" b="1" dirty="0" err="1"/>
              <a:t>int</a:t>
            </a:r>
            <a:r>
              <a:rPr lang="en-US" sz="1800" b="1" dirty="0"/>
              <a:t> r = 0; r &lt; </a:t>
            </a:r>
            <a:r>
              <a:rPr lang="en-US" sz="1800" b="1" dirty="0" err="1"/>
              <a:t>chart.length</a:t>
            </a:r>
            <a:r>
              <a:rPr lang="en-US" sz="1800" b="1" dirty="0"/>
              <a:t>; r++)</a:t>
            </a:r>
            <a:r>
              <a:rPr lang="en-US" sz="18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{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 smtClean="0"/>
              <a:t>for(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/>
              <a:t>c = 0; c &lt; chart[0].length; </a:t>
            </a:r>
            <a:r>
              <a:rPr lang="en-US" sz="1800" b="1" dirty="0" err="1"/>
              <a:t>c++</a:t>
            </a:r>
            <a:r>
              <a:rPr lang="en-US" sz="1800" b="1" dirty="0"/>
              <a:t>)</a:t>
            </a:r>
            <a:r>
              <a:rPr lang="en-US" sz="18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{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</a:t>
            </a:r>
            <a:r>
              <a:rPr lang="en-US" sz="18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800" b="1" dirty="0" smtClean="0">
                <a:solidFill>
                  <a:srgbClr val="7030A0"/>
                </a:solidFill>
              </a:rPr>
              <a:t>(</a:t>
            </a:r>
            <a:r>
              <a:rPr lang="en-US" sz="1800" b="1" dirty="0" smtClean="0"/>
              <a:t>chart[r</a:t>
            </a:r>
            <a:r>
              <a:rPr lang="en-US" sz="1800" b="1" dirty="0"/>
              <a:t>][c] </a:t>
            </a:r>
            <a:r>
              <a:rPr lang="en-US" sz="1800" b="1" dirty="0">
                <a:solidFill>
                  <a:srgbClr val="7030A0"/>
                </a:solidFill>
              </a:rPr>
              <a:t>+ </a:t>
            </a:r>
            <a:r>
              <a:rPr lang="en-US" sz="1800" b="1" dirty="0">
                <a:solidFill>
                  <a:srgbClr val="C00000"/>
                </a:solidFill>
              </a:rPr>
              <a:t>" "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}</a:t>
            </a:r>
            <a:r>
              <a:rPr lang="en-US" sz="18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800" b="1" dirty="0">
                <a:solidFill>
                  <a:srgbClr val="7030A0"/>
                </a:solidFill>
              </a:rPr>
              <a:t>();		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//given a matrix of names, make them all upper case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for(</a:t>
            </a:r>
            <a:r>
              <a:rPr lang="en-US" sz="1800" b="1" dirty="0" err="1"/>
              <a:t>int</a:t>
            </a:r>
            <a:r>
              <a:rPr lang="en-US" sz="1800" b="1" dirty="0"/>
              <a:t> r = 0; r &lt; </a:t>
            </a:r>
            <a:r>
              <a:rPr lang="en-US" sz="1800" b="1" dirty="0" err="1" smtClean="0"/>
              <a:t>names.length</a:t>
            </a:r>
            <a:r>
              <a:rPr lang="en-US" sz="1800" b="1" dirty="0"/>
              <a:t>; r++)</a:t>
            </a:r>
            <a:r>
              <a:rPr lang="en-US" sz="18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  <a:r>
              <a:rPr lang="en-US" sz="1800" b="1" dirty="0"/>
              <a:t>for(</a:t>
            </a:r>
            <a:r>
              <a:rPr lang="en-US" sz="1800" b="1" dirty="0" err="1"/>
              <a:t>int</a:t>
            </a:r>
            <a:r>
              <a:rPr lang="en-US" sz="1800" b="1" dirty="0"/>
              <a:t> c = 0; c &lt; </a:t>
            </a:r>
            <a:r>
              <a:rPr lang="en-US" sz="1800" b="1" dirty="0" smtClean="0"/>
              <a:t>names [</a:t>
            </a:r>
            <a:r>
              <a:rPr lang="en-US" sz="1800" b="1" dirty="0"/>
              <a:t>0].length; </a:t>
            </a:r>
            <a:r>
              <a:rPr lang="en-US" sz="1800" b="1" dirty="0" err="1"/>
              <a:t>c++</a:t>
            </a:r>
            <a:r>
              <a:rPr lang="en-US" sz="1800" b="1" dirty="0"/>
              <a:t>)</a:t>
            </a:r>
            <a:r>
              <a:rPr lang="en-US" sz="18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</a:t>
            </a:r>
            <a:r>
              <a:rPr lang="en-US" sz="1800" b="1" dirty="0" smtClean="0"/>
              <a:t>names[r</a:t>
            </a:r>
            <a:r>
              <a:rPr lang="en-US" sz="1800" b="1" dirty="0"/>
              <a:t>][c] </a:t>
            </a:r>
            <a:r>
              <a:rPr lang="en-US" sz="1800" b="1" dirty="0" smtClean="0">
                <a:solidFill>
                  <a:srgbClr val="7030A0"/>
                </a:solidFill>
              </a:rPr>
              <a:t>= names[r][c].</a:t>
            </a:r>
            <a:r>
              <a:rPr lang="en-US" sz="1800" b="1" dirty="0" err="1" smtClean="0">
                <a:solidFill>
                  <a:srgbClr val="7030A0"/>
                </a:solidFill>
              </a:rPr>
              <a:t>toUpperCase</a:t>
            </a:r>
            <a:r>
              <a:rPr lang="en-US" sz="1800" b="1" dirty="0" smtClean="0">
                <a:solidFill>
                  <a:srgbClr val="7030A0"/>
                </a:solidFill>
              </a:rPr>
              <a:t>();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			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514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for loops are the same.</a:t>
            </a:r>
          </a:p>
          <a:p>
            <a:r>
              <a:rPr lang="en-US" dirty="0" smtClean="0"/>
              <a:t>The only difference is in what we</a:t>
            </a:r>
          </a:p>
          <a:p>
            <a:r>
              <a:rPr lang="en-US" dirty="0" smtClean="0"/>
              <a:t>are doing with each element of the 2D array.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10000" y="533400"/>
            <a:ext cx="34290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43400" y="12954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>
            <a:off x="4495800" y="3714929"/>
            <a:ext cx="2857500" cy="85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3962400" y="3714929"/>
            <a:ext cx="3390900" cy="171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09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1D array method vs 2D array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5029200" cy="24383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public static </a:t>
            </a:r>
            <a:r>
              <a:rPr lang="en-US" sz="1800" b="1" dirty="0" err="1">
                <a:solidFill>
                  <a:srgbClr val="7030A0"/>
                </a:solidFill>
              </a:rPr>
              <a:t>boolean</a:t>
            </a:r>
            <a:r>
              <a:rPr lang="en-US" sz="1800" b="1" dirty="0">
                <a:solidFill>
                  <a:srgbClr val="7030A0"/>
                </a:solidFill>
              </a:rPr>
              <a:t> search(</a:t>
            </a:r>
            <a:r>
              <a:rPr lang="en-US" sz="1800" b="1" dirty="0" err="1"/>
              <a:t>int</a:t>
            </a:r>
            <a:r>
              <a:rPr lang="en-US" sz="1800" b="1" dirty="0"/>
              <a:t> [] </a:t>
            </a:r>
            <a:r>
              <a:rPr lang="en-US" sz="1800" b="1" dirty="0" err="1"/>
              <a:t>nums</a:t>
            </a:r>
            <a:r>
              <a:rPr lang="en-US" sz="1800" b="1" dirty="0">
                <a:solidFill>
                  <a:srgbClr val="7030A0"/>
                </a:solidFill>
              </a:rPr>
              <a:t>, </a:t>
            </a:r>
            <a:r>
              <a:rPr lang="en-US" sz="1800" b="1" dirty="0" err="1">
                <a:solidFill>
                  <a:srgbClr val="7030A0"/>
                </a:solidFill>
              </a:rPr>
              <a:t>int</a:t>
            </a:r>
            <a:r>
              <a:rPr lang="en-US" sz="1800" b="1" dirty="0">
                <a:solidFill>
                  <a:srgbClr val="7030A0"/>
                </a:solidFill>
              </a:rPr>
              <a:t> target)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{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/>
              <a:t>for(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=0; </a:t>
            </a:r>
            <a:r>
              <a:rPr lang="en-US" sz="1800" b="1" dirty="0" err="1"/>
              <a:t>i</a:t>
            </a:r>
            <a:r>
              <a:rPr lang="en-US" sz="1800" b="1" dirty="0"/>
              <a:t> &lt; </a:t>
            </a:r>
            <a:r>
              <a:rPr lang="en-US" sz="1800" b="1" dirty="0" err="1"/>
              <a:t>nums.length</a:t>
            </a:r>
            <a:r>
              <a:rPr lang="en-US" sz="1800" b="1" dirty="0"/>
              <a:t>; </a:t>
            </a:r>
            <a:r>
              <a:rPr lang="en-US" sz="1800" b="1" dirty="0" err="1"/>
              <a:t>i</a:t>
            </a:r>
            <a:r>
              <a:rPr lang="en-US" sz="1800" b="1" dirty="0"/>
              <a:t>++)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 </a:t>
            </a:r>
            <a:r>
              <a:rPr lang="en-US" sz="1800" b="1" dirty="0">
                <a:solidFill>
                  <a:srgbClr val="7030A0"/>
                </a:solidFill>
              </a:rPr>
              <a:t>if(</a:t>
            </a:r>
            <a:r>
              <a:rPr lang="en-US" sz="1800" b="1" dirty="0" err="1"/>
              <a:t>nums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</a:t>
            </a:r>
            <a:r>
              <a:rPr lang="en-US" sz="1800" b="1" dirty="0">
                <a:solidFill>
                  <a:srgbClr val="7030A0"/>
                </a:solidFill>
              </a:rPr>
              <a:t> == target)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     </a:t>
            </a:r>
            <a:r>
              <a:rPr lang="en-US" sz="1800" b="1" dirty="0">
                <a:solidFill>
                  <a:srgbClr val="7030A0"/>
                </a:solidFill>
              </a:rPr>
              <a:t>return true;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>
                <a:solidFill>
                  <a:srgbClr val="7030A0"/>
                </a:solidFill>
              </a:rPr>
              <a:t>return false;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}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0" y="2438400"/>
            <a:ext cx="6019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public static </a:t>
            </a:r>
            <a:r>
              <a:rPr lang="en-US" sz="1800" b="1" dirty="0" err="1" smtClean="0">
                <a:solidFill>
                  <a:srgbClr val="7030A0"/>
                </a:solidFill>
              </a:rPr>
              <a:t>boolean</a:t>
            </a:r>
            <a:r>
              <a:rPr lang="en-US" sz="1800" b="1" dirty="0" smtClean="0">
                <a:solidFill>
                  <a:srgbClr val="7030A0"/>
                </a:solidFill>
              </a:rPr>
              <a:t> search(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[][] </a:t>
            </a:r>
            <a:r>
              <a:rPr lang="en-US" sz="1800" b="1" dirty="0" err="1" smtClean="0"/>
              <a:t>nums</a:t>
            </a:r>
            <a:r>
              <a:rPr lang="en-US" sz="1800" b="1" dirty="0" smtClean="0">
                <a:solidFill>
                  <a:srgbClr val="7030A0"/>
                </a:solidFill>
              </a:rPr>
              <a:t>, </a:t>
            </a:r>
            <a:r>
              <a:rPr lang="en-US" sz="1800" b="1" dirty="0" err="1" smtClean="0">
                <a:solidFill>
                  <a:srgbClr val="7030A0"/>
                </a:solidFill>
              </a:rPr>
              <a:t>int</a:t>
            </a:r>
            <a:r>
              <a:rPr lang="en-US" sz="1800" b="1" dirty="0" smtClean="0">
                <a:solidFill>
                  <a:srgbClr val="7030A0"/>
                </a:solidFill>
              </a:rPr>
              <a:t> target)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 smtClean="0"/>
              <a:t>for(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/>
              <a:t>r</a:t>
            </a:r>
            <a:r>
              <a:rPr lang="en-US" sz="1800" b="1" dirty="0" smtClean="0"/>
              <a:t>=0; </a:t>
            </a:r>
            <a:r>
              <a:rPr lang="en-US" sz="1800" b="1" dirty="0"/>
              <a:t>r</a:t>
            </a:r>
            <a:r>
              <a:rPr lang="en-US" sz="1800" b="1" dirty="0" smtClean="0"/>
              <a:t> &lt; </a:t>
            </a:r>
            <a:r>
              <a:rPr lang="en-US" sz="1800" b="1" dirty="0" err="1" smtClean="0"/>
              <a:t>nums.length</a:t>
            </a:r>
            <a:r>
              <a:rPr lang="en-US" sz="1800" b="1" dirty="0" smtClean="0"/>
              <a:t>; </a:t>
            </a:r>
            <a:r>
              <a:rPr lang="en-US" sz="1800" b="1" dirty="0"/>
              <a:t>r</a:t>
            </a:r>
            <a:r>
              <a:rPr lang="en-US" sz="1800" b="1" dirty="0" smtClean="0"/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for(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c=0; c &lt; </a:t>
            </a:r>
            <a:r>
              <a:rPr lang="en-US" sz="1800" b="1" dirty="0" err="1" smtClean="0"/>
              <a:t>nums</a:t>
            </a:r>
            <a:r>
              <a:rPr lang="en-US" sz="1800" b="1" dirty="0" smtClean="0"/>
              <a:t>[0].length; </a:t>
            </a:r>
            <a:r>
              <a:rPr lang="en-US" sz="1800" b="1" dirty="0" err="1" smtClean="0"/>
              <a:t>c++</a:t>
            </a:r>
            <a:r>
              <a:rPr lang="en-US" sz="1800" b="1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      if(</a:t>
            </a:r>
            <a:r>
              <a:rPr lang="en-US" sz="1800" b="1" dirty="0" err="1" smtClean="0"/>
              <a:t>nums</a:t>
            </a:r>
            <a:r>
              <a:rPr lang="en-US" sz="1800" b="1" dirty="0" smtClean="0"/>
              <a:t>[</a:t>
            </a:r>
            <a:r>
              <a:rPr lang="en-US" sz="1800" b="1" dirty="0"/>
              <a:t>r</a:t>
            </a:r>
            <a:r>
              <a:rPr lang="en-US" sz="1800" b="1" dirty="0" smtClean="0"/>
              <a:t>][c]</a:t>
            </a:r>
            <a:r>
              <a:rPr lang="en-US" sz="1800" b="1" dirty="0" smtClean="0">
                <a:solidFill>
                  <a:srgbClr val="7030A0"/>
                </a:solidFill>
              </a:rPr>
              <a:t> == target)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           return true;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return false;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2438400"/>
            <a:ext cx="5181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32766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7200" y="838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8382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838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define a 2D array that stores values at a specific row and column within a chart.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[][] </a:t>
            </a:r>
            <a:r>
              <a:rPr lang="en-US" sz="2400" b="1" dirty="0" err="1">
                <a:solidFill>
                  <a:srgbClr val="7030A0"/>
                </a:solidFill>
              </a:rPr>
              <a:t>nums</a:t>
            </a:r>
            <a:r>
              <a:rPr lang="en-US" sz="2400" b="1" dirty="0">
                <a:solidFill>
                  <a:srgbClr val="7030A0"/>
                </a:solidFill>
              </a:rPr>
              <a:t> = new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[3][5</a:t>
            </a:r>
            <a:r>
              <a:rPr lang="en-US" sz="2400" b="1" dirty="0" smtClean="0">
                <a:solidFill>
                  <a:srgbClr val="7030A0"/>
                </a:solidFill>
              </a:rPr>
              <a:t>];     </a:t>
            </a:r>
            <a:r>
              <a:rPr lang="en-US" sz="2400" dirty="0" smtClean="0"/>
              <a:t>	    	</a:t>
            </a:r>
            <a:r>
              <a:rPr lang="en-US" sz="2400" dirty="0" smtClean="0">
                <a:solidFill>
                  <a:srgbClr val="C00000"/>
                </a:solidFill>
              </a:rPr>
              <a:t>//3 rows, 5 cols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>
                <a:solidFill>
                  <a:srgbClr val="7030A0"/>
                </a:solidFill>
              </a:rPr>
              <a:t>double[][]</a:t>
            </a:r>
            <a:r>
              <a:rPr lang="en-US" sz="2400" b="1" dirty="0" err="1">
                <a:solidFill>
                  <a:srgbClr val="7030A0"/>
                </a:solidFill>
              </a:rPr>
              <a:t>vals</a:t>
            </a:r>
            <a:r>
              <a:rPr lang="en-US" sz="2400" b="1" dirty="0">
                <a:solidFill>
                  <a:srgbClr val="7030A0"/>
                </a:solidFill>
              </a:rPr>
              <a:t> = new double[8][8</a:t>
            </a:r>
            <a:r>
              <a:rPr lang="en-US" sz="2400" b="1" dirty="0" smtClean="0">
                <a:solidFill>
                  <a:srgbClr val="7030A0"/>
                </a:solidFill>
              </a:rPr>
              <a:t>];      	</a:t>
            </a:r>
            <a:r>
              <a:rPr lang="en-US" sz="2400" dirty="0" smtClean="0">
                <a:solidFill>
                  <a:srgbClr val="C00000"/>
                </a:solidFill>
              </a:rPr>
              <a:t>//64 reals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String</a:t>
            </a:r>
            <a:r>
              <a:rPr lang="en-US" sz="2400" b="1" dirty="0">
                <a:solidFill>
                  <a:srgbClr val="7030A0"/>
                </a:solidFill>
              </a:rPr>
              <a:t>[][]words = new String[10][5</a:t>
            </a:r>
            <a:r>
              <a:rPr lang="en-US" sz="2400" b="1" dirty="0" smtClean="0">
                <a:solidFill>
                  <a:srgbClr val="7030A0"/>
                </a:solidFill>
              </a:rPr>
              <a:t>];   	</a:t>
            </a:r>
            <a:r>
              <a:rPr lang="en-US" sz="2400" dirty="0" smtClean="0">
                <a:solidFill>
                  <a:srgbClr val="C00000"/>
                </a:solidFill>
              </a:rPr>
              <a:t>//10 rows, 5 cols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number of rows in words is returned by </a:t>
            </a:r>
            <a:r>
              <a:rPr lang="en-US" dirty="0" err="1" smtClean="0"/>
              <a:t>words.length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number of columns in words is returned by words[0].length.  </a:t>
            </a:r>
            <a:r>
              <a:rPr lang="en-US" b="1" dirty="0" smtClean="0"/>
              <a:t>Why?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A 2D array is really an array of arrays.</a:t>
            </a: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43434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err="1" smtClean="0">
                <a:solidFill>
                  <a:srgbClr val="7030A0"/>
                </a:solidFill>
              </a:rPr>
              <a:t>int</a:t>
            </a:r>
            <a:r>
              <a:rPr lang="en-US" sz="2600" b="1" dirty="0" smtClean="0">
                <a:solidFill>
                  <a:srgbClr val="7030A0"/>
                </a:solidFill>
              </a:rPr>
              <a:t> </a:t>
            </a:r>
            <a:r>
              <a:rPr lang="en-US" sz="2600" b="1" dirty="0">
                <a:solidFill>
                  <a:srgbClr val="7030A0"/>
                </a:solidFill>
              </a:rPr>
              <a:t>[][] chart = new </a:t>
            </a:r>
            <a:r>
              <a:rPr lang="en-US" sz="2600" b="1" dirty="0" err="1">
                <a:solidFill>
                  <a:srgbClr val="7030A0"/>
                </a:solidFill>
              </a:rPr>
              <a:t>int</a:t>
            </a:r>
            <a:r>
              <a:rPr lang="en-US" sz="2600" b="1" dirty="0">
                <a:solidFill>
                  <a:srgbClr val="7030A0"/>
                </a:solidFill>
              </a:rPr>
              <a:t>[2][3</a:t>
            </a:r>
            <a:r>
              <a:rPr lang="en-US" sz="2600" b="1" dirty="0" smtClean="0">
                <a:solidFill>
                  <a:srgbClr val="7030A0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chart[0</a:t>
            </a:r>
            <a:r>
              <a:rPr lang="en-US" sz="2600" b="1" dirty="0">
                <a:solidFill>
                  <a:srgbClr val="7030A0"/>
                </a:solidFill>
              </a:rPr>
              <a:t>][0] = 5;		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</a:rPr>
              <a:t>chart[0][1] = 9;		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chart[0</a:t>
            </a:r>
            <a:r>
              <a:rPr lang="en-US" sz="2600" b="1" dirty="0">
                <a:solidFill>
                  <a:srgbClr val="7030A0"/>
                </a:solidFill>
              </a:rPr>
              <a:t>][2] = 4;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</a:rPr>
              <a:t>chart[1][0] = 7;		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chart[1</a:t>
            </a:r>
            <a:r>
              <a:rPr lang="en-US" sz="2600" b="1" dirty="0">
                <a:solidFill>
                  <a:srgbClr val="7030A0"/>
                </a:solidFill>
              </a:rPr>
              <a:t>][1] = 0;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</a:rPr>
              <a:t>chart[1][2] = 6;</a:t>
            </a:r>
            <a:r>
              <a:rPr lang="en-US" sz="2800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10772"/>
              </p:ext>
            </p:extLst>
          </p:nvPr>
        </p:nvGraphicFramePr>
        <p:xfrm>
          <a:off x="4953000" y="1143000"/>
          <a:ext cx="3962400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0800"/>
                <a:gridCol w="1320800"/>
                <a:gridCol w="13208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52778"/>
              </p:ext>
            </p:extLst>
          </p:nvPr>
        </p:nvGraphicFramePr>
        <p:xfrm>
          <a:off x="4953000" y="609600"/>
          <a:ext cx="3962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30657"/>
              </p:ext>
            </p:extLst>
          </p:nvPr>
        </p:nvGraphicFramePr>
        <p:xfrm>
          <a:off x="4419600" y="1143000"/>
          <a:ext cx="381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1295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4114800"/>
            <a:ext cx="8001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</a:rPr>
              <a:t>( chart[1][0] + chart[0][2] );</a:t>
            </a:r>
          </a:p>
          <a:p>
            <a:r>
              <a:rPr lang="en-US" sz="2600" b="1" dirty="0" smtClean="0"/>
              <a:t>				</a:t>
            </a:r>
          </a:p>
          <a:p>
            <a:r>
              <a:rPr lang="en-US" sz="2600" b="1" dirty="0"/>
              <a:t>	</a:t>
            </a:r>
            <a:r>
              <a:rPr lang="en-US" sz="2600" b="1" dirty="0" smtClean="0"/>
              <a:t>		         </a:t>
            </a:r>
            <a:r>
              <a:rPr lang="en-US" sz="2600" b="1" dirty="0" smtClean="0">
                <a:solidFill>
                  <a:srgbClr val="C00000"/>
                </a:solidFill>
              </a:rPr>
              <a:t>7          +	         4</a:t>
            </a:r>
          </a:p>
          <a:p>
            <a:endParaRPr lang="en-US" sz="2600" b="1" dirty="0">
              <a:solidFill>
                <a:srgbClr val="C00000"/>
              </a:solidFill>
            </a:endParaRPr>
          </a:p>
          <a:p>
            <a:r>
              <a:rPr lang="en-US" sz="2600" b="1" dirty="0" smtClean="0">
                <a:solidFill>
                  <a:srgbClr val="C00000"/>
                </a:solidFill>
              </a:rPr>
              <a:t>				        11</a:t>
            </a:r>
            <a:endParaRPr lang="en-US" sz="2600" b="1" dirty="0">
              <a:solidFill>
                <a:srgbClr val="C00000"/>
              </a:solidFill>
            </a:endParaRPr>
          </a:p>
          <a:p>
            <a:endParaRPr lang="en-US" sz="2600" b="1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981450" y="3943347"/>
            <a:ext cx="266701" cy="15240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5810250" y="3935725"/>
            <a:ext cx="266701" cy="15240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4895851" y="4732645"/>
            <a:ext cx="266701" cy="15240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51507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17761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58191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775" y="1600200"/>
            <a:ext cx="49508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/>
              <a:t>int</a:t>
            </a:r>
            <a:r>
              <a:rPr lang="en-US" sz="2200" b="1" dirty="0"/>
              <a:t> r = 0; r &lt; </a:t>
            </a:r>
            <a:r>
              <a:rPr lang="en-US" sz="2200" b="1" dirty="0" err="1"/>
              <a:t>chart.length</a:t>
            </a:r>
            <a:r>
              <a:rPr lang="en-US" sz="2200" b="1" dirty="0"/>
              <a:t>; </a:t>
            </a:r>
            <a:r>
              <a:rPr lang="en-US" sz="2200" b="1" dirty="0">
                <a:solidFill>
                  <a:srgbClr val="7030A0"/>
                </a:solidFill>
              </a:rPr>
              <a:t>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</a:t>
            </a:r>
            <a:r>
              <a:rPr lang="en-US" sz="2200" b="1" dirty="0">
                <a:solidFill>
                  <a:srgbClr val="C00000"/>
                </a:solidFill>
              </a:rPr>
              <a:t>" </a:t>
            </a:r>
            <a:r>
              <a:rPr lang="en-US" sz="2200" b="1" dirty="0" smtClean="0">
                <a:solidFill>
                  <a:srgbClr val="C00000"/>
                </a:solidFill>
              </a:rPr>
              <a:t>“</a:t>
            </a:r>
            <a:r>
              <a:rPr lang="en-US" sz="2200" b="1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1728651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0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49508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/>
              <a:t>int</a:t>
            </a:r>
            <a:r>
              <a:rPr lang="en-US" sz="2200" b="1" dirty="0"/>
              <a:t> c = 0; c &lt; chart[0].length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en-US" sz="2200" b="1" dirty="0"/>
              <a:t>	</a:t>
            </a:r>
            <a:endParaRPr lang="en-US" sz="2200" b="1" dirty="0" smtClean="0"/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</a:t>
            </a:r>
            <a:r>
              <a:rPr lang="en-US" sz="2200" b="1" dirty="0">
                <a:solidFill>
                  <a:srgbClr val="C00000"/>
                </a:solidFill>
              </a:rPr>
              <a:t>" </a:t>
            </a:r>
            <a:r>
              <a:rPr lang="en-US" sz="2200" b="1" dirty="0" smtClean="0">
                <a:solidFill>
                  <a:srgbClr val="C00000"/>
                </a:solidFill>
              </a:rPr>
              <a:t>"</a:t>
            </a:r>
            <a:r>
              <a:rPr lang="en-US" sz="2200" b="1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7031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4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/>
              <a:t>System.out.print</a:t>
            </a:r>
            <a:r>
              <a:rPr lang="en-US" sz="2200" b="1" dirty="0"/>
              <a:t>(chart[r][c] + " </a:t>
            </a:r>
            <a:r>
              <a:rPr lang="en-US" sz="2200" b="1" dirty="0" smtClean="0"/>
              <a:t>");</a:t>
            </a:r>
            <a:endParaRPr lang="en-US" sz="2200" b="1" dirty="0"/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298668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34816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1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</a:t>
            </a:r>
            <a:r>
              <a:rPr lang="en-US" sz="2200" b="1" dirty="0"/>
              <a:t>c &lt; chart[0].length; </a:t>
            </a:r>
            <a:r>
              <a:rPr lang="en-US" sz="2200" b="1" dirty="0" err="1"/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(chart[r][c]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1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2286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63485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53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066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nested for loop to traverse through each row and each column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775" y="1600200"/>
            <a:ext cx="5027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r = 0; r &lt; </a:t>
            </a:r>
            <a:r>
              <a:rPr lang="en-US" sz="2200" b="1" dirty="0" err="1">
                <a:solidFill>
                  <a:srgbClr val="7030A0"/>
                </a:solidFill>
              </a:rPr>
              <a:t>chart.length</a:t>
            </a:r>
            <a:r>
              <a:rPr lang="en-US" sz="2200" b="1" dirty="0">
                <a:solidFill>
                  <a:srgbClr val="7030A0"/>
                </a:solidFill>
              </a:rPr>
              <a:t>; r++)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{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c = 0; c &lt; chart[0].length; </a:t>
            </a:r>
            <a:r>
              <a:rPr lang="en-US" sz="2200" b="1" dirty="0" err="1">
                <a:solidFill>
                  <a:srgbClr val="7030A0"/>
                </a:solidFill>
              </a:rPr>
              <a:t>c++</a:t>
            </a:r>
            <a:r>
              <a:rPr lang="en-US" sz="2200" b="1" dirty="0">
                <a:solidFill>
                  <a:srgbClr val="7030A0"/>
                </a:solidFill>
              </a:rPr>
              <a:t>)	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/>
              <a:t>System.out.print</a:t>
            </a:r>
            <a:r>
              <a:rPr lang="en-US" sz="2200" b="1" dirty="0"/>
              <a:t>(chart[r][c] + " </a:t>
            </a:r>
            <a:r>
              <a:rPr lang="en-US" sz="2200" b="1" dirty="0" smtClean="0"/>
              <a:t>");</a:t>
            </a:r>
            <a:endParaRPr lang="en-US" sz="2200" b="1" dirty="0"/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		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148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_</a:t>
            </a:r>
            <a:r>
              <a:rPr lang="en-US" sz="2200" b="1" u="sng" dirty="0" smtClean="0"/>
              <a:t>r</a:t>
            </a:r>
            <a:r>
              <a:rPr lang="en-US" sz="2200" b="1" dirty="0" smtClean="0"/>
              <a:t>_	_</a:t>
            </a:r>
            <a:r>
              <a:rPr lang="en-US" sz="2200" b="1" u="sng" dirty="0" smtClean="0"/>
              <a:t>c</a:t>
            </a:r>
            <a:r>
              <a:rPr lang="en-US" sz="2200" b="1" dirty="0" smtClean="0"/>
              <a:t>_	</a:t>
            </a:r>
            <a:r>
              <a:rPr lang="en-US" sz="2200" b="1" u="sng" dirty="0" smtClean="0"/>
              <a:t>output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0	  0	5 9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1</a:t>
            </a:r>
            <a:endParaRPr lang="en-US" sz="2200" dirty="0"/>
          </a:p>
        </p:txBody>
      </p:sp>
      <p:sp>
        <p:nvSpPr>
          <p:cNvPr id="10" name="5-Point Star 9"/>
          <p:cNvSpPr/>
          <p:nvPr/>
        </p:nvSpPr>
        <p:spPr>
          <a:xfrm>
            <a:off x="306975" y="298668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5828"/>
              </p:ext>
            </p:extLst>
          </p:nvPr>
        </p:nvGraphicFramePr>
        <p:xfrm>
          <a:off x="6096000" y="16002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46067"/>
              </p:ext>
            </p:extLst>
          </p:nvPr>
        </p:nvGraphicFramePr>
        <p:xfrm>
          <a:off x="5638800" y="20574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55269"/>
              </p:ext>
            </p:extLst>
          </p:nvPr>
        </p:nvGraphicFramePr>
        <p:xfrm>
          <a:off x="60960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00"/>
                <a:gridCol w="889000"/>
                <a:gridCol w="88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5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9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4</a:t>
                      </a:r>
                      <a:endParaRPr lang="en-US" sz="5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72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1055</Words>
  <Application>Microsoft Office PowerPoint</Application>
  <PresentationFormat>On-screen Show (4:3)</PresentationFormat>
  <Paragraphs>586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2D Arrays</vt:lpstr>
      <vt:lpstr>One more dimension</vt:lpstr>
      <vt:lpstr>One more dimension</vt:lpstr>
      <vt:lpstr>  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Traversing a 2D array</vt:lpstr>
      <vt:lpstr>  </vt:lpstr>
      <vt:lpstr>1D array method vs 2D array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Arrays</dc:title>
  <dc:creator>Oberle, Doug R</dc:creator>
  <cp:lastModifiedBy>Administrator</cp:lastModifiedBy>
  <cp:revision>13</cp:revision>
  <dcterms:created xsi:type="dcterms:W3CDTF">2006-08-16T00:00:00Z</dcterms:created>
  <dcterms:modified xsi:type="dcterms:W3CDTF">2014-11-10T13:46:17Z</dcterms:modified>
</cp:coreProperties>
</file>