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Parallel Arrays </a:t>
            </a:r>
            <a:br>
              <a:rPr lang="en-US" dirty="0" smtClean="0"/>
            </a:br>
            <a:r>
              <a:rPr lang="en-US" dirty="0" smtClean="0"/>
              <a:t>(and finding the mode(s))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sz="2400" dirty="0" smtClean="0"/>
              <a:t>Arrays are parallel if an element of one array corresponds with an element of another array at the same index.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Given a set of data, find the mode(s):</a:t>
            </a:r>
          </a:p>
          <a:p>
            <a:pPr marL="0" indent="0">
              <a:buNone/>
            </a:pPr>
            <a:r>
              <a:rPr lang="en-US" sz="2400" dirty="0" smtClean="0"/>
              <a:t>data:</a:t>
            </a:r>
            <a:endParaRPr lang="en-US" sz="2400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sz="2400" dirty="0" smtClean="0"/>
              <a:t>Construct a parallel frequency table:  each cell contains the frequency for the data at the same index.</a:t>
            </a:r>
          </a:p>
          <a:p>
            <a:pPr marL="0" indent="0">
              <a:buNone/>
            </a:pPr>
            <a:r>
              <a:rPr lang="en-US" sz="2400" dirty="0" err="1" smtClean="0"/>
              <a:t>freq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The 3 occurs 2 times.  The 6 occurs 1 time.  The 4 occurs 3 times.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885997"/>
              </p:ext>
            </p:extLst>
          </p:nvPr>
        </p:nvGraphicFramePr>
        <p:xfrm>
          <a:off x="1371600" y="2971800"/>
          <a:ext cx="6096000" cy="7416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091948"/>
              </p:ext>
            </p:extLst>
          </p:nvPr>
        </p:nvGraphicFramePr>
        <p:xfrm>
          <a:off x="1371600" y="4800600"/>
          <a:ext cx="6096000" cy="7416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215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4572000" cy="5821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public static String </a:t>
            </a:r>
            <a:r>
              <a:rPr lang="en-US" sz="2000" b="1" dirty="0" err="1" smtClean="0">
                <a:solidFill>
                  <a:srgbClr val="7030A0"/>
                </a:solidFill>
              </a:rPr>
              <a:t>hasWon</a:t>
            </a:r>
            <a:r>
              <a:rPr lang="en-US" sz="2000" b="1" dirty="0" smtClean="0">
                <a:solidFill>
                  <a:srgbClr val="7030A0"/>
                </a:solidFill>
              </a:rPr>
              <a:t>(String[][]board)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{	   </a:t>
            </a:r>
            <a:r>
              <a:rPr lang="en-US" sz="2000" dirty="0" smtClean="0">
                <a:solidFill>
                  <a:srgbClr val="C00000"/>
                </a:solidFill>
              </a:rPr>
              <a:t>//check rows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xCount</a:t>
            </a:r>
            <a:r>
              <a:rPr lang="en-US" sz="2000" b="1" dirty="0" smtClean="0">
                <a:solidFill>
                  <a:srgbClr val="7030A0"/>
                </a:solidFill>
              </a:rPr>
              <a:t> = 0, </a:t>
            </a:r>
            <a:r>
              <a:rPr lang="en-US" sz="2000" b="1" dirty="0" err="1" smtClean="0">
                <a:solidFill>
                  <a:srgbClr val="7030A0"/>
                </a:solidFill>
              </a:rPr>
              <a:t>oCount</a:t>
            </a:r>
            <a:r>
              <a:rPr lang="en-US" sz="2000" b="1" dirty="0" smtClean="0">
                <a:solidFill>
                  <a:srgbClr val="7030A0"/>
                </a:solidFill>
              </a:rPr>
              <a:t> = 0;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for(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r=0; r&lt;</a:t>
            </a:r>
            <a:r>
              <a:rPr lang="en-US" sz="2000" b="1" dirty="0" err="1" smtClean="0">
                <a:solidFill>
                  <a:srgbClr val="7030A0"/>
                </a:solidFill>
              </a:rPr>
              <a:t>board.length</a:t>
            </a:r>
            <a:r>
              <a:rPr lang="en-US" sz="2000" b="1" dirty="0" smtClean="0">
                <a:solidFill>
                  <a:srgbClr val="7030A0"/>
                </a:solidFill>
              </a:rPr>
              <a:t>; r++)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xCount</a:t>
            </a:r>
            <a:r>
              <a:rPr lang="en-US" sz="2000" b="1" dirty="0" smtClean="0">
                <a:solidFill>
                  <a:srgbClr val="7030A0"/>
                </a:solidFill>
              </a:rPr>
              <a:t> = 0;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oCount</a:t>
            </a:r>
            <a:r>
              <a:rPr lang="en-US" sz="2000" b="1" dirty="0" smtClean="0">
                <a:solidFill>
                  <a:srgbClr val="7030A0"/>
                </a:solidFill>
              </a:rPr>
              <a:t> = 0;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for(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c=0; c&lt;board[0].length; </a:t>
            </a:r>
            <a:r>
              <a:rPr lang="en-US" sz="2000" b="1" dirty="0" err="1" smtClean="0">
                <a:solidFill>
                  <a:srgbClr val="7030A0"/>
                </a:solidFill>
              </a:rPr>
              <a:t>c++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     if(board[r][c].equals(</a:t>
            </a:r>
            <a:r>
              <a:rPr lang="en-US" sz="2000" b="1" dirty="0" smtClean="0">
                <a:solidFill>
                  <a:srgbClr val="C00000"/>
                </a:solidFill>
              </a:rPr>
              <a:t>“X”</a:t>
            </a:r>
            <a:r>
              <a:rPr lang="en-US" sz="2000" b="1" dirty="0" smtClean="0">
                <a:solidFill>
                  <a:srgbClr val="7030A0"/>
                </a:solidFill>
              </a:rPr>
              <a:t>))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 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xCount</a:t>
            </a:r>
            <a:r>
              <a:rPr lang="en-US" sz="2000" b="1" dirty="0" smtClean="0">
                <a:solidFill>
                  <a:srgbClr val="7030A0"/>
                </a:solidFill>
              </a:rPr>
              <a:t>++;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     if(board[r][c].equals(</a:t>
            </a:r>
            <a:r>
              <a:rPr lang="en-US" sz="2000" b="1" dirty="0" smtClean="0">
                <a:solidFill>
                  <a:srgbClr val="C00000"/>
                </a:solidFill>
              </a:rPr>
              <a:t>“O”</a:t>
            </a:r>
            <a:r>
              <a:rPr lang="en-US" sz="2000" b="1" dirty="0" smtClean="0">
                <a:solidFill>
                  <a:srgbClr val="7030A0"/>
                </a:solidFill>
              </a:rPr>
              <a:t>))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 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oCount</a:t>
            </a:r>
            <a:r>
              <a:rPr lang="en-US" sz="2000" b="1" dirty="0" smtClean="0">
                <a:solidFill>
                  <a:srgbClr val="7030A0"/>
                </a:solidFill>
              </a:rPr>
              <a:t>++;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</a:t>
            </a:r>
            <a:r>
              <a:rPr lang="en-US" sz="2000" b="1" dirty="0" smtClean="0">
                <a:solidFill>
                  <a:srgbClr val="7030A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if(</a:t>
            </a:r>
            <a:r>
              <a:rPr lang="en-US" sz="2000" b="1" dirty="0" err="1" smtClean="0">
                <a:solidFill>
                  <a:srgbClr val="7030A0"/>
                </a:solidFill>
              </a:rPr>
              <a:t>xCount</a:t>
            </a:r>
            <a:r>
              <a:rPr lang="en-US" sz="2000" b="1" dirty="0" smtClean="0">
                <a:solidFill>
                  <a:srgbClr val="7030A0"/>
                </a:solidFill>
              </a:rPr>
              <a:t> == 3)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     return “X”;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if(</a:t>
            </a:r>
            <a:r>
              <a:rPr lang="en-US" sz="2000" b="1" dirty="0" err="1" smtClean="0">
                <a:solidFill>
                  <a:srgbClr val="7030A0"/>
                </a:solidFill>
              </a:rPr>
              <a:t>oCount</a:t>
            </a:r>
            <a:r>
              <a:rPr lang="en-US" sz="2000" b="1" dirty="0" smtClean="0">
                <a:solidFill>
                  <a:srgbClr val="7030A0"/>
                </a:solidFill>
              </a:rPr>
              <a:t> == 3)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    return “O”;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}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7537" y="304800"/>
            <a:ext cx="4572000" cy="5821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	     //check columns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for(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c=0; c&lt;board[0].length; </a:t>
            </a:r>
            <a:r>
              <a:rPr lang="en-US" sz="2000" b="1" dirty="0" err="1" smtClean="0">
                <a:solidFill>
                  <a:srgbClr val="7030A0"/>
                </a:solidFill>
              </a:rPr>
              <a:t>c++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xCount</a:t>
            </a:r>
            <a:r>
              <a:rPr lang="en-US" sz="2000" b="1" dirty="0" smtClean="0">
                <a:solidFill>
                  <a:srgbClr val="7030A0"/>
                </a:solidFill>
              </a:rPr>
              <a:t> = 0;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oCount</a:t>
            </a:r>
            <a:r>
              <a:rPr lang="en-US" sz="2000" b="1" dirty="0" smtClean="0">
                <a:solidFill>
                  <a:srgbClr val="7030A0"/>
                </a:solidFill>
              </a:rPr>
              <a:t> = 0;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  for(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r=0; r&lt;</a:t>
            </a:r>
            <a:r>
              <a:rPr lang="en-US" sz="2000" b="1" dirty="0" err="1" smtClean="0">
                <a:solidFill>
                  <a:srgbClr val="7030A0"/>
                </a:solidFill>
              </a:rPr>
              <a:t>board.length</a:t>
            </a:r>
            <a:r>
              <a:rPr lang="en-US" sz="2000" b="1" dirty="0" smtClean="0">
                <a:solidFill>
                  <a:srgbClr val="7030A0"/>
                </a:solidFill>
              </a:rPr>
              <a:t>; r++)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  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       if(board[r][c].equals(</a:t>
            </a:r>
            <a:r>
              <a:rPr lang="en-US" sz="2000" b="1" dirty="0" smtClean="0">
                <a:solidFill>
                  <a:srgbClr val="C00000"/>
                </a:solidFill>
              </a:rPr>
              <a:t>“X”</a:t>
            </a:r>
            <a:r>
              <a:rPr lang="en-US" sz="2000" b="1" dirty="0" smtClean="0">
                <a:solidFill>
                  <a:srgbClr val="7030A0"/>
                </a:solidFill>
              </a:rPr>
              <a:t>))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   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xCount</a:t>
            </a:r>
            <a:r>
              <a:rPr lang="en-US" sz="2000" b="1" dirty="0" smtClean="0">
                <a:solidFill>
                  <a:srgbClr val="7030A0"/>
                </a:solidFill>
              </a:rPr>
              <a:t>++;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       if(board[r][c].equals(</a:t>
            </a:r>
            <a:r>
              <a:rPr lang="en-US" sz="2000" b="1" dirty="0" smtClean="0">
                <a:solidFill>
                  <a:srgbClr val="C00000"/>
                </a:solidFill>
              </a:rPr>
              <a:t>“O”</a:t>
            </a:r>
            <a:r>
              <a:rPr lang="en-US" sz="2000" b="1" dirty="0" smtClean="0">
                <a:solidFill>
                  <a:srgbClr val="7030A0"/>
                </a:solidFill>
              </a:rPr>
              <a:t>))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   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oCount</a:t>
            </a:r>
            <a:r>
              <a:rPr lang="en-US" sz="2000" b="1" dirty="0" smtClean="0">
                <a:solidFill>
                  <a:srgbClr val="7030A0"/>
                </a:solidFill>
              </a:rPr>
              <a:t>++;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  }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  if(</a:t>
            </a:r>
            <a:r>
              <a:rPr lang="en-US" sz="2000" b="1" dirty="0" err="1" smtClean="0">
                <a:solidFill>
                  <a:srgbClr val="7030A0"/>
                </a:solidFill>
              </a:rPr>
              <a:t>xCount</a:t>
            </a:r>
            <a:r>
              <a:rPr lang="en-US" sz="2000" b="1" dirty="0" smtClean="0">
                <a:solidFill>
                  <a:srgbClr val="7030A0"/>
                </a:solidFill>
              </a:rPr>
              <a:t> == 3)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       return “X”;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  if(</a:t>
            </a:r>
            <a:r>
              <a:rPr lang="en-US" sz="2000" b="1" dirty="0" err="1" smtClean="0">
                <a:solidFill>
                  <a:srgbClr val="7030A0"/>
                </a:solidFill>
              </a:rPr>
              <a:t>oCount</a:t>
            </a:r>
            <a:r>
              <a:rPr lang="en-US" sz="2000" b="1" dirty="0" smtClean="0">
                <a:solidFill>
                  <a:srgbClr val="7030A0"/>
                </a:solidFill>
              </a:rPr>
              <a:t> == 3)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      return “O”;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}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838200"/>
            <a:ext cx="4114800" cy="5287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53000" y="849086"/>
            <a:ext cx="4114800" cy="5287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36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4572000" cy="58213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   </a:t>
            </a:r>
            <a:r>
              <a:rPr lang="en-US" sz="2000" dirty="0" smtClean="0">
                <a:solidFill>
                  <a:srgbClr val="C00000"/>
                </a:solidFill>
              </a:rPr>
              <a:t>//check diagonal 1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</a:t>
            </a:r>
            <a:r>
              <a:rPr lang="en-US" sz="2000" b="1" dirty="0" err="1" smtClean="0">
                <a:solidFill>
                  <a:srgbClr val="7030A0"/>
                </a:solidFill>
              </a:rPr>
              <a:t>xCount</a:t>
            </a:r>
            <a:r>
              <a:rPr lang="en-US" sz="2000" b="1" dirty="0" smtClean="0">
                <a:solidFill>
                  <a:srgbClr val="7030A0"/>
                </a:solidFill>
              </a:rPr>
              <a:t> = 0;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</a:t>
            </a:r>
            <a:r>
              <a:rPr lang="en-US" sz="2000" b="1" dirty="0" err="1" smtClean="0">
                <a:solidFill>
                  <a:srgbClr val="7030A0"/>
                </a:solidFill>
              </a:rPr>
              <a:t>oCount</a:t>
            </a:r>
            <a:r>
              <a:rPr lang="en-US" sz="2000" b="1" dirty="0" smtClean="0">
                <a:solidFill>
                  <a:srgbClr val="7030A0"/>
                </a:solidFill>
              </a:rPr>
              <a:t> = 0;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for(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r=0; r&lt;</a:t>
            </a:r>
            <a:r>
              <a:rPr lang="en-US" sz="2000" b="1" dirty="0" err="1" smtClean="0">
                <a:solidFill>
                  <a:srgbClr val="7030A0"/>
                </a:solidFill>
              </a:rPr>
              <a:t>board.length</a:t>
            </a:r>
            <a:r>
              <a:rPr lang="en-US" sz="2000" b="1" dirty="0" smtClean="0">
                <a:solidFill>
                  <a:srgbClr val="7030A0"/>
                </a:solidFill>
              </a:rPr>
              <a:t>; r++)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  if(board[r][r].equals(</a:t>
            </a:r>
            <a:r>
              <a:rPr lang="en-US" sz="2000" b="1" dirty="0" smtClean="0">
                <a:solidFill>
                  <a:srgbClr val="C00000"/>
                </a:solidFill>
              </a:rPr>
              <a:t>“X”</a:t>
            </a:r>
            <a:r>
              <a:rPr lang="en-US" sz="2000" b="1" dirty="0" smtClean="0">
                <a:solidFill>
                  <a:srgbClr val="7030A0"/>
                </a:solidFill>
              </a:rPr>
              <a:t>))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 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xCount</a:t>
            </a:r>
            <a:r>
              <a:rPr lang="en-US" sz="2000" b="1" dirty="0" smtClean="0">
                <a:solidFill>
                  <a:srgbClr val="7030A0"/>
                </a:solidFill>
              </a:rPr>
              <a:t>++;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if(board[r][r].equals(</a:t>
            </a:r>
            <a:r>
              <a:rPr lang="en-US" sz="2000" b="1" dirty="0" smtClean="0">
                <a:solidFill>
                  <a:srgbClr val="C00000"/>
                </a:solidFill>
              </a:rPr>
              <a:t>“O”</a:t>
            </a:r>
            <a:r>
              <a:rPr lang="en-US" sz="2000" b="1" dirty="0" smtClean="0">
                <a:solidFill>
                  <a:srgbClr val="7030A0"/>
                </a:solidFill>
              </a:rPr>
              <a:t>))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 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oCount</a:t>
            </a:r>
            <a:r>
              <a:rPr lang="en-US" sz="2000" b="1" dirty="0" smtClean="0">
                <a:solidFill>
                  <a:srgbClr val="7030A0"/>
                </a:solidFill>
              </a:rPr>
              <a:t>++;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</a:t>
            </a:r>
            <a:r>
              <a:rPr lang="en-US" sz="2000" b="1" dirty="0" smtClean="0">
                <a:solidFill>
                  <a:srgbClr val="7030A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if(</a:t>
            </a:r>
            <a:r>
              <a:rPr lang="en-US" sz="2000" b="1" dirty="0" err="1" smtClean="0">
                <a:solidFill>
                  <a:srgbClr val="7030A0"/>
                </a:solidFill>
              </a:rPr>
              <a:t>xCount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== 3)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dirty="0" smtClean="0">
                <a:solidFill>
                  <a:srgbClr val="7030A0"/>
                </a:solidFill>
              </a:rPr>
              <a:t>     return </a:t>
            </a:r>
            <a:r>
              <a:rPr lang="en-US" sz="2000" b="1" dirty="0">
                <a:solidFill>
                  <a:srgbClr val="C00000"/>
                </a:solidFill>
              </a:rPr>
              <a:t>“X”</a:t>
            </a:r>
            <a:r>
              <a:rPr lang="en-US" sz="2000" b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dirty="0" smtClean="0">
                <a:solidFill>
                  <a:srgbClr val="7030A0"/>
                </a:solidFill>
              </a:rPr>
              <a:t>if(</a:t>
            </a:r>
            <a:r>
              <a:rPr lang="en-US" sz="2000" b="1" dirty="0" err="1" smtClean="0">
                <a:solidFill>
                  <a:srgbClr val="7030A0"/>
                </a:solidFill>
              </a:rPr>
              <a:t>oCount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== 3)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</a:t>
            </a:r>
            <a:r>
              <a:rPr lang="en-US" sz="2000" b="1" dirty="0" smtClean="0">
                <a:solidFill>
                  <a:srgbClr val="7030A0"/>
                </a:solidFill>
              </a:rPr>
              <a:t>return </a:t>
            </a:r>
            <a:r>
              <a:rPr lang="en-US" sz="2000" b="1" dirty="0">
                <a:solidFill>
                  <a:srgbClr val="C00000"/>
                </a:solidFill>
              </a:rPr>
              <a:t>“O”</a:t>
            </a:r>
            <a:r>
              <a:rPr lang="en-US" sz="2000" b="1" dirty="0">
                <a:solidFill>
                  <a:srgbClr val="7030A0"/>
                </a:solidFill>
              </a:rPr>
              <a:t>;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457200"/>
            <a:ext cx="3048000" cy="5668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33800" y="457199"/>
            <a:ext cx="4572000" cy="5821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	   </a:t>
            </a:r>
            <a:r>
              <a:rPr lang="en-US" sz="2000" dirty="0" smtClean="0">
                <a:solidFill>
                  <a:srgbClr val="C00000"/>
                </a:solidFill>
              </a:rPr>
              <a:t>//check diagonal 2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</a:t>
            </a:r>
            <a:r>
              <a:rPr lang="en-US" sz="2000" b="1" dirty="0" err="1" smtClean="0">
                <a:solidFill>
                  <a:srgbClr val="7030A0"/>
                </a:solidFill>
              </a:rPr>
              <a:t>xCount</a:t>
            </a:r>
            <a:r>
              <a:rPr lang="en-US" sz="2000" b="1" dirty="0" smtClean="0">
                <a:solidFill>
                  <a:srgbClr val="7030A0"/>
                </a:solidFill>
              </a:rPr>
              <a:t> = 0;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</a:t>
            </a:r>
            <a:r>
              <a:rPr lang="en-US" sz="2000" b="1" dirty="0" err="1" smtClean="0">
                <a:solidFill>
                  <a:srgbClr val="7030A0"/>
                </a:solidFill>
              </a:rPr>
              <a:t>oCount</a:t>
            </a:r>
            <a:r>
              <a:rPr lang="en-US" sz="2000" b="1" dirty="0" smtClean="0">
                <a:solidFill>
                  <a:srgbClr val="7030A0"/>
                </a:solidFill>
              </a:rPr>
              <a:t> = 0;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c = board[0].length-1;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for(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r=0; r&lt;</a:t>
            </a:r>
            <a:r>
              <a:rPr lang="en-US" sz="2000" b="1" dirty="0" err="1" smtClean="0">
                <a:solidFill>
                  <a:srgbClr val="7030A0"/>
                </a:solidFill>
              </a:rPr>
              <a:t>board.length</a:t>
            </a:r>
            <a:r>
              <a:rPr lang="en-US" sz="2000" b="1" dirty="0" smtClean="0">
                <a:solidFill>
                  <a:srgbClr val="7030A0"/>
                </a:solidFill>
              </a:rPr>
              <a:t>; r++)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  if(board[r][c].equals(</a:t>
            </a:r>
            <a:r>
              <a:rPr lang="en-US" sz="2000" b="1" dirty="0" smtClean="0">
                <a:solidFill>
                  <a:srgbClr val="C00000"/>
                </a:solidFill>
              </a:rPr>
              <a:t>“X”</a:t>
            </a:r>
            <a:r>
              <a:rPr lang="en-US" sz="2000" b="1" dirty="0" smtClean="0">
                <a:solidFill>
                  <a:srgbClr val="7030A0"/>
                </a:solidFill>
              </a:rPr>
              <a:t>))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   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xCount</a:t>
            </a:r>
            <a:r>
              <a:rPr lang="en-US" sz="2000" b="1" dirty="0" smtClean="0">
                <a:solidFill>
                  <a:srgbClr val="7030A0"/>
                </a:solidFill>
              </a:rPr>
              <a:t>++;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  if(board[r][c].equals(</a:t>
            </a:r>
            <a:r>
              <a:rPr lang="en-US" sz="2000" b="1" dirty="0" smtClean="0">
                <a:solidFill>
                  <a:srgbClr val="C00000"/>
                </a:solidFill>
              </a:rPr>
              <a:t>“O”</a:t>
            </a:r>
            <a:r>
              <a:rPr lang="en-US" sz="2000" b="1" dirty="0" smtClean="0">
                <a:solidFill>
                  <a:srgbClr val="7030A0"/>
                </a:solidFill>
              </a:rPr>
              <a:t>))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   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oCount</a:t>
            </a:r>
            <a:r>
              <a:rPr lang="en-US" sz="2000" b="1" dirty="0" smtClean="0">
                <a:solidFill>
                  <a:srgbClr val="7030A0"/>
                </a:solidFill>
              </a:rPr>
              <a:t>++;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c--;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}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if(</a:t>
            </a:r>
            <a:r>
              <a:rPr lang="en-US" sz="2000" b="1" dirty="0" err="1" smtClean="0">
                <a:solidFill>
                  <a:srgbClr val="7030A0"/>
                </a:solidFill>
              </a:rPr>
              <a:t>xCount</a:t>
            </a:r>
            <a:r>
              <a:rPr lang="en-US" sz="2000" b="1" dirty="0" smtClean="0">
                <a:solidFill>
                  <a:srgbClr val="7030A0"/>
                </a:solidFill>
              </a:rPr>
              <a:t> == 3)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  return </a:t>
            </a:r>
            <a:r>
              <a:rPr lang="en-US" sz="2000" b="1" dirty="0" smtClean="0">
                <a:solidFill>
                  <a:srgbClr val="C00000"/>
                </a:solidFill>
              </a:rPr>
              <a:t>“X”</a:t>
            </a:r>
            <a:r>
              <a:rPr lang="en-US" sz="2000" b="1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if(</a:t>
            </a:r>
            <a:r>
              <a:rPr lang="en-US" sz="2000" b="1" dirty="0" err="1" smtClean="0">
                <a:solidFill>
                  <a:srgbClr val="7030A0"/>
                </a:solidFill>
              </a:rPr>
              <a:t>oCount</a:t>
            </a:r>
            <a:r>
              <a:rPr lang="en-US" sz="2000" b="1" dirty="0" smtClean="0">
                <a:solidFill>
                  <a:srgbClr val="7030A0"/>
                </a:solidFill>
              </a:rPr>
              <a:t> == 3)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  return </a:t>
            </a:r>
            <a:r>
              <a:rPr lang="en-US" sz="2000" b="1" dirty="0" smtClean="0">
                <a:solidFill>
                  <a:srgbClr val="C00000"/>
                </a:solidFill>
              </a:rPr>
              <a:t>“O”</a:t>
            </a:r>
            <a:r>
              <a:rPr lang="en-US" sz="2000" b="1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return </a:t>
            </a:r>
            <a:r>
              <a:rPr lang="en-US" sz="2000" b="1" dirty="0" smtClean="0">
                <a:solidFill>
                  <a:srgbClr val="C00000"/>
                </a:solidFill>
              </a:rPr>
              <a:t>“C”</a:t>
            </a:r>
            <a:r>
              <a:rPr lang="en-US" sz="2000" b="1" dirty="0" smtClean="0">
                <a:solidFill>
                  <a:srgbClr val="7030A0"/>
                </a:solidFill>
              </a:rPr>
              <a:t>;	</a:t>
            </a:r>
            <a:r>
              <a:rPr lang="en-US" sz="2000" dirty="0" smtClean="0">
                <a:solidFill>
                  <a:srgbClr val="C00000"/>
                </a:solidFill>
              </a:rPr>
              <a:t>//nobody has won yet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>
                <a:solidFill>
                  <a:srgbClr val="7030A0"/>
                </a:solidFill>
              </a:rPr>
              <a:t>}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33800" y="457199"/>
            <a:ext cx="4419600" cy="5668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8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data: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freq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Find the mode(s):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In the </a:t>
            </a:r>
            <a:r>
              <a:rPr lang="en-US" sz="2400" dirty="0" err="1" smtClean="0"/>
              <a:t>freq</a:t>
            </a:r>
            <a:r>
              <a:rPr lang="en-US" sz="2400" dirty="0" smtClean="0"/>
              <a:t> array, find the largest element:  </a:t>
            </a:r>
            <a:r>
              <a:rPr lang="en-US" sz="2400" b="1" dirty="0" smtClean="0">
                <a:solidFill>
                  <a:srgbClr val="C00000"/>
                </a:solidFill>
              </a:rPr>
              <a:t>max = 3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Traverse the </a:t>
            </a:r>
            <a:r>
              <a:rPr lang="en-US" sz="2400" dirty="0" err="1" smtClean="0"/>
              <a:t>freq</a:t>
            </a:r>
            <a:r>
              <a:rPr lang="en-US" sz="2400" dirty="0" smtClean="0"/>
              <a:t> array.  For any element that is the same as max, there is a mode at the corresponding index in data: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	   </a:t>
            </a:r>
            <a:r>
              <a:rPr lang="en-US" sz="2400" b="1" dirty="0" smtClean="0">
                <a:solidFill>
                  <a:srgbClr val="C00000"/>
                </a:solidFill>
              </a:rPr>
              <a:t>modes: [2,4]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Problem:  T</a:t>
            </a:r>
            <a:r>
              <a:rPr lang="en-US" sz="2400" dirty="0" smtClean="0"/>
              <a:t>he modes array must exist to add the modes into as we find them, but we don’t know how big the array should be until we find them all.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392060"/>
              </p:ext>
            </p:extLst>
          </p:nvPr>
        </p:nvGraphicFramePr>
        <p:xfrm>
          <a:off x="1295400" y="457200"/>
          <a:ext cx="6096000" cy="7416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438314"/>
              </p:ext>
            </p:extLst>
          </p:nvPr>
        </p:nvGraphicFramePr>
        <p:xfrm>
          <a:off x="1295400" y="1371600"/>
          <a:ext cx="6096000" cy="7416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23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534400" cy="5943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[] data = new 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[10];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fill(data);				</a:t>
            </a:r>
            <a:r>
              <a:rPr lang="en-US" sz="2400" dirty="0" smtClean="0">
                <a:solidFill>
                  <a:srgbClr val="C00000"/>
                </a:solidFill>
              </a:rPr>
              <a:t>//fills array with user input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[] </a:t>
            </a:r>
            <a:r>
              <a:rPr lang="en-US" sz="2400" b="1" dirty="0" err="1" smtClean="0">
                <a:solidFill>
                  <a:srgbClr val="7030A0"/>
                </a:solidFill>
              </a:rPr>
              <a:t>freq</a:t>
            </a:r>
            <a:r>
              <a:rPr lang="en-US" sz="2400" b="1" dirty="0" smtClean="0">
                <a:solidFill>
                  <a:srgbClr val="7030A0"/>
                </a:solidFill>
              </a:rPr>
              <a:t> = </a:t>
            </a:r>
            <a:r>
              <a:rPr lang="en-US" sz="2400" b="1" dirty="0" err="1" smtClean="0">
                <a:solidFill>
                  <a:srgbClr val="7030A0"/>
                </a:solidFill>
              </a:rPr>
              <a:t>findFrequencies</a:t>
            </a:r>
            <a:r>
              <a:rPr lang="en-US" sz="2400" b="1" dirty="0" smtClean="0">
                <a:solidFill>
                  <a:srgbClr val="7030A0"/>
                </a:solidFill>
              </a:rPr>
              <a:t>(data);	</a:t>
            </a:r>
            <a:r>
              <a:rPr lang="en-US" sz="2400" dirty="0" smtClean="0">
                <a:solidFill>
                  <a:srgbClr val="C00000"/>
                </a:solidFill>
              </a:rPr>
              <a:t>//returns frequency table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max = </a:t>
            </a:r>
            <a:r>
              <a:rPr lang="en-US" sz="2400" b="1" dirty="0" err="1" smtClean="0">
                <a:solidFill>
                  <a:srgbClr val="7030A0"/>
                </a:solidFill>
              </a:rPr>
              <a:t>findMax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freq</a:t>
            </a:r>
            <a:r>
              <a:rPr lang="en-US" sz="2400" b="1" dirty="0" smtClean="0">
                <a:solidFill>
                  <a:srgbClr val="7030A0"/>
                </a:solidFill>
              </a:rPr>
              <a:t>);		</a:t>
            </a:r>
            <a:r>
              <a:rPr lang="en-US" sz="2400" dirty="0" smtClean="0">
                <a:solidFill>
                  <a:srgbClr val="C00000"/>
                </a:solidFill>
              </a:rPr>
              <a:t>//returns largest value in </a:t>
            </a:r>
            <a:r>
              <a:rPr lang="en-US" sz="2400" dirty="0" err="1" smtClean="0">
                <a:solidFill>
                  <a:srgbClr val="C00000"/>
                </a:solidFill>
              </a:rPr>
              <a:t>freq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[] modes = new 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[</a:t>
            </a:r>
            <a:r>
              <a:rPr lang="en-US" sz="2400" b="1" dirty="0" err="1" smtClean="0">
                <a:solidFill>
                  <a:srgbClr val="7030A0"/>
                </a:solidFill>
              </a:rPr>
              <a:t>data.length</a:t>
            </a:r>
            <a:r>
              <a:rPr lang="en-US" sz="2400" b="1" dirty="0" smtClean="0">
                <a:solidFill>
                  <a:srgbClr val="7030A0"/>
                </a:solidFill>
              </a:rPr>
              <a:t>];	</a:t>
            </a:r>
            <a:r>
              <a:rPr lang="en-US" sz="2400" dirty="0" smtClean="0">
                <a:solidFill>
                  <a:srgbClr val="C00000"/>
                </a:solidFill>
              </a:rPr>
              <a:t>//will store the modes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index = 0;				</a:t>
            </a:r>
            <a:r>
              <a:rPr lang="en-US" sz="2400" dirty="0" smtClean="0">
                <a:solidFill>
                  <a:srgbClr val="C00000"/>
                </a:solidFill>
              </a:rPr>
              <a:t>//next avail. index in modes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=0;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&lt;</a:t>
            </a:r>
            <a:r>
              <a:rPr lang="en-US" sz="2400" b="1" dirty="0" err="1" smtClean="0">
                <a:solidFill>
                  <a:srgbClr val="7030A0"/>
                </a:solidFill>
              </a:rPr>
              <a:t>freq.length</a:t>
            </a:r>
            <a:r>
              <a:rPr lang="en-US" sz="2400" b="1" dirty="0" smtClean="0">
                <a:solidFill>
                  <a:srgbClr val="7030A0"/>
                </a:solidFill>
              </a:rPr>
              <a:t>;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if(</a:t>
            </a:r>
            <a:r>
              <a:rPr lang="en-US" sz="2400" b="1" dirty="0" err="1" smtClean="0">
                <a:solidFill>
                  <a:srgbClr val="7030A0"/>
                </a:solidFill>
              </a:rPr>
              <a:t>freq</a:t>
            </a:r>
            <a:r>
              <a:rPr lang="en-US" sz="2400" b="1" dirty="0" smtClean="0">
                <a:solidFill>
                  <a:srgbClr val="7030A0"/>
                </a:solidFill>
              </a:rPr>
              <a:t>[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] == max)			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{					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modes[index] = data[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];		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index++;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76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534400" cy="5943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[] data = new 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[10];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fill(data);				</a:t>
            </a:r>
            <a:r>
              <a:rPr lang="en-US" sz="2400" dirty="0" smtClean="0">
                <a:solidFill>
                  <a:srgbClr val="C00000"/>
                </a:solidFill>
              </a:rPr>
              <a:t>//fills array with user input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[] </a:t>
            </a:r>
            <a:r>
              <a:rPr lang="en-US" sz="2400" b="1" dirty="0" err="1" smtClean="0">
                <a:solidFill>
                  <a:srgbClr val="7030A0"/>
                </a:solidFill>
              </a:rPr>
              <a:t>freq</a:t>
            </a:r>
            <a:r>
              <a:rPr lang="en-US" sz="2400" b="1" dirty="0" smtClean="0">
                <a:solidFill>
                  <a:srgbClr val="7030A0"/>
                </a:solidFill>
              </a:rPr>
              <a:t> = </a:t>
            </a:r>
            <a:r>
              <a:rPr lang="en-US" sz="2400" b="1" dirty="0" err="1" smtClean="0">
                <a:solidFill>
                  <a:srgbClr val="7030A0"/>
                </a:solidFill>
              </a:rPr>
              <a:t>findFrequencies</a:t>
            </a:r>
            <a:r>
              <a:rPr lang="en-US" sz="2400" b="1" dirty="0" smtClean="0">
                <a:solidFill>
                  <a:srgbClr val="7030A0"/>
                </a:solidFill>
              </a:rPr>
              <a:t>(data);	</a:t>
            </a:r>
            <a:r>
              <a:rPr lang="en-US" sz="2400" dirty="0" smtClean="0">
                <a:solidFill>
                  <a:srgbClr val="C00000"/>
                </a:solidFill>
              </a:rPr>
              <a:t>//returns frequency table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max = </a:t>
            </a:r>
            <a:r>
              <a:rPr lang="en-US" sz="2400" b="1" dirty="0" err="1" smtClean="0">
                <a:solidFill>
                  <a:srgbClr val="7030A0"/>
                </a:solidFill>
              </a:rPr>
              <a:t>findMax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freq</a:t>
            </a:r>
            <a:r>
              <a:rPr lang="en-US" sz="2400" b="1" dirty="0" smtClean="0">
                <a:solidFill>
                  <a:srgbClr val="7030A0"/>
                </a:solidFill>
              </a:rPr>
              <a:t>);		</a:t>
            </a:r>
            <a:r>
              <a:rPr lang="en-US" sz="2400" dirty="0" smtClean="0">
                <a:solidFill>
                  <a:srgbClr val="C00000"/>
                </a:solidFill>
              </a:rPr>
              <a:t>//returns largest value in </a:t>
            </a:r>
            <a:r>
              <a:rPr lang="en-US" sz="2400" dirty="0" err="1" smtClean="0">
                <a:solidFill>
                  <a:srgbClr val="C00000"/>
                </a:solidFill>
              </a:rPr>
              <a:t>freq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[] modes = new 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[</a:t>
            </a:r>
            <a:r>
              <a:rPr lang="en-US" sz="2400" b="1" dirty="0" err="1" smtClean="0">
                <a:solidFill>
                  <a:srgbClr val="7030A0"/>
                </a:solidFill>
              </a:rPr>
              <a:t>data.length</a:t>
            </a:r>
            <a:r>
              <a:rPr lang="en-US" sz="2400" b="1" dirty="0" smtClean="0">
                <a:solidFill>
                  <a:srgbClr val="7030A0"/>
                </a:solidFill>
              </a:rPr>
              <a:t>];	</a:t>
            </a:r>
            <a:r>
              <a:rPr lang="en-US" sz="2400" dirty="0" smtClean="0">
                <a:solidFill>
                  <a:srgbClr val="C00000"/>
                </a:solidFill>
              </a:rPr>
              <a:t>//will store the modes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index = 0;				</a:t>
            </a:r>
            <a:r>
              <a:rPr lang="en-US" sz="2400" dirty="0" smtClean="0">
                <a:solidFill>
                  <a:srgbClr val="C00000"/>
                </a:solidFill>
              </a:rPr>
              <a:t>//next avail. index in modes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=0;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&lt;</a:t>
            </a:r>
            <a:r>
              <a:rPr lang="en-US" sz="2400" b="1" dirty="0" err="1" smtClean="0">
                <a:solidFill>
                  <a:srgbClr val="7030A0"/>
                </a:solidFill>
              </a:rPr>
              <a:t>freq.length</a:t>
            </a:r>
            <a:r>
              <a:rPr lang="en-US" sz="2400" b="1" dirty="0" smtClean="0">
                <a:solidFill>
                  <a:srgbClr val="7030A0"/>
                </a:solidFill>
              </a:rPr>
              <a:t>;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if(</a:t>
            </a:r>
            <a:r>
              <a:rPr lang="en-US" sz="2400" b="1" dirty="0" err="1" smtClean="0">
                <a:solidFill>
                  <a:srgbClr val="7030A0"/>
                </a:solidFill>
              </a:rPr>
              <a:t>freq</a:t>
            </a:r>
            <a:r>
              <a:rPr lang="en-US" sz="2400" b="1" dirty="0" smtClean="0">
                <a:solidFill>
                  <a:srgbClr val="7030A0"/>
                </a:solidFill>
              </a:rPr>
              <a:t>[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] == max)			</a:t>
            </a:r>
            <a:r>
              <a:rPr lang="en-US" sz="2400" dirty="0" smtClean="0">
                <a:solidFill>
                  <a:srgbClr val="C00000"/>
                </a:solidFill>
              </a:rPr>
              <a:t>//data:	    3,6,4,4,2,1,4,2,3,2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{					</a:t>
            </a:r>
            <a:r>
              <a:rPr lang="en-US" sz="2400" dirty="0" smtClean="0">
                <a:solidFill>
                  <a:srgbClr val="C00000"/>
                </a:solidFill>
              </a:rPr>
              <a:t>//modes: 4,4,2,4,2,2,0,0,0,0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modes[index] = data[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];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index++;				</a:t>
            </a:r>
            <a:r>
              <a:rPr lang="en-US" sz="2400" dirty="0" smtClean="0">
                <a:solidFill>
                  <a:srgbClr val="C00000"/>
                </a:solidFill>
              </a:rPr>
              <a:t>//</a:t>
            </a:r>
            <a:r>
              <a:rPr lang="en-US" sz="2400" b="1" dirty="0" smtClean="0">
                <a:solidFill>
                  <a:srgbClr val="C00000"/>
                </a:solidFill>
              </a:rPr>
              <a:t>how can we fix this?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27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5344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=0;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&lt;</a:t>
            </a:r>
            <a:r>
              <a:rPr lang="en-US" sz="2400" b="1" dirty="0" err="1" smtClean="0">
                <a:solidFill>
                  <a:srgbClr val="7030A0"/>
                </a:solidFill>
              </a:rPr>
              <a:t>freq.length</a:t>
            </a:r>
            <a:r>
              <a:rPr lang="en-US" sz="2400" b="1" dirty="0" smtClean="0">
                <a:solidFill>
                  <a:srgbClr val="7030A0"/>
                </a:solidFill>
              </a:rPr>
              <a:t>;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if(</a:t>
            </a:r>
            <a:r>
              <a:rPr lang="en-US" sz="2400" b="1" dirty="0" err="1" smtClean="0">
                <a:solidFill>
                  <a:srgbClr val="7030A0"/>
                </a:solidFill>
              </a:rPr>
              <a:t>freq</a:t>
            </a:r>
            <a:r>
              <a:rPr lang="en-US" sz="2400" b="1" dirty="0" smtClean="0">
                <a:solidFill>
                  <a:srgbClr val="7030A0"/>
                </a:solidFill>
              </a:rPr>
              <a:t>[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] == max &amp;&amp; search(modes, data[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])==false)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{				 </a:t>
            </a:r>
            <a:r>
              <a:rPr lang="en-US" sz="2400" dirty="0" smtClean="0">
                <a:solidFill>
                  <a:srgbClr val="C00000"/>
                </a:solidFill>
              </a:rPr>
              <a:t>//only copy in modes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that can not be 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modes[index] = data[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];	 </a:t>
            </a:r>
            <a:r>
              <a:rPr lang="en-US" sz="2400" dirty="0" smtClean="0">
                <a:solidFill>
                  <a:srgbClr val="C00000"/>
                </a:solidFill>
              </a:rPr>
              <a:t>//found in the array already</a:t>
            </a:r>
            <a:r>
              <a:rPr lang="en-US" sz="2400" b="1" dirty="0" smtClean="0">
                <a:solidFill>
                  <a:srgbClr val="7030A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index++;	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}				 </a:t>
            </a:r>
            <a:r>
              <a:rPr lang="en-US" sz="2400" dirty="0">
                <a:solidFill>
                  <a:srgbClr val="C00000"/>
                </a:solidFill>
              </a:rPr>
              <a:t>//create a new array sized to the 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				</a:t>
            </a:r>
            <a:r>
              <a:rPr lang="en-US" sz="2400" dirty="0">
                <a:solidFill>
                  <a:srgbClr val="C00000"/>
                </a:solidFill>
              </a:rPr>
              <a:t> //number of modes found </a:t>
            </a:r>
            <a:r>
              <a:rPr lang="en-US" sz="2400" b="1" dirty="0" smtClean="0">
                <a:solidFill>
                  <a:srgbClr val="7030A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[] </a:t>
            </a:r>
            <a:r>
              <a:rPr lang="en-US" sz="2400" b="1" dirty="0" err="1" smtClean="0">
                <a:solidFill>
                  <a:srgbClr val="7030A0"/>
                </a:solidFill>
              </a:rPr>
              <a:t>finalModes</a:t>
            </a:r>
            <a:r>
              <a:rPr lang="en-US" sz="2400" b="1" dirty="0" smtClean="0">
                <a:solidFill>
                  <a:srgbClr val="7030A0"/>
                </a:solidFill>
              </a:rPr>
              <a:t> = new 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[index];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=0;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&lt;</a:t>
            </a:r>
            <a:r>
              <a:rPr lang="en-US" sz="2400" b="1" dirty="0" err="1" smtClean="0">
                <a:solidFill>
                  <a:srgbClr val="7030A0"/>
                </a:solidFill>
              </a:rPr>
              <a:t>finalModes.length</a:t>
            </a:r>
            <a:r>
              <a:rPr lang="en-US" sz="2400" b="1" dirty="0" smtClean="0">
                <a:solidFill>
                  <a:srgbClr val="7030A0"/>
                </a:solidFill>
              </a:rPr>
              <a:t>;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finalModes</a:t>
            </a:r>
            <a:r>
              <a:rPr lang="en-US" sz="2400" b="1" dirty="0" smtClean="0">
                <a:solidFill>
                  <a:srgbClr val="7030A0"/>
                </a:solidFill>
              </a:rPr>
              <a:t>[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] = modes[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];	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			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10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Square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matrix is called a Magic Square if</a:t>
            </a:r>
          </a:p>
          <a:p>
            <a:pPr lvl="1"/>
            <a:r>
              <a:rPr lang="en-US" dirty="0" smtClean="0"/>
              <a:t>The sum of each row == n</a:t>
            </a:r>
          </a:p>
          <a:p>
            <a:pPr lvl="1"/>
            <a:r>
              <a:rPr lang="en-US" dirty="0" smtClean="0"/>
              <a:t>The sum of each column == n</a:t>
            </a:r>
          </a:p>
          <a:p>
            <a:pPr lvl="1"/>
            <a:r>
              <a:rPr lang="en-US" dirty="0" smtClean="0"/>
              <a:t>The sum of each diagonal == n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734762"/>
              </p:ext>
            </p:extLst>
          </p:nvPr>
        </p:nvGraphicFramePr>
        <p:xfrm>
          <a:off x="609600" y="4038600"/>
          <a:ext cx="259080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600"/>
                <a:gridCol w="863600"/>
                <a:gridCol w="863600"/>
              </a:tblGrid>
              <a:tr h="711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342459"/>
              </p:ext>
            </p:extLst>
          </p:nvPr>
        </p:nvGraphicFramePr>
        <p:xfrm>
          <a:off x="5105400" y="3962400"/>
          <a:ext cx="3048000" cy="251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847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Square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method to determine if a 2-D array of integers is a magic square</a:t>
            </a:r>
          </a:p>
          <a:p>
            <a:pPr lvl="1"/>
            <a:r>
              <a:rPr lang="en-US" dirty="0" smtClean="0"/>
              <a:t>User inputs values into a 2-D array</a:t>
            </a:r>
          </a:p>
          <a:p>
            <a:pPr lvl="1"/>
            <a:r>
              <a:rPr lang="en-US" dirty="0" smtClean="0"/>
              <a:t>Program reports true or false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283583"/>
              </p:ext>
            </p:extLst>
          </p:nvPr>
        </p:nvGraphicFramePr>
        <p:xfrm>
          <a:off x="609600" y="4038600"/>
          <a:ext cx="259080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600"/>
                <a:gridCol w="863600"/>
                <a:gridCol w="863600"/>
              </a:tblGrid>
              <a:tr h="711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135742"/>
              </p:ext>
            </p:extLst>
          </p:nvPr>
        </p:nvGraphicFramePr>
        <p:xfrm>
          <a:off x="5105400" y="3962400"/>
          <a:ext cx="3048000" cy="251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180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</a:t>
            </a:r>
            <a:r>
              <a:rPr lang="en-US" sz="2400" b="1" dirty="0" err="1" smtClean="0">
                <a:solidFill>
                  <a:srgbClr val="7030A0"/>
                </a:solidFill>
              </a:rPr>
              <a:t>boolean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isMagic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[][]chart)</a:t>
            </a:r>
          </a:p>
          <a:p>
            <a:pPr marL="5715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5715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n = sum of elements in 1</a:t>
            </a:r>
            <a:r>
              <a:rPr lang="en-US" sz="2400" b="1" baseline="30000" dirty="0" smtClean="0">
                <a:solidFill>
                  <a:srgbClr val="7030A0"/>
                </a:solidFill>
              </a:rPr>
              <a:t>st</a:t>
            </a:r>
            <a:r>
              <a:rPr lang="en-US" sz="2400" b="1" dirty="0" smtClean="0">
                <a:solidFill>
                  <a:srgbClr val="7030A0"/>
                </a:solidFill>
              </a:rPr>
              <a:t> row</a:t>
            </a:r>
          </a:p>
          <a:p>
            <a:pPr marL="5715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for (each row)</a:t>
            </a:r>
          </a:p>
          <a:p>
            <a:pPr marL="5715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find the sum.  If sum != n, return false</a:t>
            </a:r>
          </a:p>
          <a:p>
            <a:pPr marL="5715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for (each column)</a:t>
            </a:r>
          </a:p>
          <a:p>
            <a:pPr marL="5715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find the sum.  If sum != n, return false</a:t>
            </a:r>
          </a:p>
          <a:p>
            <a:pPr marL="5715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for (each diagonal)</a:t>
            </a:r>
          </a:p>
          <a:p>
            <a:pPr marL="5715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find the sum.  If sum != n, return false</a:t>
            </a:r>
          </a:p>
          <a:p>
            <a:pPr marL="5715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return true;</a:t>
            </a:r>
          </a:p>
          <a:p>
            <a:pPr marL="5715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347995"/>
              </p:ext>
            </p:extLst>
          </p:nvPr>
        </p:nvGraphicFramePr>
        <p:xfrm>
          <a:off x="5257800" y="4191000"/>
          <a:ext cx="3048000" cy="251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18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Tic-Tac-Toe:  has somebody won?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 each row:</a:t>
            </a:r>
          </a:p>
          <a:p>
            <a:pPr lvl="1"/>
            <a:r>
              <a:rPr lang="en-US" dirty="0" smtClean="0"/>
              <a:t>Count the number of “X” cells (</a:t>
            </a:r>
            <a:r>
              <a:rPr lang="en-US" dirty="0" err="1" smtClean="0"/>
              <a:t>xCount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Count the number of “O” cells (</a:t>
            </a:r>
            <a:r>
              <a:rPr lang="en-US" dirty="0" err="1" smtClean="0"/>
              <a:t>oCount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xCount</a:t>
            </a:r>
            <a:r>
              <a:rPr lang="en-US" dirty="0" smtClean="0"/>
              <a:t>==3, “X” wins.  If </a:t>
            </a:r>
            <a:r>
              <a:rPr lang="en-US" dirty="0" err="1" smtClean="0"/>
              <a:t>oCount</a:t>
            </a:r>
            <a:r>
              <a:rPr lang="en-US" dirty="0" smtClean="0"/>
              <a:t>==3, “O” wins</a:t>
            </a:r>
          </a:p>
          <a:p>
            <a:r>
              <a:rPr lang="en-US" dirty="0" smtClean="0"/>
              <a:t>For each column:</a:t>
            </a:r>
          </a:p>
          <a:p>
            <a:pPr lvl="1"/>
            <a:r>
              <a:rPr lang="en-US" dirty="0"/>
              <a:t>Count the number of “X” cells (</a:t>
            </a:r>
            <a:r>
              <a:rPr lang="en-US" dirty="0" err="1"/>
              <a:t>xCount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Count the number of “O” cells (</a:t>
            </a:r>
            <a:r>
              <a:rPr lang="en-US" dirty="0" err="1"/>
              <a:t>oCount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xCount</a:t>
            </a:r>
            <a:r>
              <a:rPr lang="en-US" dirty="0"/>
              <a:t>==3, “X” wins.  If </a:t>
            </a:r>
            <a:r>
              <a:rPr lang="en-US" dirty="0" err="1"/>
              <a:t>oCount</a:t>
            </a:r>
            <a:r>
              <a:rPr lang="en-US" dirty="0"/>
              <a:t>==3, “O” </a:t>
            </a:r>
            <a:r>
              <a:rPr lang="en-US" dirty="0" smtClean="0"/>
              <a:t>wins</a:t>
            </a:r>
          </a:p>
          <a:p>
            <a:r>
              <a:rPr lang="en-US" dirty="0" smtClean="0"/>
              <a:t>For each diagonal:</a:t>
            </a:r>
          </a:p>
          <a:p>
            <a:pPr lvl="1"/>
            <a:r>
              <a:rPr lang="en-US" dirty="0"/>
              <a:t>Count the number of “X” cells (</a:t>
            </a:r>
            <a:r>
              <a:rPr lang="en-US" dirty="0" err="1"/>
              <a:t>xCount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Count the number of “O” cells (</a:t>
            </a:r>
            <a:r>
              <a:rPr lang="en-US" dirty="0" err="1"/>
              <a:t>oCount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xCount</a:t>
            </a:r>
            <a:r>
              <a:rPr lang="en-US" dirty="0"/>
              <a:t>==3, “X” wins.  If </a:t>
            </a:r>
            <a:r>
              <a:rPr lang="en-US" dirty="0" err="1"/>
              <a:t>oCount</a:t>
            </a:r>
            <a:r>
              <a:rPr lang="en-US" dirty="0"/>
              <a:t>==3, “O” wins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4852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595</Words>
  <Application>Microsoft Office PowerPoint</Application>
  <PresentationFormat>On-screen Show (4:3)</PresentationFormat>
  <Paragraphs>315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Parallel Arrays  (and finding the mode(s))</vt:lpstr>
      <vt:lpstr>PowerPoint Presentation</vt:lpstr>
      <vt:lpstr>PowerPoint Presentation</vt:lpstr>
      <vt:lpstr>PowerPoint Presentation</vt:lpstr>
      <vt:lpstr>PowerPoint Presentation</vt:lpstr>
      <vt:lpstr>Magic Square</vt:lpstr>
      <vt:lpstr>Magic Square</vt:lpstr>
      <vt:lpstr>PowerPoint Presentation</vt:lpstr>
      <vt:lpstr>Tic-Tac-Toe:  has somebody won?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Arrays  (and finding the mode(s))</dc:title>
  <dc:creator>Oberle, Doug R</dc:creator>
  <cp:lastModifiedBy>Administrator</cp:lastModifiedBy>
  <cp:revision>4</cp:revision>
  <dcterms:created xsi:type="dcterms:W3CDTF">2006-08-16T00:00:00Z</dcterms:created>
  <dcterms:modified xsi:type="dcterms:W3CDTF">2014-11-19T12:06:06Z</dcterms:modified>
</cp:coreProperties>
</file>