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0" r:id="rId4"/>
    <p:sldId id="311" r:id="rId5"/>
    <p:sldId id="312" r:id="rId6"/>
    <p:sldId id="287" r:id="rId7"/>
    <p:sldId id="289" r:id="rId8"/>
    <p:sldId id="290" r:id="rId9"/>
    <p:sldId id="291" r:id="rId10"/>
    <p:sldId id="292" r:id="rId11"/>
    <p:sldId id="313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and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A B C D E F G H I J K L M N O P Q R S T U V W X Y Z</a:t>
            </a:r>
          </a:p>
          <a:p>
            <a:pPr marL="0" indent="0" algn="ctr">
              <a:buNone/>
            </a:pPr>
            <a:r>
              <a:rPr lang="en-US" sz="2800" dirty="0" smtClean="0"/>
              <a:t>We are searching for V, so look from U to V.</a:t>
            </a:r>
          </a:p>
          <a:p>
            <a:pPr marL="0" indent="0" algn="ctr">
              <a:buNone/>
            </a:pPr>
            <a:r>
              <a:rPr lang="en-US" sz="2800" dirty="0" smtClean="0"/>
              <a:t>V is in the Middle</a:t>
            </a:r>
          </a:p>
          <a:p>
            <a:pPr marL="0" indent="0" algn="ctr">
              <a:buNone/>
            </a:pPr>
            <a:r>
              <a:rPr lang="en-US" sz="2800" dirty="0" smtClean="0"/>
              <a:t>V is what we are looking for.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For 26 letters, it took 4 searches to find V.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we doubled the size of our database to 52, worst case would only take 5 searches to find something.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The first search would cut the database in half to 26, which then only needs 4 searches.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we doubled the database again to 104, worst case would take 6 searches.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400800" y="3048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7817" y="135853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30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size</a:t>
            </a:r>
            <a:r>
              <a:rPr lang="en-US" sz="2000" dirty="0" smtClean="0"/>
              <a:t>		       </a:t>
            </a:r>
            <a:r>
              <a:rPr lang="en-US" sz="2000" b="1" u="sng" dirty="0" smtClean="0"/>
              <a:t># searches</a:t>
            </a:r>
            <a:r>
              <a:rPr lang="en-US" sz="2000" dirty="0" smtClean="0"/>
              <a:t>		</a:t>
            </a:r>
            <a:r>
              <a:rPr lang="en-US" sz="2000" b="1" u="sng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26			</a:t>
            </a:r>
            <a:r>
              <a:rPr lang="en-US" sz="2000" dirty="0"/>
              <a:t>4		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52			5</a:t>
            </a:r>
          </a:p>
          <a:p>
            <a:pPr marL="0" indent="0">
              <a:buNone/>
            </a:pPr>
            <a:r>
              <a:rPr lang="en-US" sz="2000" dirty="0" smtClean="0"/>
              <a:t>104			6</a:t>
            </a:r>
          </a:p>
          <a:p>
            <a:pPr marL="0" indent="0">
              <a:buNone/>
            </a:pPr>
            <a:r>
              <a:rPr lang="en-US" sz="2000" dirty="0" smtClean="0"/>
              <a:t>208			7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/>
              <a:t>416			8		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 smtClean="0"/>
              <a:t>832			9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/>
              <a:t>1,664			10</a:t>
            </a:r>
          </a:p>
          <a:p>
            <a:pPr marL="0" indent="0">
              <a:buNone/>
            </a:pPr>
            <a:r>
              <a:rPr lang="en-US" sz="2000" dirty="0" smtClean="0"/>
              <a:t>3,328			11</a:t>
            </a:r>
          </a:p>
          <a:p>
            <a:pPr marL="0" indent="0">
              <a:buNone/>
            </a:pPr>
            <a:r>
              <a:rPr lang="en-US" sz="2000" dirty="0" smtClean="0"/>
              <a:t>6,656			12</a:t>
            </a:r>
          </a:p>
          <a:p>
            <a:pPr marL="0" indent="0">
              <a:buNone/>
            </a:pPr>
            <a:r>
              <a:rPr lang="en-US" sz="2000" dirty="0" smtClean="0"/>
              <a:t>13,312			13</a:t>
            </a:r>
          </a:p>
          <a:p>
            <a:pPr marL="0" indent="0">
              <a:buNone/>
            </a:pPr>
            <a:r>
              <a:rPr lang="en-US" sz="2000" dirty="0" smtClean="0"/>
              <a:t>26,624			14</a:t>
            </a:r>
          </a:p>
          <a:p>
            <a:pPr marL="0" indent="0">
              <a:buNone/>
            </a:pPr>
            <a:r>
              <a:rPr lang="en-US" sz="2000" dirty="0" smtClean="0"/>
              <a:t>53,248			15</a:t>
            </a:r>
          </a:p>
          <a:p>
            <a:pPr marL="0" indent="0">
              <a:buNone/>
            </a:pPr>
            <a:r>
              <a:rPr lang="en-US" sz="2000" dirty="0" smtClean="0"/>
              <a:t>106,496			16</a:t>
            </a:r>
          </a:p>
          <a:p>
            <a:pPr marL="0" indent="0">
              <a:buNone/>
            </a:pPr>
            <a:r>
              <a:rPr lang="en-US" sz="2000" dirty="0" smtClean="0"/>
              <a:t>212,992			17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38100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size</a:t>
            </a:r>
            <a:r>
              <a:rPr lang="en-US" sz="2000" dirty="0" smtClean="0"/>
              <a:t>		       </a:t>
            </a:r>
            <a:r>
              <a:rPr lang="en-US" sz="2000" b="1" u="sng" dirty="0" smtClean="0"/>
              <a:t># searches</a:t>
            </a:r>
            <a:r>
              <a:rPr lang="en-US" sz="2000" dirty="0" smtClean="0"/>
              <a:t>		</a:t>
            </a:r>
            <a:r>
              <a:rPr lang="en-US" sz="2000" b="1" u="sng" dirty="0" smtClean="0"/>
              <a:t>size</a:t>
            </a:r>
            <a:r>
              <a:rPr lang="en-US" sz="2000" dirty="0" smtClean="0"/>
              <a:t>		         </a:t>
            </a:r>
            <a:r>
              <a:rPr lang="en-US" sz="2000" b="1" u="sng" dirty="0" smtClean="0"/>
              <a:t># searches</a:t>
            </a:r>
          </a:p>
          <a:p>
            <a:pPr marL="0" indent="0">
              <a:buNone/>
            </a:pPr>
            <a:r>
              <a:rPr lang="en-US" sz="2000" dirty="0" smtClean="0"/>
              <a:t>26			</a:t>
            </a:r>
            <a:r>
              <a:rPr lang="en-US" sz="2000" dirty="0"/>
              <a:t>4		</a:t>
            </a:r>
            <a:r>
              <a:rPr lang="en-US" sz="2000" b="1" dirty="0"/>
              <a:t>1,786,706,395,136</a:t>
            </a:r>
            <a:r>
              <a:rPr lang="en-US" sz="2000" dirty="0"/>
              <a:t>	</a:t>
            </a:r>
            <a:r>
              <a:rPr lang="en-US" sz="2000" b="1" dirty="0" smtClean="0"/>
              <a:t>40</a:t>
            </a:r>
          </a:p>
          <a:p>
            <a:pPr marL="0" indent="0">
              <a:buNone/>
            </a:pPr>
            <a:r>
              <a:rPr lang="en-US" sz="2000" dirty="0" smtClean="0"/>
              <a:t>52			5</a:t>
            </a:r>
          </a:p>
          <a:p>
            <a:pPr marL="0" indent="0">
              <a:buNone/>
            </a:pPr>
            <a:r>
              <a:rPr lang="en-US" sz="2000" dirty="0" smtClean="0"/>
              <a:t>104			6</a:t>
            </a:r>
          </a:p>
          <a:p>
            <a:pPr marL="0" indent="0">
              <a:buNone/>
            </a:pPr>
            <a:r>
              <a:rPr lang="en-US" sz="2000" dirty="0" smtClean="0"/>
              <a:t>208			7		</a:t>
            </a:r>
            <a:r>
              <a:rPr lang="en-US" sz="2000" b="1" dirty="0" smtClean="0">
                <a:solidFill>
                  <a:srgbClr val="C00000"/>
                </a:solidFill>
              </a:rPr>
              <a:t>How fast can a program search</a:t>
            </a:r>
          </a:p>
          <a:p>
            <a:pPr marL="0" indent="0">
              <a:buNone/>
            </a:pPr>
            <a:r>
              <a:rPr lang="en-US" sz="2000" dirty="0" smtClean="0"/>
              <a:t>416			8		</a:t>
            </a:r>
            <a:r>
              <a:rPr lang="en-US" sz="2000" b="1" dirty="0" smtClean="0">
                <a:solidFill>
                  <a:srgbClr val="C00000"/>
                </a:solidFill>
              </a:rPr>
              <a:t>40 places within a list of size </a:t>
            </a:r>
          </a:p>
          <a:p>
            <a:pPr marL="0" indent="0">
              <a:buNone/>
            </a:pPr>
            <a:r>
              <a:rPr lang="en-US" sz="2000" dirty="0" smtClean="0"/>
              <a:t>832			9		</a:t>
            </a:r>
            <a:r>
              <a:rPr lang="en-US" sz="2000" b="1" dirty="0" smtClean="0">
                <a:solidFill>
                  <a:srgbClr val="C00000"/>
                </a:solidFill>
              </a:rPr>
              <a:t>1.7 trillion?</a:t>
            </a:r>
          </a:p>
          <a:p>
            <a:pPr marL="0" indent="0">
              <a:buNone/>
            </a:pPr>
            <a:r>
              <a:rPr lang="en-US" sz="2000" dirty="0" smtClean="0"/>
              <a:t>1,664			10</a:t>
            </a:r>
          </a:p>
          <a:p>
            <a:pPr marL="0" indent="0">
              <a:buNone/>
            </a:pPr>
            <a:r>
              <a:rPr lang="en-US" sz="2000" dirty="0" smtClean="0"/>
              <a:t>3,328			11</a:t>
            </a:r>
          </a:p>
          <a:p>
            <a:pPr marL="0" indent="0">
              <a:buNone/>
            </a:pPr>
            <a:r>
              <a:rPr lang="en-US" sz="2000" dirty="0" smtClean="0"/>
              <a:t>6,656			12</a:t>
            </a:r>
          </a:p>
          <a:p>
            <a:pPr marL="0" indent="0">
              <a:buNone/>
            </a:pPr>
            <a:r>
              <a:rPr lang="en-US" sz="2000" dirty="0" smtClean="0"/>
              <a:t>13,312			13</a:t>
            </a:r>
          </a:p>
          <a:p>
            <a:pPr marL="0" indent="0">
              <a:buNone/>
            </a:pPr>
            <a:r>
              <a:rPr lang="en-US" sz="2000" dirty="0" smtClean="0"/>
              <a:t>26,624			14</a:t>
            </a:r>
          </a:p>
          <a:p>
            <a:pPr marL="0" indent="0">
              <a:buNone/>
            </a:pPr>
            <a:r>
              <a:rPr lang="en-US" sz="2000" dirty="0" smtClean="0"/>
              <a:t>53,248			15</a:t>
            </a:r>
          </a:p>
          <a:p>
            <a:pPr marL="0" indent="0">
              <a:buNone/>
            </a:pPr>
            <a:r>
              <a:rPr lang="en-US" sz="2000" dirty="0" smtClean="0"/>
              <a:t>106,496			16</a:t>
            </a:r>
          </a:p>
          <a:p>
            <a:pPr marL="0" indent="0">
              <a:buNone/>
            </a:pPr>
            <a:r>
              <a:rPr lang="en-US" sz="2000" dirty="0" smtClean="0"/>
              <a:t>212,992			17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38100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04800"/>
            <a:ext cx="4038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size</a:t>
            </a:r>
            <a:r>
              <a:rPr lang="en-US" sz="2000" dirty="0" smtClean="0"/>
              <a:t>		       </a:t>
            </a:r>
            <a:r>
              <a:rPr lang="en-US" sz="2000" b="1" u="sng" dirty="0" smtClean="0"/>
              <a:t># searches</a:t>
            </a:r>
            <a:r>
              <a:rPr lang="en-US" sz="2000" dirty="0" smtClean="0"/>
              <a:t>		</a:t>
            </a:r>
            <a:r>
              <a:rPr lang="en-US" sz="2000" b="1" u="sng" dirty="0" smtClean="0"/>
              <a:t>size</a:t>
            </a:r>
            <a:r>
              <a:rPr lang="en-US" sz="2000" dirty="0" smtClean="0"/>
              <a:t>		         </a:t>
            </a:r>
            <a:r>
              <a:rPr lang="en-US" sz="2000" b="1" u="sng" dirty="0" smtClean="0"/>
              <a:t># searches</a:t>
            </a:r>
          </a:p>
          <a:p>
            <a:pPr marL="0" indent="0">
              <a:buNone/>
            </a:pPr>
            <a:r>
              <a:rPr lang="en-US" sz="2000" dirty="0" smtClean="0"/>
              <a:t>26			</a:t>
            </a:r>
            <a:r>
              <a:rPr lang="en-US" sz="2000" dirty="0"/>
              <a:t>4		</a:t>
            </a:r>
            <a:r>
              <a:rPr lang="en-US" sz="2000" b="1" dirty="0"/>
              <a:t>1,786,706,395,136</a:t>
            </a:r>
            <a:r>
              <a:rPr lang="en-US" sz="2000" dirty="0"/>
              <a:t>	</a:t>
            </a:r>
            <a:r>
              <a:rPr lang="en-US" sz="2000" b="1" dirty="0" smtClean="0"/>
              <a:t>40</a:t>
            </a:r>
          </a:p>
          <a:p>
            <a:pPr marL="0" indent="0">
              <a:buNone/>
            </a:pPr>
            <a:r>
              <a:rPr lang="en-US" sz="2000" dirty="0" smtClean="0"/>
              <a:t>52			5</a:t>
            </a:r>
          </a:p>
          <a:p>
            <a:pPr marL="0" indent="0">
              <a:buNone/>
            </a:pPr>
            <a:r>
              <a:rPr lang="en-US" sz="2000" dirty="0" smtClean="0"/>
              <a:t>104			6</a:t>
            </a:r>
          </a:p>
          <a:p>
            <a:pPr marL="0" indent="0">
              <a:buNone/>
            </a:pPr>
            <a:r>
              <a:rPr lang="en-US" sz="2000" dirty="0" smtClean="0"/>
              <a:t>208			7		How fast can a program search</a:t>
            </a:r>
          </a:p>
          <a:p>
            <a:pPr marL="0" indent="0">
              <a:buNone/>
            </a:pPr>
            <a:r>
              <a:rPr lang="en-US" sz="2000" dirty="0" smtClean="0"/>
              <a:t>416			8		40 places within a list of size </a:t>
            </a:r>
          </a:p>
          <a:p>
            <a:pPr marL="0" indent="0">
              <a:buNone/>
            </a:pPr>
            <a:r>
              <a:rPr lang="en-US" sz="2000" dirty="0" smtClean="0"/>
              <a:t>832			9		1.7 trillion?</a:t>
            </a:r>
          </a:p>
          <a:p>
            <a:pPr marL="0" indent="0">
              <a:buNone/>
            </a:pPr>
            <a:r>
              <a:rPr lang="en-US" sz="2000" dirty="0" smtClean="0"/>
              <a:t>1,664			10		</a:t>
            </a:r>
            <a:r>
              <a:rPr lang="en-US" sz="2000" b="1" dirty="0" smtClean="0">
                <a:solidFill>
                  <a:srgbClr val="C00000"/>
                </a:solidFill>
              </a:rPr>
              <a:t>Under a second.</a:t>
            </a:r>
          </a:p>
          <a:p>
            <a:pPr marL="0" indent="0">
              <a:buNone/>
            </a:pPr>
            <a:r>
              <a:rPr lang="en-US" sz="2000" dirty="0" smtClean="0"/>
              <a:t>3,328			11</a:t>
            </a:r>
          </a:p>
          <a:p>
            <a:pPr marL="0" indent="0">
              <a:buNone/>
            </a:pPr>
            <a:r>
              <a:rPr lang="en-US" sz="2000" dirty="0" smtClean="0"/>
              <a:t>6,656			12</a:t>
            </a:r>
          </a:p>
          <a:p>
            <a:pPr marL="0" indent="0">
              <a:buNone/>
            </a:pPr>
            <a:r>
              <a:rPr lang="en-US" sz="2000" dirty="0" smtClean="0"/>
              <a:t>13,312			13</a:t>
            </a:r>
          </a:p>
          <a:p>
            <a:pPr marL="0" indent="0">
              <a:buNone/>
            </a:pPr>
            <a:r>
              <a:rPr lang="en-US" sz="2000" dirty="0" smtClean="0"/>
              <a:t>26,624			14</a:t>
            </a:r>
          </a:p>
          <a:p>
            <a:pPr marL="0" indent="0">
              <a:buNone/>
            </a:pPr>
            <a:r>
              <a:rPr lang="en-US" sz="2000" dirty="0" smtClean="0"/>
              <a:t>53,248			15</a:t>
            </a:r>
          </a:p>
          <a:p>
            <a:pPr marL="0" indent="0">
              <a:buNone/>
            </a:pPr>
            <a:r>
              <a:rPr lang="en-US" sz="2000" dirty="0" smtClean="0"/>
              <a:t>106,496			16</a:t>
            </a:r>
          </a:p>
          <a:p>
            <a:pPr marL="0" indent="0">
              <a:buNone/>
            </a:pPr>
            <a:r>
              <a:rPr lang="en-US" sz="2000" dirty="0" smtClean="0"/>
              <a:t>212,992			17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38100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04800"/>
            <a:ext cx="4038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		</a:t>
            </a:r>
            <a:r>
              <a:rPr lang="en-US" dirty="0" smtClean="0">
                <a:solidFill>
                  <a:srgbClr val="C00000"/>
                </a:solidFill>
              </a:rPr>
              <a:t>//left index of </a:t>
            </a:r>
            <a:r>
              <a:rPr lang="en-US" dirty="0" err="1" smtClean="0">
                <a:solidFill>
                  <a:srgbClr val="C00000"/>
                </a:solidFill>
              </a:rPr>
              <a:t>subarray</a:t>
            </a:r>
            <a:r>
              <a:rPr lang="en-US" dirty="0" smtClean="0">
                <a:solidFill>
                  <a:srgbClr val="C00000"/>
                </a:solidFill>
              </a:rPr>
              <a:t> to search 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//right index of </a:t>
            </a:r>
            <a:r>
              <a:rPr lang="en-US" dirty="0" err="1" smtClean="0">
                <a:solidFill>
                  <a:srgbClr val="C00000"/>
                </a:solidFill>
              </a:rPr>
              <a:t>subarray</a:t>
            </a:r>
            <a:r>
              <a:rPr lang="en-US" dirty="0" smtClean="0">
                <a:solidFill>
                  <a:srgbClr val="C00000"/>
                </a:solidFill>
              </a:rPr>
              <a:t> to search 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</a:t>
            </a:r>
            <a:r>
              <a:rPr lang="en-US" dirty="0" err="1" smtClean="0">
                <a:solidFill>
                  <a:srgbClr val="C00000"/>
                </a:solidFill>
              </a:rPr>
              <a:t>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//search in left side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//key not found in 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0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left = 0;		</a:t>
            </a:r>
            <a:r>
              <a:rPr lang="en-US" sz="2300" b="1" dirty="0" smtClean="0"/>
              <a:t>                  left</a:t>
            </a:r>
            <a:r>
              <a:rPr lang="en-US" b="1" dirty="0" smtClean="0"/>
              <a:t>			                 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right = array.length-1;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 	         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45888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28600" y="114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248400" y="-15240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left</a:t>
            </a:r>
            <a:r>
              <a:rPr lang="en-US" b="1" dirty="0" smtClean="0"/>
              <a:t>			                 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2408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28600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248400" y="-15240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left</a:t>
            </a:r>
            <a:r>
              <a:rPr lang="en-US" b="1" dirty="0" smtClean="0"/>
              <a:t>		  </a:t>
            </a:r>
            <a:r>
              <a:rPr lang="en-US" sz="2300" b="1" dirty="0" smtClean="0"/>
              <a:t>mid</a:t>
            </a:r>
            <a:r>
              <a:rPr lang="en-US" b="1" dirty="0" smtClean="0"/>
              <a:t>	                 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36049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28600" y="2362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248400" y="-15240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left</a:t>
            </a:r>
            <a:r>
              <a:rPr lang="en-US" b="1" dirty="0" smtClean="0"/>
              <a:t>		  </a:t>
            </a:r>
            <a:r>
              <a:rPr lang="en-US" sz="2300" b="1" dirty="0" smtClean="0"/>
              <a:t>mid</a:t>
            </a:r>
            <a:r>
              <a:rPr lang="en-US" b="1" dirty="0" smtClean="0"/>
              <a:t>	                 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smtClean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84121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43840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248400" y="-15240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left</a:t>
            </a:r>
            <a:r>
              <a:rPr lang="en-US" b="1" dirty="0" smtClean="0"/>
              <a:t>		  </a:t>
            </a:r>
            <a:r>
              <a:rPr lang="en-US" sz="2300" b="1" dirty="0" smtClean="0"/>
              <a:t>mid</a:t>
            </a:r>
            <a:r>
              <a:rPr lang="en-US" b="1" dirty="0" smtClean="0"/>
              <a:t>	                 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if(key &lt; </a:t>
            </a:r>
            <a:r>
              <a:rPr lang="en-US" b="1" dirty="0"/>
              <a:t>array[mid]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64995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61257" y="3276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248400" y="-15240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for Unsorted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if what you are looking for is at index 0</a:t>
            </a:r>
          </a:p>
          <a:p>
            <a:pPr lvl="1"/>
            <a:r>
              <a:rPr lang="en-US" dirty="0" smtClean="0"/>
              <a:t>If not, check index 1</a:t>
            </a:r>
          </a:p>
          <a:p>
            <a:pPr lvl="1"/>
            <a:r>
              <a:rPr lang="en-US" dirty="0" smtClean="0"/>
              <a:t>If not, check index 2</a:t>
            </a:r>
          </a:p>
          <a:p>
            <a:pPr lvl="1"/>
            <a:r>
              <a:rPr lang="en-US" dirty="0" smtClean="0"/>
              <a:t>If not, check index 3</a:t>
            </a:r>
          </a:p>
          <a:p>
            <a:pPr lvl="1"/>
            <a:r>
              <a:rPr lang="en-US" dirty="0" smtClean="0"/>
              <a:t>…continue for each index of the array</a:t>
            </a:r>
          </a:p>
          <a:p>
            <a:r>
              <a:rPr lang="en-US" dirty="0" smtClean="0"/>
              <a:t>If you find what you are looking for, return its index</a:t>
            </a:r>
          </a:p>
          <a:p>
            <a:r>
              <a:rPr lang="en-US" dirty="0" smtClean="0"/>
              <a:t>If it is not in the list, return -1</a:t>
            </a:r>
          </a:p>
        </p:txBody>
      </p:sp>
    </p:spTree>
    <p:extLst>
      <p:ext uri="{BB962C8B-B14F-4D97-AF65-F5344CB8AC3E}">
        <p14:creationId xmlns:p14="http://schemas.microsoft.com/office/powerpoint/2010/main" val="22107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</a:t>
            </a:r>
            <a:r>
              <a:rPr lang="en-US" sz="2300" b="1" dirty="0" smtClean="0"/>
              <a:t>mid    left</a:t>
            </a:r>
            <a:r>
              <a:rPr lang="en-US" b="1" dirty="0" smtClean="0"/>
              <a:t>                 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</a:t>
            </a:r>
            <a:r>
              <a:rPr lang="en-US" b="1" dirty="0" smtClean="0"/>
              <a:t>left = mid + 1;	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01073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83028" y="4343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7543800" y="1143000"/>
            <a:ext cx="5334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     </a:t>
            </a:r>
            <a:r>
              <a:rPr lang="en-US" sz="2300" b="1" dirty="0" smtClean="0"/>
              <a:t>    left</a:t>
            </a:r>
            <a:r>
              <a:rPr lang="en-US" b="1" dirty="0" smtClean="0"/>
              <a:t>                 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7024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74319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7543800" y="1143000"/>
            <a:ext cx="5334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     </a:t>
            </a:r>
            <a:r>
              <a:rPr lang="en-US" sz="2300" b="1" dirty="0" smtClean="0"/>
              <a:t>    left</a:t>
            </a:r>
            <a:r>
              <a:rPr lang="en-US" b="1" dirty="0" smtClean="0"/>
              <a:t>            </a:t>
            </a:r>
            <a:r>
              <a:rPr lang="en-US" sz="2300" b="1" dirty="0" smtClean="0"/>
              <a:t>mid</a:t>
            </a:r>
            <a:r>
              <a:rPr lang="en-US" b="1" dirty="0" smtClean="0"/>
              <a:t>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   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82255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74319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7543800" y="1143000"/>
            <a:ext cx="5334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     </a:t>
            </a:r>
            <a:r>
              <a:rPr lang="en-US" sz="2300" b="1" dirty="0" smtClean="0"/>
              <a:t>    left</a:t>
            </a:r>
            <a:r>
              <a:rPr lang="en-US" b="1" dirty="0" smtClean="0"/>
              <a:t>            </a:t>
            </a:r>
            <a:r>
              <a:rPr lang="en-US" sz="2300" b="1" dirty="0" smtClean="0"/>
              <a:t>mid</a:t>
            </a:r>
            <a:r>
              <a:rPr lang="en-US" b="1" dirty="0" smtClean="0"/>
              <a:t>     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4440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74319" y="2612571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7543800" y="1143000"/>
            <a:ext cx="5334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     </a:t>
            </a:r>
            <a:r>
              <a:rPr lang="en-US" sz="2300" b="1" dirty="0" smtClean="0"/>
              <a:t>    left</a:t>
            </a:r>
            <a:r>
              <a:rPr lang="en-US" b="1" dirty="0" smtClean="0"/>
              <a:t>    </a:t>
            </a:r>
            <a:r>
              <a:rPr lang="en-US" sz="2300" b="1" dirty="0" smtClean="0"/>
              <a:t>right</a:t>
            </a:r>
            <a:r>
              <a:rPr lang="en-US" dirty="0" smtClean="0"/>
              <a:t>  </a:t>
            </a:r>
            <a:r>
              <a:rPr lang="en-US" sz="2300" b="1" dirty="0" smtClean="0"/>
              <a:t>mid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if(key &lt; </a:t>
            </a:r>
            <a:r>
              <a:rPr lang="en-US" b="1" dirty="0"/>
              <a:t>array[mid]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right = mid - 1;	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36261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74319" y="3505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858000" y="1828800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     </a:t>
            </a:r>
            <a:r>
              <a:rPr lang="en-US" sz="2300" b="1" dirty="0" smtClean="0"/>
              <a:t>    left</a:t>
            </a:r>
            <a:r>
              <a:rPr lang="en-US" b="1" dirty="0" smtClean="0"/>
              <a:t>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46304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74319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858000" y="1828800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						          </a:t>
            </a:r>
            <a:r>
              <a:rPr lang="en-US" sz="2300" b="1" dirty="0" smtClean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     </a:t>
            </a:r>
            <a:r>
              <a:rPr lang="en-US" sz="2300" b="1" dirty="0" smtClean="0"/>
              <a:t>    left</a:t>
            </a:r>
            <a:r>
              <a:rPr lang="en-US" b="1" dirty="0" smtClean="0"/>
              <a:t>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return mid;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66351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83027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858000" y="1828800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						          </a:t>
            </a:r>
            <a:r>
              <a:rPr lang="en-US" sz="2300" b="1" dirty="0" smtClean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 = 0;	</a:t>
            </a:r>
            <a:r>
              <a:rPr lang="en-US" b="1" dirty="0" smtClean="0"/>
              <a:t>	</a:t>
            </a:r>
            <a:r>
              <a:rPr lang="en-US" sz="2300" b="1" dirty="0" smtClean="0"/>
              <a:t>                  	</a:t>
            </a:r>
            <a:r>
              <a:rPr lang="en-US" b="1" dirty="0" smtClean="0"/>
              <a:t>		       </a:t>
            </a:r>
            <a:r>
              <a:rPr lang="en-US" sz="2300" b="1" dirty="0" smtClean="0"/>
              <a:t>    left</a:t>
            </a:r>
            <a:r>
              <a:rPr lang="en-US" b="1" dirty="0" smtClean="0"/>
              <a:t>    </a:t>
            </a:r>
            <a:r>
              <a:rPr lang="en-US" sz="2300" b="1" dirty="0" smtClean="0"/>
              <a:t>right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 = array.length-1;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while(left &lt;=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for </a:t>
            </a:r>
            <a:r>
              <a:rPr lang="en-US" dirty="0" smtClean="0">
                <a:solidFill>
                  <a:srgbClr val="C00000"/>
                </a:solidFill>
              </a:rPr>
              <a:t>5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if(array[mid] == key)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return mid;</a:t>
            </a:r>
            <a:r>
              <a:rPr lang="en-US" b="1" dirty="0" smtClean="0">
                <a:solidFill>
                  <a:srgbClr val="7030A0"/>
                </a:solidFill>
              </a:rPr>
              <a:t>				     </a:t>
            </a:r>
            <a:r>
              <a:rPr lang="en-US" b="1" dirty="0" smtClean="0">
                <a:solidFill>
                  <a:srgbClr val="C00000"/>
                </a:solidFill>
              </a:rPr>
              <a:t>//FOUND!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if(key &lt; </a:t>
            </a:r>
            <a:r>
              <a:rPr lang="en-US" b="1" dirty="0">
                <a:solidFill>
                  <a:srgbClr val="7030A0"/>
                </a:solidFill>
              </a:rPr>
              <a:t>array[mid]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right = mid - 1;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left = mid + 1;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-1;		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18266"/>
              </p:ext>
            </p:extLst>
          </p:nvPr>
        </p:nvGraphicFramePr>
        <p:xfrm>
          <a:off x="4095206" y="1447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283027" y="2819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858000" y="1828800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key)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return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(array, key, 0, </a:t>
            </a:r>
            <a:r>
              <a:rPr lang="en-US" b="1" dirty="0" err="1" smtClean="0">
                <a:solidFill>
                  <a:srgbClr val="7030A0"/>
                </a:solidFill>
              </a:rPr>
              <a:t>array.length</a:t>
            </a:r>
            <a:r>
              <a:rPr lang="en-US" b="1" dirty="0" smtClean="0">
                <a:solidFill>
                  <a:srgbClr val="7030A0"/>
                </a:solidFill>
              </a:rPr>
              <a:t> -1);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/>
              <a:t>     if(left &gt; </a:t>
            </a:r>
            <a:r>
              <a:rPr lang="en-US" b="1" dirty="0" smtClean="0"/>
              <a:t>right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05085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969818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public static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linSearch</a:t>
            </a:r>
            <a:r>
              <a:rPr lang="en-US" sz="2200" b="1" dirty="0" smtClean="0">
                <a:solidFill>
                  <a:srgbClr val="7030A0"/>
                </a:solidFill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[]array,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key)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for(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=0;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array.length</a:t>
            </a:r>
            <a:r>
              <a:rPr lang="en-US" sz="2200" b="1" dirty="0" smtClean="0">
                <a:solidFill>
                  <a:srgbClr val="7030A0"/>
                </a:solidFill>
              </a:rPr>
              <a:t>;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++)	</a:t>
            </a:r>
            <a:r>
              <a:rPr lang="en-US" sz="2200" dirty="0" smtClean="0">
                <a:solidFill>
                  <a:srgbClr val="C00000"/>
                </a:solidFill>
              </a:rPr>
              <a:t>//traverse every index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if(array[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] == key)			</a:t>
            </a:r>
            <a:r>
              <a:rPr lang="en-US" sz="2200" dirty="0" smtClean="0">
                <a:solidFill>
                  <a:srgbClr val="C00000"/>
                </a:solidFill>
              </a:rPr>
              <a:t>//we found it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     return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return -1;				</a:t>
            </a:r>
            <a:r>
              <a:rPr lang="en-US" sz="2200" dirty="0" smtClean="0">
                <a:solidFill>
                  <a:srgbClr val="C00000"/>
                </a:solidFill>
              </a:rPr>
              <a:t>//key not found in array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Note:  the bigger the array, the more work we have to do to find an element.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is the only reasonable option for an unsorted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61418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676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if(array[mid</a:t>
            </a:r>
            <a:r>
              <a:rPr lang="en-US" b="1" dirty="0" smtClean="0"/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/>
              <a:t>key </a:t>
            </a:r>
            <a:r>
              <a:rPr lang="en-US" b="1" dirty="0"/>
              <a:t>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44882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/>
              <a:t>if(key </a:t>
            </a:r>
            <a:r>
              <a:rPr lang="en-US" b="1" dirty="0" smtClean="0"/>
              <a:t>&lt; </a:t>
            </a:r>
            <a:r>
              <a:rPr lang="en-US" b="1" dirty="0"/>
              <a:t>array[mid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861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array, key, </a:t>
            </a:r>
            <a:r>
              <a:rPr lang="en-US" b="1" dirty="0" smtClean="0"/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2271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3276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/>
              <a:t>     if(left &gt; </a:t>
            </a:r>
            <a:r>
              <a:rPr lang="en-US" b="1" dirty="0" smtClean="0"/>
              <a:t>right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9822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80" y="914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8517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16760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if(array[mid</a:t>
            </a:r>
            <a:r>
              <a:rPr lang="en-US" b="1" dirty="0" smtClean="0"/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4097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/>
              <a:t>if(key </a:t>
            </a:r>
            <a:r>
              <a:rPr lang="en-US" b="1" dirty="0" smtClean="0"/>
              <a:t>&lt; </a:t>
            </a:r>
            <a:r>
              <a:rPr lang="en-US" b="1" dirty="0"/>
              <a:t>array[mid</a:t>
            </a:r>
            <a:r>
              <a:rPr lang="en-US" b="1" dirty="0" smtClean="0"/>
              <a:t>])		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(</a:t>
            </a:r>
            <a:r>
              <a:rPr lang="en-US" b="1" dirty="0" smtClean="0"/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503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if(left &gt; </a:t>
            </a:r>
            <a:r>
              <a:rPr lang="en-US" b="1" dirty="0" smtClean="0"/>
              <a:t>right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6065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990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if(array[mid</a:t>
            </a:r>
            <a:r>
              <a:rPr lang="en-US" b="1" dirty="0" smtClean="0">
                <a:solidFill>
                  <a:srgbClr val="7030A0"/>
                </a:solidFill>
              </a:rPr>
              <a:t>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smtClean="0">
                <a:solidFill>
                  <a:srgbClr val="7030A0"/>
                </a:solidFill>
              </a:rPr>
              <a:t>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3870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public static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linSearch</a:t>
            </a:r>
            <a:r>
              <a:rPr lang="en-US" sz="2200" b="1" dirty="0" smtClean="0">
                <a:solidFill>
                  <a:srgbClr val="7030A0"/>
                </a:solidFill>
              </a:rPr>
              <a:t>(Object[]array, Object key)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for(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=0;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array.length</a:t>
            </a:r>
            <a:r>
              <a:rPr lang="en-US" sz="2200" b="1" dirty="0" smtClean="0">
                <a:solidFill>
                  <a:srgbClr val="7030A0"/>
                </a:solidFill>
              </a:rPr>
              <a:t>;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++)	</a:t>
            </a:r>
            <a:r>
              <a:rPr lang="en-US" sz="2200" dirty="0" smtClean="0">
                <a:solidFill>
                  <a:srgbClr val="C00000"/>
                </a:solidFill>
              </a:rPr>
              <a:t>//traverse every index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if(array[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].equals(key))		</a:t>
            </a:r>
            <a:r>
              <a:rPr lang="en-US" sz="2200" dirty="0" smtClean="0">
                <a:solidFill>
                  <a:srgbClr val="C00000"/>
                </a:solidFill>
              </a:rPr>
              <a:t>//we found it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     return 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return -1;				</a:t>
            </a:r>
            <a:r>
              <a:rPr lang="en-US" sz="2200" dirty="0" smtClean="0">
                <a:solidFill>
                  <a:srgbClr val="C00000"/>
                </a:solidFill>
              </a:rPr>
              <a:t>//key not found in array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Here is a version to search in an array of Objects (any kind of Object).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Note that equality is tested with dot-equals.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</a:t>
            </a:r>
            <a:r>
              <a:rPr lang="en-US" b="1" dirty="0" smtClean="0">
                <a:solidFill>
                  <a:srgbClr val="7030A0"/>
                </a:solidFill>
              </a:rPr>
              <a:t>right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/>
              <a:t>if(array[mid</a:t>
            </a:r>
            <a:r>
              <a:rPr lang="en-US" b="1" dirty="0" smtClean="0"/>
              <a:t>] == key)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b="1" dirty="0" smtClean="0"/>
              <a:t>return </a:t>
            </a:r>
            <a:r>
              <a:rPr lang="en-US" b="1" dirty="0" smtClean="0"/>
              <a:t>mid;	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if(key </a:t>
            </a:r>
            <a:r>
              <a:rPr lang="en-US" b="1" dirty="0" smtClean="0">
                <a:solidFill>
                  <a:srgbClr val="7030A0"/>
                </a:solidFill>
              </a:rPr>
              <a:t>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08254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public static </a:t>
            </a:r>
            <a:r>
              <a:rPr lang="en-US" sz="2200" b="1" dirty="0" err="1" smtClean="0">
                <a:solidFill>
                  <a:srgbClr val="7030A0"/>
                </a:solidFill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linSearch</a:t>
            </a:r>
            <a:r>
              <a:rPr lang="en-US" sz="2200" b="1" dirty="0" smtClean="0">
                <a:solidFill>
                  <a:srgbClr val="7030A0"/>
                </a:solidFill>
              </a:rPr>
              <a:t>(Object[]array, Object key)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for(Object current: array)		</a:t>
            </a:r>
            <a:r>
              <a:rPr lang="en-US" sz="2200" dirty="0" smtClean="0">
                <a:solidFill>
                  <a:srgbClr val="C00000"/>
                </a:solidFill>
              </a:rPr>
              <a:t>//traverse every array element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if(</a:t>
            </a:r>
            <a:r>
              <a:rPr lang="en-US" sz="2200" b="1" dirty="0" err="1" smtClean="0">
                <a:solidFill>
                  <a:srgbClr val="7030A0"/>
                </a:solidFill>
              </a:rPr>
              <a:t>current.equals</a:t>
            </a:r>
            <a:r>
              <a:rPr lang="en-US" sz="2200" b="1" dirty="0" smtClean="0">
                <a:solidFill>
                  <a:srgbClr val="7030A0"/>
                </a:solidFill>
              </a:rPr>
              <a:t>(key))		</a:t>
            </a:r>
            <a:r>
              <a:rPr lang="en-US" sz="2200" dirty="0" smtClean="0">
                <a:solidFill>
                  <a:srgbClr val="C00000"/>
                </a:solidFill>
              </a:rPr>
              <a:t>//we found it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     return true;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return false;				</a:t>
            </a:r>
            <a:r>
              <a:rPr lang="en-US" sz="2200" dirty="0" smtClean="0">
                <a:solidFill>
                  <a:srgbClr val="C00000"/>
                </a:solidFill>
              </a:rPr>
              <a:t>//key not found in array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Here is a version to search in an array of Objects using an enhanced for-loop.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Note:  since we don’t have easy access to the index with a for-each loop, we return a </a:t>
            </a:r>
            <a:r>
              <a:rPr lang="en-US" dirty="0" err="1" smtClean="0"/>
              <a:t>boolean</a:t>
            </a:r>
            <a:r>
              <a:rPr lang="en-US" dirty="0" smtClean="0"/>
              <a:t> if found instead of its position.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Search Algorithm for Sorted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middle element.  If it is what you are looking for, you are done.</a:t>
            </a:r>
          </a:p>
          <a:p>
            <a:r>
              <a:rPr lang="en-US" dirty="0" smtClean="0"/>
              <a:t>Otherwise, if what you are looking for is less than the middle element, search on the left side of the middle element.</a:t>
            </a:r>
          </a:p>
          <a:p>
            <a:r>
              <a:rPr lang="en-US" dirty="0" smtClean="0"/>
              <a:t>Otherwise, the item you are looking for must be greater than the middle element, so search on the right side of the middle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A B C D E F G H I J K L M N O P Q R S T U V W X Y Z</a:t>
            </a:r>
          </a:p>
          <a:p>
            <a:pPr marL="0" indent="0" algn="ctr">
              <a:buNone/>
            </a:pPr>
            <a:r>
              <a:rPr lang="en-US" sz="2800" dirty="0" smtClean="0"/>
              <a:t>We are searching for V, so look from A to Z.</a:t>
            </a:r>
          </a:p>
          <a:p>
            <a:pPr marL="0" indent="0" algn="ctr">
              <a:buNone/>
            </a:pPr>
            <a:r>
              <a:rPr lang="en-US" sz="2800" dirty="0" smtClean="0"/>
              <a:t>M is in the Middle</a:t>
            </a:r>
          </a:p>
          <a:p>
            <a:pPr marL="0" indent="0" algn="ctr">
              <a:buNone/>
            </a:pPr>
            <a:r>
              <a:rPr lang="en-US" sz="2800" dirty="0" smtClean="0"/>
              <a:t>Since V is greater than M, search between N and Z.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315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7817" y="135853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A B C D E F G H I J K L M N O P Q R S T U V W X Y Z</a:t>
            </a:r>
          </a:p>
          <a:p>
            <a:pPr marL="0" indent="0" algn="ctr">
              <a:buNone/>
            </a:pPr>
            <a:r>
              <a:rPr lang="en-US" sz="2800" dirty="0" smtClean="0"/>
              <a:t>We are searching for V, so look from N to Z.</a:t>
            </a:r>
          </a:p>
          <a:p>
            <a:pPr marL="0" indent="0" algn="ctr">
              <a:buNone/>
            </a:pPr>
            <a:r>
              <a:rPr lang="en-US" sz="2800" dirty="0" smtClean="0"/>
              <a:t>T is in the Middle</a:t>
            </a:r>
          </a:p>
          <a:p>
            <a:pPr marL="0" indent="0" algn="ctr">
              <a:buNone/>
            </a:pPr>
            <a:r>
              <a:rPr lang="en-US" sz="2800" dirty="0" smtClean="0"/>
              <a:t>Since V is greater than T, search between U and Z.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419600" y="304800"/>
            <a:ext cx="3810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7817" y="135853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34100" y="30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A B C D E F G H I J K L M N O P Q R S T U V W X Y Z</a:t>
            </a:r>
          </a:p>
          <a:p>
            <a:pPr marL="0" indent="0" algn="ctr">
              <a:buNone/>
            </a:pPr>
            <a:r>
              <a:rPr lang="en-US" sz="2800" dirty="0" smtClean="0"/>
              <a:t>We are searching for V, so look from U to Z.</a:t>
            </a:r>
          </a:p>
          <a:p>
            <a:pPr marL="0" indent="0" algn="ctr">
              <a:buNone/>
            </a:pPr>
            <a:r>
              <a:rPr lang="en-US" sz="2800" dirty="0" smtClean="0"/>
              <a:t>W is in the Middle</a:t>
            </a:r>
          </a:p>
          <a:p>
            <a:pPr marL="0" indent="0" algn="ctr">
              <a:buNone/>
            </a:pPr>
            <a:r>
              <a:rPr lang="en-US" sz="2800" dirty="0" smtClean="0"/>
              <a:t>Since V is less than W, search between U and V.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400800" y="304800"/>
            <a:ext cx="1828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7817" y="1358537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10400" y="304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1325</Words>
  <Application>Microsoft Office PowerPoint</Application>
  <PresentationFormat>On-screen Show (4:3)</PresentationFormat>
  <Paragraphs>796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Searching in Arrays</vt:lpstr>
      <vt:lpstr>Linear Search for Unsorted List</vt:lpstr>
      <vt:lpstr>PowerPoint Presentation</vt:lpstr>
      <vt:lpstr>PowerPoint Presentation</vt:lpstr>
      <vt:lpstr>PowerPoint Presentation</vt:lpstr>
      <vt:lpstr>Binary Search Algorithm for Sorted List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Oberle, Doug R</dc:creator>
  <cp:lastModifiedBy>Administrator</cp:lastModifiedBy>
  <cp:revision>47</cp:revision>
  <dcterms:created xsi:type="dcterms:W3CDTF">2006-08-16T00:00:00Z</dcterms:created>
  <dcterms:modified xsi:type="dcterms:W3CDTF">2015-04-10T17:32:14Z</dcterms:modified>
</cp:coreProperties>
</file>