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5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2B5A-FAA0-4AF2-A9FA-9845BC7A1885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6297-AF42-4E8F-A5FA-DF2F892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While-Loop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 again option</a:t>
            </a:r>
          </a:p>
          <a:p>
            <a:r>
              <a:rPr lang="en-US" dirty="0" smtClean="0"/>
              <a:t>Error checking user input</a:t>
            </a:r>
          </a:p>
          <a:p>
            <a:r>
              <a:rPr lang="en-US" dirty="0" smtClean="0"/>
              <a:t>Break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Run-again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double </a:t>
            </a:r>
            <a:r>
              <a:rPr lang="en-US" sz="2000" b="1" dirty="0">
                <a:solidFill>
                  <a:srgbClr val="7030A0"/>
                </a:solidFill>
              </a:rPr>
              <a:t>x, y, </a:t>
            </a:r>
            <a:r>
              <a:rPr lang="en-US" sz="2000" b="1" dirty="0" err="1" smtClean="0">
                <a:solidFill>
                  <a:srgbClr val="7030A0"/>
                </a:solidFill>
              </a:rPr>
              <a:t>ans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 </a:t>
            </a:r>
            <a:r>
              <a:rPr lang="en-US" sz="2000" b="1" dirty="0">
                <a:solidFill>
                  <a:srgbClr val="7030A0"/>
                </a:solidFill>
              </a:rPr>
              <a:t>again = </a:t>
            </a:r>
            <a:r>
              <a:rPr lang="en-US" sz="2000" b="1" dirty="0" smtClean="0">
                <a:solidFill>
                  <a:srgbClr val="7030A0"/>
                </a:solidFill>
              </a:rPr>
              <a:t>“</a:t>
            </a:r>
            <a:r>
              <a:rPr lang="en-US" sz="2000" b="1" dirty="0" smtClean="0">
                <a:solidFill>
                  <a:srgbClr val="C00000"/>
                </a:solidFill>
              </a:rPr>
              <a:t>Y</a:t>
            </a:r>
            <a:r>
              <a:rPr lang="en-US" sz="2000" b="1" dirty="0" smtClean="0">
                <a:solidFill>
                  <a:srgbClr val="7030A0"/>
                </a:solidFill>
              </a:rPr>
              <a:t>”;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while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again.equals</a:t>
            </a:r>
            <a:r>
              <a:rPr lang="en-US" sz="2000" b="1" dirty="0" smtClean="0">
                <a:solidFill>
                  <a:srgbClr val="7030A0"/>
                </a:solidFill>
              </a:rPr>
              <a:t>(“</a:t>
            </a:r>
            <a:r>
              <a:rPr lang="en-US" sz="2000" b="1" dirty="0" smtClean="0">
                <a:solidFill>
                  <a:srgbClr val="C00000"/>
                </a:solidFill>
              </a:rPr>
              <a:t>Y</a:t>
            </a:r>
            <a:r>
              <a:rPr lang="en-US" sz="2000" b="1" dirty="0" smtClean="0">
                <a:solidFill>
                  <a:srgbClr val="7030A0"/>
                </a:solidFill>
              </a:rPr>
              <a:t>”))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while the user wants to run </a:t>
            </a:r>
            <a:r>
              <a:rPr lang="en-US" sz="2000" dirty="0" smtClean="0">
                <a:solidFill>
                  <a:srgbClr val="C00000"/>
                </a:solidFill>
              </a:rPr>
              <a:t>again</a:t>
            </a:r>
            <a:r>
              <a:rPr lang="en-US" sz="2000" dirty="0">
                <a:solidFill>
                  <a:srgbClr val="C0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("</a:t>
            </a:r>
            <a:r>
              <a:rPr lang="en-US" sz="2000" b="1" dirty="0">
                <a:solidFill>
                  <a:srgbClr val="C00000"/>
                </a:solidFill>
              </a:rPr>
              <a:t>Enter a number</a:t>
            </a:r>
            <a:r>
              <a:rPr lang="en-US" sz="2000" b="1" dirty="0">
                <a:solidFill>
                  <a:srgbClr val="7030A0"/>
                </a:solidFill>
              </a:rPr>
              <a:t>");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x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input.nextDouble</a:t>
            </a:r>
            <a:r>
              <a:rPr lang="en-US" sz="2000" b="1" dirty="0">
                <a:solidFill>
                  <a:srgbClr val="7030A0"/>
                </a:solidFill>
              </a:rPr>
              <a:t>();		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("</a:t>
            </a:r>
            <a:r>
              <a:rPr lang="en-US" sz="2000" b="1" dirty="0">
                <a:solidFill>
                  <a:srgbClr val="C00000"/>
                </a:solidFill>
              </a:rPr>
              <a:t>Enter another number</a:t>
            </a:r>
            <a:r>
              <a:rPr lang="en-US" sz="2000" b="1" dirty="0">
                <a:solidFill>
                  <a:srgbClr val="7030A0"/>
                </a:solidFill>
              </a:rPr>
              <a:t>");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y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input.nextDouble</a:t>
            </a:r>
            <a:r>
              <a:rPr lang="en-US" sz="2000" b="1" dirty="0">
                <a:solidFill>
                  <a:srgbClr val="7030A0"/>
                </a:solidFill>
              </a:rPr>
              <a:t>();		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ans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x * y;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(x </a:t>
            </a:r>
            <a:r>
              <a:rPr lang="en-US" sz="2000" b="1" dirty="0">
                <a:solidFill>
                  <a:srgbClr val="7030A0"/>
                </a:solidFill>
              </a:rPr>
              <a:t>+ " </a:t>
            </a:r>
            <a:r>
              <a:rPr lang="en-US" sz="2000" b="1" dirty="0">
                <a:solidFill>
                  <a:srgbClr val="C00000"/>
                </a:solidFill>
              </a:rPr>
              <a:t>times</a:t>
            </a:r>
            <a:r>
              <a:rPr lang="en-US" sz="2000" b="1" dirty="0">
                <a:solidFill>
                  <a:srgbClr val="7030A0"/>
                </a:solidFill>
              </a:rPr>
              <a:t> " + y + "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7030A0"/>
                </a:solidFill>
              </a:rPr>
              <a:t> " +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("</a:t>
            </a:r>
            <a:r>
              <a:rPr lang="en-US" sz="2000" b="1" dirty="0">
                <a:solidFill>
                  <a:srgbClr val="C00000"/>
                </a:solidFill>
              </a:rPr>
              <a:t>Enter </a:t>
            </a:r>
            <a:r>
              <a:rPr lang="en-US" sz="2000" b="1" dirty="0" smtClean="0">
                <a:solidFill>
                  <a:srgbClr val="C00000"/>
                </a:solidFill>
              </a:rPr>
              <a:t>Y </a:t>
            </a:r>
            <a:r>
              <a:rPr lang="en-US" sz="2000" b="1" dirty="0">
                <a:solidFill>
                  <a:srgbClr val="C00000"/>
                </a:solidFill>
              </a:rPr>
              <a:t>to run again, or </a:t>
            </a:r>
            <a:r>
              <a:rPr lang="en-US" sz="2000" b="1" dirty="0" smtClean="0">
                <a:solidFill>
                  <a:srgbClr val="C00000"/>
                </a:solidFill>
              </a:rPr>
              <a:t>N </a:t>
            </a:r>
            <a:r>
              <a:rPr lang="en-US" sz="2000" b="1" dirty="0">
                <a:solidFill>
                  <a:srgbClr val="C00000"/>
                </a:solidFill>
              </a:rPr>
              <a:t>to quit</a:t>
            </a:r>
            <a:r>
              <a:rPr lang="en-US" sz="20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again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 smtClean="0">
                <a:solidFill>
                  <a:srgbClr val="7030A0"/>
                </a:solidFill>
              </a:rPr>
              <a:t>input.next</a:t>
            </a:r>
            <a:r>
              <a:rPr lang="en-US" sz="2000" b="1" dirty="0" smtClean="0">
                <a:solidFill>
                  <a:srgbClr val="7030A0"/>
                </a:solidFill>
              </a:rPr>
              <a:t>();	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allow the user to quit the program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Error-check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program from processing bogus user input </a:t>
            </a:r>
          </a:p>
          <a:p>
            <a:r>
              <a:rPr lang="en-US" dirty="0" smtClean="0"/>
              <a:t>Don’t let program continue until input is valid</a:t>
            </a:r>
          </a:p>
          <a:p>
            <a:pPr lvl="1">
              <a:buFontTx/>
              <a:buChar char="-"/>
            </a:pPr>
            <a:r>
              <a:rPr lang="en-US" dirty="0" smtClean="0"/>
              <a:t>   makes sure there are no logical errors like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division by zero, square-root of negatives</a:t>
            </a:r>
          </a:p>
          <a:p>
            <a:pPr lvl="1">
              <a:buFontTx/>
              <a:buChar char="-"/>
            </a:pPr>
            <a:r>
              <a:rPr lang="en-US" dirty="0" smtClean="0"/>
              <a:t>   makes sure output will make sense</a:t>
            </a: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81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for user input</a:t>
            </a:r>
          </a:p>
          <a:p>
            <a:r>
              <a:rPr lang="en-US" dirty="0" smtClean="0"/>
              <a:t>read </a:t>
            </a:r>
            <a:r>
              <a:rPr lang="en-US" dirty="0"/>
              <a:t>in user input</a:t>
            </a:r>
          </a:p>
          <a:p>
            <a:r>
              <a:rPr lang="en-US" dirty="0" smtClean="0"/>
              <a:t>while </a:t>
            </a:r>
            <a:r>
              <a:rPr lang="en-US" dirty="0"/>
              <a:t>(user input is invalid)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tell </a:t>
            </a:r>
            <a:r>
              <a:rPr lang="en-US" dirty="0"/>
              <a:t>the user why their input is bad</a:t>
            </a:r>
          </a:p>
          <a:p>
            <a:pPr marL="0" indent="0">
              <a:buNone/>
            </a:pPr>
            <a:r>
              <a:rPr lang="en-US" dirty="0" smtClean="0"/>
              <a:t>        ask </a:t>
            </a:r>
            <a:r>
              <a:rPr lang="en-US" dirty="0"/>
              <a:t>for and read in the user input again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("</a:t>
            </a:r>
            <a:r>
              <a:rPr lang="en-US" sz="2400" b="1" dirty="0">
                <a:solidFill>
                  <a:srgbClr val="C00000"/>
                </a:solidFill>
              </a:rPr>
              <a:t>Enter a number greater than 10</a:t>
            </a:r>
            <a:r>
              <a:rPr lang="en-US" sz="24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r>
              <a:rPr lang="en-US" sz="2400" b="1" dirty="0" err="1">
                <a:solidFill>
                  <a:srgbClr val="7030A0"/>
                </a:solidFill>
              </a:rPr>
              <a:t>input.nextInt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 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&lt;= 10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</a:rPr>
              <a:t>Invalid:  that is </a:t>
            </a:r>
            <a:r>
              <a:rPr lang="en-US" sz="2400" b="1" dirty="0">
                <a:solidFill>
                  <a:srgbClr val="C00000"/>
                </a:solidFill>
              </a:rPr>
              <a:t>not greater than 10</a:t>
            </a:r>
            <a:r>
              <a:rPr lang="en-US" sz="2400" b="1" dirty="0" smtClean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("</a:t>
            </a:r>
            <a:r>
              <a:rPr lang="en-US" sz="2400" b="1" dirty="0">
                <a:solidFill>
                  <a:srgbClr val="C00000"/>
                </a:solidFill>
              </a:rPr>
              <a:t>Enter a positive number</a:t>
            </a:r>
            <a:r>
              <a:rPr lang="en-US" sz="24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r>
              <a:rPr lang="en-US" sz="2400" b="1" dirty="0" err="1">
                <a:solidFill>
                  <a:srgbClr val="7030A0"/>
                </a:solidFill>
              </a:rPr>
              <a:t>input.nextInt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We want:	(</a:t>
            </a:r>
            <a:r>
              <a:rPr lang="en-US" dirty="0" err="1" smtClean="0"/>
              <a:t>num</a:t>
            </a:r>
            <a:r>
              <a:rPr lang="en-US" dirty="0" smtClean="0"/>
              <a:t>   &gt; 10).  Error check its opposite: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 smtClean="0"/>
              <a:t>num</a:t>
            </a:r>
            <a:r>
              <a:rPr lang="en-US" dirty="0" smtClean="0"/>
              <a:t> &lt;=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Error check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The </a:t>
            </a:r>
            <a:r>
              <a:rPr lang="en-US" sz="2600" b="1" dirty="0" smtClean="0"/>
              <a:t>AND</a:t>
            </a:r>
            <a:r>
              <a:rPr lang="en-US" sz="2600" dirty="0" smtClean="0"/>
              <a:t> operator </a:t>
            </a:r>
            <a:r>
              <a:rPr lang="en-US" sz="2600" b="1" dirty="0" smtClean="0"/>
              <a:t>&amp;&amp;</a:t>
            </a:r>
            <a:r>
              <a:rPr lang="en-US" sz="2600" dirty="0" smtClean="0"/>
              <a:t> is used to logically combine conditions</a:t>
            </a:r>
          </a:p>
          <a:p>
            <a:r>
              <a:rPr lang="en-US" sz="2600" dirty="0" smtClean="0"/>
              <a:t>The </a:t>
            </a:r>
            <a:r>
              <a:rPr lang="en-US" sz="2600" b="1" dirty="0" smtClean="0"/>
              <a:t>OR</a:t>
            </a:r>
            <a:r>
              <a:rPr lang="en-US" sz="2600" dirty="0" smtClean="0"/>
              <a:t> operator </a:t>
            </a:r>
            <a:r>
              <a:rPr lang="en-US" sz="2600" b="1" dirty="0" smtClean="0"/>
              <a:t>||</a:t>
            </a:r>
            <a:r>
              <a:rPr lang="en-US" sz="2600" dirty="0" smtClean="0"/>
              <a:t> can also be used to combine conditions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The </a:t>
            </a:r>
            <a:r>
              <a:rPr lang="en-US" sz="2600" b="1" dirty="0" smtClean="0"/>
              <a:t>NOT</a:t>
            </a:r>
            <a:r>
              <a:rPr lang="en-US" sz="2600" dirty="0" smtClean="0"/>
              <a:t> operator </a:t>
            </a:r>
            <a:r>
              <a:rPr lang="en-US" sz="2600" b="1" dirty="0" smtClean="0"/>
              <a:t>!</a:t>
            </a:r>
            <a:r>
              <a:rPr lang="en-US" sz="2600" dirty="0" smtClean="0"/>
              <a:t> is used to make a condition its opposite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choose: P)lay or Q)</a:t>
            </a:r>
            <a:r>
              <a:rPr lang="en-US" b="1" dirty="0" err="1" smtClean="0">
                <a:solidFill>
                  <a:srgbClr val="C00000"/>
                </a:solidFill>
              </a:rPr>
              <a:t>uit</a:t>
            </a:r>
            <a:r>
              <a:rPr lang="en-US" b="1" dirty="0" smtClean="0">
                <a:solidFill>
                  <a:srgbClr val="7030A0"/>
                </a:solidFill>
              </a:rPr>
              <a:t>");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opt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input.next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while (!</a:t>
            </a:r>
            <a:r>
              <a:rPr lang="en-US" b="1" dirty="0" err="1" smtClean="0">
                <a:solidFill>
                  <a:srgbClr val="7030A0"/>
                </a:solidFill>
              </a:rPr>
              <a:t>opt.equals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”) &amp;&amp; !</a:t>
            </a:r>
            <a:r>
              <a:rPr lang="en-US" b="1" dirty="0" err="1" smtClean="0">
                <a:solidFill>
                  <a:srgbClr val="7030A0"/>
                </a:solidFill>
              </a:rPr>
              <a:t>opt.equals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  <a:r>
              <a:rPr lang="en-US" b="1" dirty="0" smtClean="0">
                <a:solidFill>
                  <a:srgbClr val="7030A0"/>
                </a:solidFill>
              </a:rPr>
              <a:t>”))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Invalid:  </a:t>
            </a:r>
            <a:r>
              <a:rPr lang="en-US" b="1" dirty="0" smtClean="0">
                <a:solidFill>
                  <a:srgbClr val="C00000"/>
                </a:solidFill>
              </a:rPr>
              <a:t>not valid option</a:t>
            </a:r>
            <a:r>
              <a:rPr lang="en-US" b="1" dirty="0" smtClean="0">
                <a:solidFill>
                  <a:srgbClr val="7030A0"/>
                </a:solidFill>
              </a:rPr>
              <a:t>");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	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choose: P)lay or Q)</a:t>
            </a:r>
            <a:r>
              <a:rPr lang="en-US" b="1" dirty="0" err="1">
                <a:solidFill>
                  <a:srgbClr val="C00000"/>
                </a:solidFill>
              </a:rPr>
              <a:t>uit</a:t>
            </a:r>
            <a:r>
              <a:rPr lang="en-US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	     opt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input.next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 command: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break;</a:t>
            </a:r>
            <a:r>
              <a:rPr lang="en-US" dirty="0" smtClean="0"/>
              <a:t>  will terminate a loop if invoked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030A0"/>
                </a:solidFill>
              </a:rPr>
              <a:t>int</a:t>
            </a:r>
            <a:r>
              <a:rPr lang="en-US" sz="1800" b="1" dirty="0" smtClean="0">
                <a:solidFill>
                  <a:srgbClr val="7030A0"/>
                </a:solidFill>
              </a:rPr>
              <a:t> x= 0, sum = 0;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while(x </a:t>
            </a:r>
            <a:r>
              <a:rPr lang="en-US" sz="1800" b="1" dirty="0" smtClean="0">
                <a:solidFill>
                  <a:srgbClr val="7030A0"/>
                </a:solidFill>
              </a:rPr>
              <a:t>!= -1)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 smtClean="0">
                <a:solidFill>
                  <a:srgbClr val="7030A0"/>
                </a:solidFill>
              </a:rPr>
              <a:t>(“</a:t>
            </a:r>
            <a:r>
              <a:rPr lang="en-US" sz="1800" b="1" dirty="0" smtClean="0">
                <a:solidFill>
                  <a:srgbClr val="C00000"/>
                </a:solidFill>
              </a:rPr>
              <a:t>enter a number to add, -1 to quit</a:t>
            </a:r>
            <a:r>
              <a:rPr lang="en-US" sz="18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x= </a:t>
            </a:r>
            <a:r>
              <a:rPr lang="en-US" sz="1800" b="1" dirty="0" err="1" smtClean="0">
                <a:solidFill>
                  <a:srgbClr val="7030A0"/>
                </a:solidFill>
              </a:rPr>
              <a:t>input.nextInt</a:t>
            </a:r>
            <a:r>
              <a:rPr lang="en-US" sz="18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if(x != -1)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  sum = sum + x;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____________________________________________________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</a:rPr>
              <a:t>hile(true)		</a:t>
            </a:r>
            <a:r>
              <a:rPr lang="en-US" sz="1800" dirty="0" smtClean="0">
                <a:solidFill>
                  <a:srgbClr val="C00000"/>
                </a:solidFill>
              </a:rPr>
              <a:t>//Is this dangerous?  Isn’t true ALWAYS true?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</a:t>
            </a:r>
            <a:r>
              <a:rPr lang="en-US" sz="1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800" b="1" dirty="0">
                <a:solidFill>
                  <a:srgbClr val="7030A0"/>
                </a:solidFill>
              </a:rPr>
              <a:t>(“</a:t>
            </a:r>
            <a:r>
              <a:rPr lang="en-US" sz="1800" b="1" dirty="0">
                <a:solidFill>
                  <a:srgbClr val="C00000"/>
                </a:solidFill>
              </a:rPr>
              <a:t>enter a number to add, -1 to quit</a:t>
            </a:r>
            <a:r>
              <a:rPr lang="en-US" sz="18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x= </a:t>
            </a:r>
            <a:r>
              <a:rPr lang="en-US" sz="1800" b="1" dirty="0" err="1">
                <a:solidFill>
                  <a:srgbClr val="7030A0"/>
                </a:solidFill>
              </a:rPr>
              <a:t>input.nextInt</a:t>
            </a:r>
            <a:r>
              <a:rPr lang="en-US" sz="18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if(x == </a:t>
            </a:r>
            <a:r>
              <a:rPr lang="en-US" sz="1800" b="1" dirty="0">
                <a:solidFill>
                  <a:srgbClr val="7030A0"/>
                </a:solidFill>
              </a:rPr>
              <a:t>-1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         break;	</a:t>
            </a:r>
            <a:r>
              <a:rPr lang="en-US" sz="1800" dirty="0" smtClean="0">
                <a:solidFill>
                  <a:srgbClr val="C00000"/>
                </a:solidFill>
              </a:rPr>
              <a:t>//end the loop</a:t>
            </a:r>
            <a:endParaRPr lang="en-US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</a:t>
            </a:r>
            <a:r>
              <a:rPr lang="en-US" sz="1800" b="1" dirty="0" smtClean="0">
                <a:solidFill>
                  <a:srgbClr val="7030A0"/>
                </a:solidFill>
              </a:rPr>
              <a:t>sum </a:t>
            </a:r>
            <a:r>
              <a:rPr lang="en-US" sz="1800" b="1" dirty="0">
                <a:solidFill>
                  <a:srgbClr val="7030A0"/>
                </a:solidFill>
              </a:rPr>
              <a:t>= sum + </a:t>
            </a:r>
            <a:r>
              <a:rPr lang="en-US" sz="1800" b="1" dirty="0" smtClean="0">
                <a:solidFill>
                  <a:srgbClr val="7030A0"/>
                </a:solidFill>
              </a:rPr>
              <a:t>x;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}</a:t>
            </a:r>
            <a:endParaRPr lang="en-US" sz="1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repeat a number of times that is unknown at compile time. 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repeats a block of code while a condition is true.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while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/* condition is true */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repeat the body of code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</a:t>
            </a:r>
            <a:r>
              <a:rPr lang="en-US" sz="2000" dirty="0" smtClean="0"/>
              <a:t>				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		run loop body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784            1   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/>
              <a:t>			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		run loop body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784            1   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78	    2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/>
              <a:t>				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		run loop body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784            1   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78	    2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 7    	    3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		run loop body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784            1   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78	    2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 7    	    3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 0               4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 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/>
              <a:t>num</a:t>
            </a:r>
            <a:r>
              <a:rPr lang="en-US" sz="2000" dirty="0" smtClean="0"/>
              <a:t>	</a:t>
            </a:r>
            <a:r>
              <a:rPr lang="en-US" sz="2000" u="sng" dirty="0" smtClean="0"/>
              <a:t>count</a:t>
            </a:r>
          </a:p>
          <a:p>
            <a:r>
              <a:rPr lang="en-US" sz="2000" dirty="0" smtClean="0"/>
              <a:t>7842           0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			run loop body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784            1   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78	    2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</a:t>
            </a:r>
            <a:r>
              <a:rPr lang="en-US" sz="2000" dirty="0" smtClean="0">
                <a:solidFill>
                  <a:srgbClr val="002060"/>
                </a:solidFill>
              </a:rPr>
              <a:t> 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 7    	    3 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(yes)</a:t>
            </a:r>
          </a:p>
          <a:p>
            <a:r>
              <a:rPr lang="en-US" sz="2000" dirty="0" smtClean="0"/>
              <a:t>				run loop body</a:t>
            </a:r>
            <a:endParaRPr lang="en-US" sz="2000" dirty="0"/>
          </a:p>
          <a:p>
            <a:r>
              <a:rPr lang="en-US" sz="2000" dirty="0" smtClean="0"/>
              <a:t>   0               4	</a:t>
            </a:r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 err="1" smtClean="0">
                <a:solidFill>
                  <a:srgbClr val="C00000"/>
                </a:solidFill>
              </a:rPr>
              <a:t>num</a:t>
            </a:r>
            <a:r>
              <a:rPr lang="en-US" sz="2000" dirty="0" smtClean="0">
                <a:solidFill>
                  <a:srgbClr val="C00000"/>
                </a:solidFill>
              </a:rPr>
              <a:t> &gt; 0 ?  </a:t>
            </a:r>
            <a:r>
              <a:rPr lang="en-US" sz="2000" dirty="0" smtClean="0">
                <a:solidFill>
                  <a:srgbClr val="002060"/>
                </a:solidFill>
              </a:rPr>
              <a:t>(NO)</a:t>
            </a:r>
            <a:r>
              <a:rPr lang="en-US" sz="2000" dirty="0" smtClean="0"/>
              <a:t>	       </a:t>
            </a:r>
            <a:endParaRPr lang="en-US" sz="2000" dirty="0"/>
          </a:p>
          <a:p>
            <a:r>
              <a:rPr lang="en-US" sz="2000" dirty="0" smtClean="0"/>
              <a:t>				END the loop</a:t>
            </a:r>
          </a:p>
          <a:p>
            <a:endParaRPr lang="en-US" sz="2000" dirty="0" smtClean="0"/>
          </a:p>
          <a:p>
            <a:r>
              <a:rPr lang="en-US" sz="2000" dirty="0" smtClean="0"/>
              <a:t>count </a:t>
            </a:r>
            <a:r>
              <a:rPr lang="en-US" sz="2000" dirty="0"/>
              <a:t>stores </a:t>
            </a:r>
            <a:r>
              <a:rPr lang="en-US" sz="2000" dirty="0" smtClean="0"/>
              <a:t>4, so </a:t>
            </a:r>
            <a:r>
              <a:rPr lang="en-US" sz="2000" b="1" dirty="0" smtClean="0">
                <a:solidFill>
                  <a:srgbClr val="C00000"/>
                </a:solidFill>
              </a:rPr>
              <a:t>what does this algorithm do?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2590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= 7842;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</a:t>
            </a:r>
            <a:r>
              <a:rPr lang="en-US" sz="2400" b="1" dirty="0" err="1">
                <a:solidFill>
                  <a:srgbClr val="7030A0"/>
                </a:solidFill>
              </a:rPr>
              <a:t>num</a:t>
            </a:r>
            <a:r>
              <a:rPr lang="en-US" sz="2400" b="1" dirty="0">
                <a:solidFill>
                  <a:srgbClr val="7030A0"/>
                </a:solidFill>
              </a:rPr>
              <a:t> &gt; 0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 = </a:t>
            </a:r>
            <a:r>
              <a:rPr lang="en-US" sz="2400" b="1" dirty="0" err="1" smtClean="0">
                <a:solidFill>
                  <a:srgbClr val="7030A0"/>
                </a:solidFill>
              </a:rPr>
              <a:t>num</a:t>
            </a:r>
            <a:r>
              <a:rPr lang="en-US" sz="2400" b="1" dirty="0" smtClean="0">
                <a:solidFill>
                  <a:srgbClr val="7030A0"/>
                </a:solidFill>
              </a:rPr>
              <a:t>/10;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count</a:t>
            </a:r>
            <a:r>
              <a:rPr lang="en-US" sz="24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457200"/>
            <a:ext cx="563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num</a:t>
            </a:r>
            <a:r>
              <a:rPr lang="en-US" sz="2000" dirty="0"/>
              <a:t>	</a:t>
            </a:r>
            <a:r>
              <a:rPr lang="en-US" sz="2000" u="sng" dirty="0"/>
              <a:t>count</a:t>
            </a:r>
          </a:p>
          <a:p>
            <a:r>
              <a:rPr lang="en-US" sz="2000" dirty="0"/>
              <a:t>7842           0	is </a:t>
            </a:r>
            <a:r>
              <a:rPr lang="en-US" sz="2000" dirty="0" err="1"/>
              <a:t>num</a:t>
            </a:r>
            <a:r>
              <a:rPr lang="en-US" sz="2000" dirty="0"/>
              <a:t> &gt; 0 ?  (yes)	</a:t>
            </a:r>
          </a:p>
          <a:p>
            <a:r>
              <a:rPr lang="en-US" sz="2000" dirty="0"/>
              <a:t>				run loop body</a:t>
            </a:r>
          </a:p>
          <a:p>
            <a:r>
              <a:rPr lang="en-US" sz="2000" dirty="0"/>
              <a:t> 784            1    	is </a:t>
            </a:r>
            <a:r>
              <a:rPr lang="en-US" sz="2000" dirty="0" err="1"/>
              <a:t>num</a:t>
            </a:r>
            <a:r>
              <a:rPr lang="en-US" sz="2000" dirty="0"/>
              <a:t> &gt; 0 ?  (yes)</a:t>
            </a:r>
          </a:p>
          <a:p>
            <a:r>
              <a:rPr lang="en-US" sz="2000" dirty="0"/>
              <a:t>				run loop body</a:t>
            </a:r>
          </a:p>
          <a:p>
            <a:r>
              <a:rPr lang="en-US" sz="2000" dirty="0"/>
              <a:t>  78	    2	is </a:t>
            </a:r>
            <a:r>
              <a:rPr lang="en-US" sz="2000" dirty="0" err="1"/>
              <a:t>num</a:t>
            </a:r>
            <a:r>
              <a:rPr lang="en-US" sz="2000" dirty="0"/>
              <a:t> &gt; 0 ?  (yes)</a:t>
            </a:r>
          </a:p>
          <a:p>
            <a:r>
              <a:rPr lang="en-US" sz="2000" dirty="0"/>
              <a:t>				run loop body</a:t>
            </a:r>
          </a:p>
          <a:p>
            <a:r>
              <a:rPr lang="en-US" sz="2000" dirty="0"/>
              <a:t>   7    	    3 	is </a:t>
            </a:r>
            <a:r>
              <a:rPr lang="en-US" sz="2000" dirty="0" err="1"/>
              <a:t>num</a:t>
            </a:r>
            <a:r>
              <a:rPr lang="en-US" sz="2000" dirty="0"/>
              <a:t> &gt; 0 ?  (yes)</a:t>
            </a:r>
          </a:p>
          <a:p>
            <a:r>
              <a:rPr lang="en-US" sz="2000" dirty="0"/>
              <a:t>				run loop body</a:t>
            </a:r>
          </a:p>
          <a:p>
            <a:r>
              <a:rPr lang="en-US" sz="2000" dirty="0"/>
              <a:t>   0               4	is </a:t>
            </a:r>
            <a:r>
              <a:rPr lang="en-US" sz="2000" dirty="0" err="1"/>
              <a:t>num</a:t>
            </a:r>
            <a:r>
              <a:rPr lang="en-US" sz="2000" dirty="0"/>
              <a:t> &gt; 0 ?  (NO)	       </a:t>
            </a:r>
          </a:p>
          <a:p>
            <a:r>
              <a:rPr lang="en-US" sz="2000" dirty="0"/>
              <a:t>				END the loop</a:t>
            </a:r>
          </a:p>
          <a:p>
            <a:endParaRPr lang="en-US" sz="2000" dirty="0"/>
          </a:p>
          <a:p>
            <a:r>
              <a:rPr lang="en-US" sz="2000" dirty="0"/>
              <a:t>count stores 4, so </a:t>
            </a:r>
            <a:r>
              <a:rPr lang="en-US" sz="2000" b="1" dirty="0">
                <a:solidFill>
                  <a:srgbClr val="C00000"/>
                </a:solidFill>
              </a:rPr>
              <a:t>what does this algorithm do?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It counts the number of digits in num.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456</Words>
  <Application>Microsoft Office PowerPoint</Application>
  <PresentationFormat>On-screen Show (4:3)</PresentationFormat>
  <Paragraphs>204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While-Loop</vt:lpstr>
      <vt:lpstr>The while-loop</vt:lpstr>
      <vt:lpstr> </vt:lpstr>
      <vt:lpstr> </vt:lpstr>
      <vt:lpstr> </vt:lpstr>
      <vt:lpstr> </vt:lpstr>
      <vt:lpstr> </vt:lpstr>
      <vt:lpstr> </vt:lpstr>
      <vt:lpstr> </vt:lpstr>
      <vt:lpstr>Run-again option</vt:lpstr>
      <vt:lpstr>Error-check user input</vt:lpstr>
      <vt:lpstr>Error check model:</vt:lpstr>
      <vt:lpstr>Error check example:</vt:lpstr>
      <vt:lpstr> Error check options</vt:lpstr>
      <vt:lpstr>break command: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While-Loop</dc:title>
  <dc:creator>Administrator</dc:creator>
  <cp:lastModifiedBy>Administrator</cp:lastModifiedBy>
  <cp:revision>6</cp:revision>
  <dcterms:created xsi:type="dcterms:W3CDTF">2014-09-12T18:55:07Z</dcterms:created>
  <dcterms:modified xsi:type="dcterms:W3CDTF">2014-09-18T12:05:20Z</dcterms:modified>
</cp:coreProperties>
</file>