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0161-DBE3-450A-8755-DDDFE1CF931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4CE-A3FE-4AD2-8A6F-A71BCCBC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0161-DBE3-450A-8755-DDDFE1CF931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4CE-A3FE-4AD2-8A6F-A71BCCBC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4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0161-DBE3-450A-8755-DDDFE1CF931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4CE-A3FE-4AD2-8A6F-A71BCCBC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5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0161-DBE3-450A-8755-DDDFE1CF931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4CE-A3FE-4AD2-8A6F-A71BCCBC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0161-DBE3-450A-8755-DDDFE1CF931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4CE-A3FE-4AD2-8A6F-A71BCCBC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0161-DBE3-450A-8755-DDDFE1CF931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4CE-A3FE-4AD2-8A6F-A71BCCBC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2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0161-DBE3-450A-8755-DDDFE1CF931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4CE-A3FE-4AD2-8A6F-A71BCCBC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0161-DBE3-450A-8755-DDDFE1CF931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4CE-A3FE-4AD2-8A6F-A71BCCBC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0161-DBE3-450A-8755-DDDFE1CF931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4CE-A3FE-4AD2-8A6F-A71BCCBC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0161-DBE3-450A-8755-DDDFE1CF931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4CE-A3FE-4AD2-8A6F-A71BCCBC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0161-DBE3-450A-8755-DDDFE1CF931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4CE-A3FE-4AD2-8A6F-A71BCCBC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5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0161-DBE3-450A-8755-DDDFE1CF931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44CE-A3FE-4AD2-8A6F-A71BCCBC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as subtasks and</a:t>
            </a:r>
          </a:p>
          <a:p>
            <a:r>
              <a:rPr lang="en-US" dirty="0" smtClean="0"/>
              <a:t>Creating your first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methods</a:t>
            </a:r>
            <a:br>
              <a:rPr lang="en-US" dirty="0" smtClean="0"/>
            </a:br>
            <a:r>
              <a:rPr lang="en-US" dirty="0" smtClean="0"/>
              <a:t>Every object </a:t>
            </a:r>
            <a:r>
              <a:rPr lang="en-US" u="sng" dirty="0" smtClean="0"/>
              <a:t>should</a:t>
            </a:r>
            <a:r>
              <a:rPr lang="en-US" dirty="0" smtClean="0"/>
              <a:t> have…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</a:t>
            </a:r>
            <a:r>
              <a:rPr lang="en-US" u="sng" dirty="0"/>
              <a:t>Constructo</a:t>
            </a:r>
            <a:r>
              <a:rPr lang="en-US" dirty="0"/>
              <a:t>r:  a method that creates an instance of an object and assigns initial values to the data fields. </a:t>
            </a:r>
            <a:endParaRPr lang="en-US" dirty="0" smtClean="0"/>
          </a:p>
          <a:p>
            <a:pPr marL="0" lvl="0" indent="0"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Rock x </a:t>
            </a:r>
            <a:r>
              <a:rPr lang="en-US" sz="2800" b="1" dirty="0">
                <a:solidFill>
                  <a:srgbClr val="7030A0"/>
                </a:solidFill>
              </a:rPr>
              <a:t>= new </a:t>
            </a:r>
            <a:r>
              <a:rPr lang="en-US" sz="2800" b="1" dirty="0" smtClean="0">
                <a:solidFill>
                  <a:srgbClr val="7030A0"/>
                </a:solidFill>
              </a:rPr>
              <a:t>Rock(“grey”, 2.9);</a:t>
            </a:r>
            <a:endParaRPr lang="en-US" sz="2800" b="1" dirty="0">
              <a:solidFill>
                <a:srgbClr val="7030A0"/>
              </a:solidFill>
            </a:endParaRPr>
          </a:p>
          <a:p>
            <a:pPr lvl="0"/>
            <a:r>
              <a:rPr lang="en-US" dirty="0" smtClean="0"/>
              <a:t>A </a:t>
            </a:r>
            <a:r>
              <a:rPr lang="en-US" u="sng" dirty="0"/>
              <a:t>Default Constructor</a:t>
            </a:r>
            <a:r>
              <a:rPr lang="en-US" dirty="0"/>
              <a:t>:  a constructor that doesn’t require that any arguments are sent. 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Rock y= </a:t>
            </a:r>
            <a:r>
              <a:rPr lang="en-US" sz="2800" b="1" dirty="0">
                <a:solidFill>
                  <a:srgbClr val="7030A0"/>
                </a:solidFill>
              </a:rPr>
              <a:t>new </a:t>
            </a:r>
            <a:r>
              <a:rPr lang="en-US" sz="2800" b="1" dirty="0" smtClean="0">
                <a:solidFill>
                  <a:srgbClr val="7030A0"/>
                </a:solidFill>
              </a:rPr>
              <a:t>Rock();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9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methods</a:t>
            </a:r>
            <a:br>
              <a:rPr lang="en-US" dirty="0" smtClean="0"/>
            </a:br>
            <a:r>
              <a:rPr lang="en-US" dirty="0" smtClean="0"/>
              <a:t>Every object </a:t>
            </a:r>
            <a:r>
              <a:rPr lang="en-US" u="sng" dirty="0" smtClean="0"/>
              <a:t>should</a:t>
            </a:r>
            <a:r>
              <a:rPr lang="en-US" dirty="0" smtClean="0"/>
              <a:t> have…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u="sng" dirty="0" err="1"/>
              <a:t>Accessor</a:t>
            </a:r>
            <a:r>
              <a:rPr lang="en-US" u="sng" dirty="0"/>
              <a:t> method</a:t>
            </a:r>
            <a:r>
              <a:rPr lang="en-US" dirty="0"/>
              <a:t>s:  also known as “</a:t>
            </a:r>
            <a:r>
              <a:rPr lang="en-US" b="1" dirty="0">
                <a:solidFill>
                  <a:srgbClr val="C00000"/>
                </a:solidFill>
              </a:rPr>
              <a:t>get</a:t>
            </a:r>
            <a:r>
              <a:rPr lang="en-US" dirty="0"/>
              <a:t>” methods, these methods return the values of data fields if they need to be seen in another program.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totalWeight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x.getWeight</a:t>
            </a:r>
            <a:r>
              <a:rPr lang="en-US" b="1" dirty="0" smtClean="0">
                <a:solidFill>
                  <a:srgbClr val="7030A0"/>
                </a:solidFill>
              </a:rPr>
              <a:t>() + </a:t>
            </a:r>
            <a:r>
              <a:rPr lang="en-US" b="1" dirty="0" err="1" smtClean="0">
                <a:solidFill>
                  <a:srgbClr val="7030A0"/>
                </a:solidFill>
              </a:rPr>
              <a:t>y.getWeight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  <a:endParaRPr lang="en-US" b="1" dirty="0">
              <a:solidFill>
                <a:srgbClr val="7030A0"/>
              </a:solidFill>
            </a:endParaRPr>
          </a:p>
          <a:p>
            <a:pPr lvl="0"/>
            <a:r>
              <a:rPr lang="en-US" u="sng" dirty="0" err="1"/>
              <a:t>Mutator</a:t>
            </a:r>
            <a:r>
              <a:rPr lang="en-US" u="sng" dirty="0"/>
              <a:t> methods</a:t>
            </a:r>
            <a:r>
              <a:rPr lang="en-US" dirty="0"/>
              <a:t>:  also known as “</a:t>
            </a:r>
            <a:r>
              <a:rPr lang="en-US" b="1" dirty="0">
                <a:solidFill>
                  <a:srgbClr val="C00000"/>
                </a:solidFill>
              </a:rPr>
              <a:t>set</a:t>
            </a:r>
            <a:r>
              <a:rPr lang="en-US" dirty="0"/>
              <a:t>” methods, these allow another program to change the state of a data field.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x.setWeight</a:t>
            </a:r>
            <a:r>
              <a:rPr lang="en-US" b="1" dirty="0" smtClean="0">
                <a:solidFill>
                  <a:srgbClr val="7030A0"/>
                </a:solidFill>
              </a:rPr>
              <a:t>( </a:t>
            </a:r>
            <a:r>
              <a:rPr lang="en-US" b="1" dirty="0" err="1" smtClean="0">
                <a:solidFill>
                  <a:srgbClr val="7030A0"/>
                </a:solidFill>
              </a:rPr>
              <a:t>x.getWeight</a:t>
            </a:r>
            <a:r>
              <a:rPr lang="en-US" b="1" dirty="0" smtClean="0">
                <a:solidFill>
                  <a:srgbClr val="7030A0"/>
                </a:solidFill>
              </a:rPr>
              <a:t>() * 0.75);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//break off 25%</a:t>
            </a:r>
            <a:endParaRPr lang="en-US"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A </a:t>
            </a:r>
            <a:r>
              <a:rPr lang="en-US" u="sng" dirty="0" err="1"/>
              <a:t>toString</a:t>
            </a:r>
            <a:r>
              <a:rPr lang="en-US" u="sng" dirty="0"/>
              <a:t> method</a:t>
            </a:r>
            <a:r>
              <a:rPr lang="en-US" dirty="0"/>
              <a:t>:  this method is called automatically if you were to send an instance of your object to a </a:t>
            </a:r>
            <a:r>
              <a:rPr lang="en-US" dirty="0" err="1" smtClean="0"/>
              <a:t>println</a:t>
            </a:r>
            <a:r>
              <a:rPr lang="en-US" dirty="0"/>
              <a:t>.  </a:t>
            </a:r>
            <a:r>
              <a:rPr lang="en-US" dirty="0" smtClean="0"/>
              <a:t>Returns </a:t>
            </a:r>
            <a:r>
              <a:rPr lang="en-US" dirty="0"/>
              <a:t>a string that contains all the information you want to show from your </a:t>
            </a:r>
            <a:r>
              <a:rPr lang="en-US" dirty="0" smtClean="0"/>
              <a:t>object.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3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3200" b="1" dirty="0" smtClean="0">
                <a:solidFill>
                  <a:srgbClr val="7030A0"/>
                </a:solidFill>
              </a:rPr>
              <a:t>(x);	</a:t>
            </a: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C00000"/>
                </a:solidFill>
              </a:rPr>
              <a:t>//grey, 2.9 </a:t>
            </a:r>
            <a:r>
              <a:rPr lang="en-US" sz="3200" dirty="0" err="1" smtClean="0">
                <a:solidFill>
                  <a:srgbClr val="C00000"/>
                </a:solidFill>
              </a:rPr>
              <a:t>lbs</a:t>
            </a:r>
            <a:endParaRPr lang="en-US" sz="32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6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Rock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b="1" dirty="0" smtClean="0">
                <a:solidFill>
                  <a:srgbClr val="7030A0"/>
                </a:solidFill>
              </a:rPr>
              <a:t>public class Rock			</a:t>
            </a:r>
            <a:r>
              <a:rPr lang="en-US" sz="3400" dirty="0" smtClean="0">
                <a:solidFill>
                  <a:srgbClr val="C00000"/>
                </a:solidFill>
              </a:rPr>
              <a:t>//</a:t>
            </a:r>
            <a:r>
              <a:rPr lang="en-US" sz="3400" dirty="0" smtClean="0">
                <a:solidFill>
                  <a:srgbClr val="C00000"/>
                </a:solidFill>
              </a:rPr>
              <a:t>in Rock.java</a:t>
            </a:r>
          </a:p>
          <a:p>
            <a:pPr marL="0" indent="0">
              <a:buNone/>
            </a:pPr>
            <a:r>
              <a:rPr lang="en-US" sz="3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7030A0"/>
                </a:solidFill>
              </a:rPr>
              <a:t> </a:t>
            </a:r>
            <a:r>
              <a:rPr lang="en-US" sz="3400" b="1" dirty="0" smtClean="0">
                <a:solidFill>
                  <a:srgbClr val="7030A0"/>
                </a:solidFill>
              </a:rPr>
              <a:t>    private String color;			</a:t>
            </a:r>
            <a:r>
              <a:rPr lang="en-US" sz="3400" dirty="0" smtClean="0">
                <a:solidFill>
                  <a:srgbClr val="C00000"/>
                </a:solidFill>
              </a:rPr>
              <a:t>//</a:t>
            </a:r>
            <a:r>
              <a:rPr lang="en-US" sz="3400" dirty="0" smtClean="0">
                <a:solidFill>
                  <a:srgbClr val="C00000"/>
                </a:solidFill>
              </a:rPr>
              <a:t>data fields</a:t>
            </a:r>
          </a:p>
          <a:p>
            <a:pPr marL="0" indent="0">
              <a:buNone/>
            </a:pPr>
            <a:r>
              <a:rPr lang="en-US" sz="3400" b="1" dirty="0" smtClean="0">
                <a:solidFill>
                  <a:srgbClr val="7030A0"/>
                </a:solidFill>
              </a:rPr>
              <a:t>     private double weight;</a:t>
            </a:r>
          </a:p>
          <a:p>
            <a:pPr marL="0" indent="0">
              <a:buNone/>
            </a:pPr>
            <a:endParaRPr lang="en-US" sz="3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rgbClr val="7030A0"/>
                </a:solidFill>
              </a:rPr>
              <a:t> </a:t>
            </a:r>
            <a:r>
              <a:rPr lang="en-US" sz="3400" b="1" dirty="0" smtClean="0">
                <a:solidFill>
                  <a:srgbClr val="7030A0"/>
                </a:solidFill>
              </a:rPr>
              <a:t>    public Rock()				</a:t>
            </a:r>
            <a:r>
              <a:rPr lang="en-US" sz="3400" dirty="0" smtClean="0">
                <a:solidFill>
                  <a:srgbClr val="C00000"/>
                </a:solidFill>
              </a:rPr>
              <a:t>//</a:t>
            </a:r>
            <a:r>
              <a:rPr lang="en-US" sz="3400" dirty="0" smtClean="0">
                <a:solidFill>
                  <a:srgbClr val="C00000"/>
                </a:solidFill>
              </a:rPr>
              <a:t>default constr.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7030A0"/>
                </a:solidFill>
              </a:rPr>
              <a:t> </a:t>
            </a:r>
            <a:r>
              <a:rPr lang="en-US" sz="3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7030A0"/>
                </a:solidFill>
              </a:rPr>
              <a:t> </a:t>
            </a:r>
            <a:r>
              <a:rPr lang="en-US" sz="3400" b="1" dirty="0" smtClean="0">
                <a:solidFill>
                  <a:srgbClr val="7030A0"/>
                </a:solidFill>
              </a:rPr>
              <a:t>         color = “</a:t>
            </a:r>
            <a:r>
              <a:rPr lang="en-US" sz="3400" b="1" dirty="0" smtClean="0">
                <a:solidFill>
                  <a:srgbClr val="C00000"/>
                </a:solidFill>
              </a:rPr>
              <a:t>grey</a:t>
            </a:r>
            <a:r>
              <a:rPr lang="en-US" sz="3400" b="1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7030A0"/>
                </a:solidFill>
              </a:rPr>
              <a:t> </a:t>
            </a:r>
            <a:r>
              <a:rPr lang="en-US" sz="3400" b="1" dirty="0" smtClean="0">
                <a:solidFill>
                  <a:srgbClr val="7030A0"/>
                </a:solidFill>
              </a:rPr>
              <a:t>         weight = 0.5;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7030A0"/>
                </a:solidFill>
              </a:rPr>
              <a:t> </a:t>
            </a:r>
            <a:r>
              <a:rPr lang="en-US" sz="3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endParaRPr lang="en-US" sz="3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rgbClr val="7030A0"/>
                </a:solidFill>
              </a:rPr>
              <a:t> </a:t>
            </a:r>
            <a:r>
              <a:rPr lang="en-US" sz="3400" b="1" dirty="0" smtClean="0">
                <a:solidFill>
                  <a:srgbClr val="7030A0"/>
                </a:solidFill>
              </a:rPr>
              <a:t>    public Rock(String c, double w)	</a:t>
            </a:r>
            <a:r>
              <a:rPr lang="en-US" sz="3400" dirty="0" smtClean="0">
                <a:solidFill>
                  <a:srgbClr val="C00000"/>
                </a:solidFill>
              </a:rPr>
              <a:t>//</a:t>
            </a:r>
            <a:r>
              <a:rPr lang="en-US" sz="3400" dirty="0" smtClean="0">
                <a:solidFill>
                  <a:srgbClr val="C00000"/>
                </a:solidFill>
              </a:rPr>
              <a:t>constructor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7030A0"/>
                </a:solidFill>
              </a:rPr>
              <a:t> </a:t>
            </a:r>
            <a:r>
              <a:rPr lang="en-US" sz="3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7030A0"/>
                </a:solidFill>
              </a:rPr>
              <a:t> </a:t>
            </a:r>
            <a:r>
              <a:rPr lang="en-US" sz="3400" b="1" dirty="0" smtClean="0">
                <a:solidFill>
                  <a:srgbClr val="7030A0"/>
                </a:solidFill>
              </a:rPr>
              <a:t>         color = c;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7030A0"/>
                </a:solidFill>
              </a:rPr>
              <a:t> </a:t>
            </a:r>
            <a:r>
              <a:rPr lang="en-US" sz="3400" b="1" dirty="0" smtClean="0">
                <a:solidFill>
                  <a:srgbClr val="7030A0"/>
                </a:solidFill>
              </a:rPr>
              <a:t>         weight = w;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7030A0"/>
                </a:solidFill>
              </a:rPr>
              <a:t> </a:t>
            </a:r>
            <a:r>
              <a:rPr lang="en-US" sz="3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public String </a:t>
            </a:r>
            <a:r>
              <a:rPr lang="en-US" sz="2100" b="1" dirty="0" err="1" smtClean="0">
                <a:solidFill>
                  <a:srgbClr val="7030A0"/>
                </a:solidFill>
              </a:rPr>
              <a:t>getColor</a:t>
            </a:r>
            <a:r>
              <a:rPr lang="en-US" sz="2100" b="1" dirty="0" smtClean="0">
                <a:solidFill>
                  <a:srgbClr val="7030A0"/>
                </a:solidFill>
              </a:rPr>
              <a:t>()</a:t>
            </a:r>
            <a:r>
              <a:rPr lang="en-US" sz="2100" dirty="0" smtClean="0">
                <a:solidFill>
                  <a:srgbClr val="7030A0"/>
                </a:solidFill>
              </a:rPr>
              <a:t>		</a:t>
            </a:r>
            <a:r>
              <a:rPr lang="en-US" sz="2100" dirty="0" smtClean="0">
                <a:solidFill>
                  <a:srgbClr val="7030A0"/>
                </a:solidFill>
              </a:rPr>
              <a:t>	</a:t>
            </a:r>
            <a:r>
              <a:rPr lang="en-US" sz="2100" dirty="0" smtClean="0">
                <a:solidFill>
                  <a:srgbClr val="C00000"/>
                </a:solidFill>
              </a:rPr>
              <a:t>//</a:t>
            </a:r>
            <a:r>
              <a:rPr lang="en-US" sz="2100" dirty="0" err="1" smtClean="0">
                <a:solidFill>
                  <a:srgbClr val="C00000"/>
                </a:solidFill>
              </a:rPr>
              <a:t>accessor</a:t>
            </a:r>
            <a:r>
              <a:rPr lang="en-US" sz="2100" dirty="0" smtClean="0">
                <a:solidFill>
                  <a:srgbClr val="C00000"/>
                </a:solidFill>
              </a:rPr>
              <a:t> methods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     return color;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public double </a:t>
            </a:r>
            <a:r>
              <a:rPr lang="en-US" sz="2100" b="1" dirty="0" err="1" smtClean="0">
                <a:solidFill>
                  <a:srgbClr val="7030A0"/>
                </a:solidFill>
              </a:rPr>
              <a:t>getWeight</a:t>
            </a:r>
            <a:r>
              <a:rPr lang="en-US" sz="2100" b="1" dirty="0" smtClean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     return weight;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public void </a:t>
            </a:r>
            <a:r>
              <a:rPr lang="en-US" sz="2100" b="1" dirty="0" err="1" smtClean="0">
                <a:solidFill>
                  <a:srgbClr val="7030A0"/>
                </a:solidFill>
              </a:rPr>
              <a:t>setWeight</a:t>
            </a:r>
            <a:r>
              <a:rPr lang="en-US" sz="2100" b="1" dirty="0" smtClean="0">
                <a:solidFill>
                  <a:srgbClr val="7030A0"/>
                </a:solidFill>
              </a:rPr>
              <a:t>(double </a:t>
            </a:r>
            <a:r>
              <a:rPr lang="en-US" sz="2100" b="1" dirty="0" smtClean="0">
                <a:solidFill>
                  <a:srgbClr val="7030A0"/>
                </a:solidFill>
              </a:rPr>
              <a:t>w</a:t>
            </a:r>
            <a:r>
              <a:rPr lang="en-US" sz="2100" b="1" dirty="0" smtClean="0">
                <a:solidFill>
                  <a:srgbClr val="7030A0"/>
                </a:solidFill>
              </a:rPr>
              <a:t>)		</a:t>
            </a:r>
            <a:r>
              <a:rPr lang="en-US" sz="2100" dirty="0" smtClean="0">
                <a:solidFill>
                  <a:srgbClr val="C00000"/>
                </a:solidFill>
              </a:rPr>
              <a:t>//</a:t>
            </a:r>
            <a:r>
              <a:rPr lang="en-US" sz="2100" dirty="0" err="1" smtClean="0">
                <a:solidFill>
                  <a:srgbClr val="C00000"/>
                </a:solidFill>
              </a:rPr>
              <a:t>mutator</a:t>
            </a:r>
            <a:r>
              <a:rPr lang="en-US" sz="2100" dirty="0" smtClean="0">
                <a:solidFill>
                  <a:srgbClr val="C00000"/>
                </a:solidFill>
              </a:rPr>
              <a:t> method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     weight = </a:t>
            </a:r>
            <a:r>
              <a:rPr lang="en-US" sz="2100" b="1" dirty="0">
                <a:solidFill>
                  <a:srgbClr val="7030A0"/>
                </a:solidFill>
              </a:rPr>
              <a:t>w</a:t>
            </a:r>
            <a:r>
              <a:rPr lang="en-US" sz="2100" b="1" dirty="0" smtClean="0">
                <a:solidFill>
                  <a:srgbClr val="7030A0"/>
                </a:solidFill>
              </a:rPr>
              <a:t>;			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}	</a:t>
            </a: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5851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public void </a:t>
            </a:r>
            <a:r>
              <a:rPr lang="en-US" sz="2100" b="1" dirty="0" err="1" smtClean="0">
                <a:solidFill>
                  <a:srgbClr val="7030A0"/>
                </a:solidFill>
              </a:rPr>
              <a:t>breakInTwo</a:t>
            </a:r>
            <a:r>
              <a:rPr lang="en-US" sz="2100" b="1" dirty="0" smtClean="0">
                <a:solidFill>
                  <a:srgbClr val="7030A0"/>
                </a:solidFill>
              </a:rPr>
              <a:t>()	</a:t>
            </a:r>
            <a:r>
              <a:rPr lang="en-US" sz="2100" dirty="0" smtClean="0">
                <a:solidFill>
                  <a:srgbClr val="C00000"/>
                </a:solidFill>
              </a:rPr>
              <a:t>//another </a:t>
            </a:r>
            <a:r>
              <a:rPr lang="en-US" sz="2100" dirty="0" err="1" smtClean="0">
                <a:solidFill>
                  <a:srgbClr val="C00000"/>
                </a:solidFill>
              </a:rPr>
              <a:t>mutator</a:t>
            </a:r>
            <a:r>
              <a:rPr lang="en-US" sz="2100" dirty="0" smtClean="0">
                <a:solidFill>
                  <a:srgbClr val="C00000"/>
                </a:solidFill>
              </a:rPr>
              <a:t> method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     weight /= 2;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     </a:t>
            </a:r>
            <a:r>
              <a:rPr lang="en-US" sz="21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100" b="1" dirty="0" smtClean="0">
                <a:solidFill>
                  <a:srgbClr val="7030A0"/>
                </a:solidFill>
              </a:rPr>
              <a:t>(“</a:t>
            </a:r>
            <a:r>
              <a:rPr lang="en-US" sz="2100" b="1" dirty="0" smtClean="0">
                <a:solidFill>
                  <a:srgbClr val="C00000"/>
                </a:solidFill>
              </a:rPr>
              <a:t>CRACK!</a:t>
            </a:r>
            <a:r>
              <a:rPr lang="en-US" sz="2100" b="1" dirty="0" smtClean="0">
                <a:solidFill>
                  <a:srgbClr val="7030A0"/>
                </a:solidFill>
              </a:rPr>
              <a:t>”);</a:t>
            </a:r>
            <a:endParaRPr lang="en-US" sz="21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endParaRPr lang="en-US" sz="21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public </a:t>
            </a:r>
            <a:r>
              <a:rPr lang="en-US" sz="2100" b="1" dirty="0">
                <a:solidFill>
                  <a:srgbClr val="7030A0"/>
                </a:solidFill>
              </a:rPr>
              <a:t>String </a:t>
            </a:r>
            <a:r>
              <a:rPr lang="en-US" sz="2100" b="1" dirty="0" err="1">
                <a:solidFill>
                  <a:srgbClr val="7030A0"/>
                </a:solidFill>
              </a:rPr>
              <a:t>toString</a:t>
            </a:r>
            <a:r>
              <a:rPr lang="en-US" sz="2100" b="1" dirty="0">
                <a:solidFill>
                  <a:srgbClr val="7030A0"/>
                </a:solidFill>
              </a:rPr>
              <a:t>()	</a:t>
            </a:r>
            <a:r>
              <a:rPr lang="en-US" sz="2100" dirty="0" smtClean="0">
                <a:solidFill>
                  <a:srgbClr val="C00000"/>
                </a:solidFill>
              </a:rPr>
              <a:t>//</a:t>
            </a:r>
            <a:r>
              <a:rPr lang="en-US" sz="2100" dirty="0">
                <a:solidFill>
                  <a:srgbClr val="C00000"/>
                </a:solidFill>
              </a:rPr>
              <a:t>the </a:t>
            </a:r>
            <a:r>
              <a:rPr lang="en-US" sz="2100" dirty="0" err="1">
                <a:solidFill>
                  <a:srgbClr val="C00000"/>
                </a:solidFill>
              </a:rPr>
              <a:t>toString</a:t>
            </a:r>
            <a:r>
              <a:rPr lang="en-US" sz="2100" dirty="0">
                <a:solidFill>
                  <a:srgbClr val="C00000"/>
                </a:solidFill>
              </a:rPr>
              <a:t> method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         return color+ </a:t>
            </a:r>
            <a:r>
              <a:rPr lang="en-US" sz="2100" b="1" dirty="0">
                <a:solidFill>
                  <a:srgbClr val="C00000"/>
                </a:solidFill>
              </a:rPr>
              <a:t>“, “ </a:t>
            </a:r>
            <a:r>
              <a:rPr lang="en-US" sz="2100" b="1" dirty="0">
                <a:solidFill>
                  <a:srgbClr val="7030A0"/>
                </a:solidFill>
              </a:rPr>
              <a:t>+ weight + “ </a:t>
            </a:r>
            <a:r>
              <a:rPr lang="en-US" sz="2100" b="1" dirty="0" err="1">
                <a:solidFill>
                  <a:srgbClr val="C00000"/>
                </a:solidFill>
              </a:rPr>
              <a:t>lbs</a:t>
            </a:r>
            <a:r>
              <a:rPr lang="en-US" sz="2100" b="1" dirty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} 				</a:t>
            </a:r>
            <a:r>
              <a:rPr lang="en-US" sz="2100" dirty="0">
                <a:solidFill>
                  <a:srgbClr val="C00000"/>
                </a:solidFill>
              </a:rPr>
              <a:t> //why is there no </a:t>
            </a:r>
            <a:r>
              <a:rPr lang="en-US" sz="2100" dirty="0" err="1">
                <a:solidFill>
                  <a:srgbClr val="C00000"/>
                </a:solidFill>
              </a:rPr>
              <a:t>mutator</a:t>
            </a:r>
            <a:r>
              <a:rPr lang="en-US" sz="2100" dirty="0">
                <a:solidFill>
                  <a:srgbClr val="C00000"/>
                </a:solidFill>
              </a:rPr>
              <a:t> for color?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9464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instances of Rocks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void main(String[] </a:t>
            </a:r>
            <a:r>
              <a:rPr lang="en-US" sz="2000" b="1" dirty="0" err="1" smtClean="0">
                <a:solidFill>
                  <a:srgbClr val="7030A0"/>
                </a:solidFill>
              </a:rPr>
              <a:t>arg</a:t>
            </a:r>
            <a:r>
              <a:rPr lang="en-US" sz="2000" b="1" dirty="0" smtClean="0">
                <a:solidFill>
                  <a:srgbClr val="7030A0"/>
                </a:solidFill>
              </a:rPr>
              <a:t>)		</a:t>
            </a:r>
            <a:r>
              <a:rPr lang="en-US" sz="2000" dirty="0" smtClean="0">
                <a:solidFill>
                  <a:srgbClr val="C00000"/>
                </a:solidFill>
              </a:rPr>
              <a:t>//in StoneCollection.java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Rock x = new Rock(“</a:t>
            </a:r>
            <a:r>
              <a:rPr lang="en-US" sz="2000" b="1" dirty="0" smtClean="0">
                <a:solidFill>
                  <a:srgbClr val="C00000"/>
                </a:solidFill>
              </a:rPr>
              <a:t>grey</a:t>
            </a:r>
            <a:r>
              <a:rPr lang="en-US" sz="2000" b="1" dirty="0" smtClean="0">
                <a:solidFill>
                  <a:srgbClr val="7030A0"/>
                </a:solidFill>
              </a:rPr>
              <a:t>”, 2.9);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Rock y = new Rock();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Rock z = new Rock(“</a:t>
            </a:r>
            <a:r>
              <a:rPr lang="en-US" sz="2000" b="1" dirty="0" smtClean="0">
                <a:solidFill>
                  <a:srgbClr val="C00000"/>
                </a:solidFill>
              </a:rPr>
              <a:t>brown</a:t>
            </a:r>
            <a:r>
              <a:rPr lang="en-US" sz="2000" b="1" dirty="0" smtClean="0">
                <a:solidFill>
                  <a:srgbClr val="7030A0"/>
                </a:solidFill>
              </a:rPr>
              <a:t>”, 6.0);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(x);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	                            	</a:t>
            </a:r>
            <a:r>
              <a:rPr lang="en-US" sz="2000" dirty="0" smtClean="0">
                <a:solidFill>
                  <a:srgbClr val="C00000"/>
                </a:solidFill>
              </a:rPr>
              <a:t>//grey, 2.9 </a:t>
            </a:r>
            <a:r>
              <a:rPr lang="en-US" sz="2000" dirty="0" err="1" smtClean="0">
                <a:solidFill>
                  <a:srgbClr val="C00000"/>
                </a:solidFill>
              </a:rPr>
              <a:t>lbs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(y);		                             	</a:t>
            </a:r>
            <a:r>
              <a:rPr lang="en-US" sz="2000" dirty="0" smtClean="0">
                <a:solidFill>
                  <a:srgbClr val="C00000"/>
                </a:solidFill>
              </a:rPr>
              <a:t>//grey, 0.5 </a:t>
            </a:r>
            <a:r>
              <a:rPr lang="en-US" sz="2000" dirty="0" err="1" smtClean="0">
                <a:solidFill>
                  <a:srgbClr val="C00000"/>
                </a:solidFill>
              </a:rPr>
              <a:t>lbs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(z);		                             	</a:t>
            </a:r>
            <a:r>
              <a:rPr lang="en-US" sz="2000" dirty="0" smtClean="0">
                <a:solidFill>
                  <a:srgbClr val="C00000"/>
                </a:solidFill>
              </a:rPr>
              <a:t>//brown, 6.0 </a:t>
            </a:r>
            <a:r>
              <a:rPr lang="en-US" sz="2000" dirty="0" err="1" smtClean="0">
                <a:solidFill>
                  <a:srgbClr val="C00000"/>
                </a:solidFill>
              </a:rPr>
              <a:t>lbs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z.breakInTwo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dirty="0" smtClean="0">
                <a:solidFill>
                  <a:srgbClr val="C00000"/>
                </a:solidFill>
              </a:rPr>
              <a:t>//CRACK!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double total </a:t>
            </a:r>
            <a:r>
              <a:rPr lang="en-US" sz="2000" b="1" dirty="0">
                <a:solidFill>
                  <a:srgbClr val="7030A0"/>
                </a:solidFill>
              </a:rPr>
              <a:t>= </a:t>
            </a:r>
            <a:r>
              <a:rPr lang="en-US" sz="2000" b="1" dirty="0" err="1" smtClean="0">
                <a:solidFill>
                  <a:srgbClr val="7030A0"/>
                </a:solidFill>
              </a:rPr>
              <a:t>x.getWeight</a:t>
            </a:r>
            <a:r>
              <a:rPr lang="en-US" sz="2000" b="1" dirty="0" smtClean="0">
                <a:solidFill>
                  <a:srgbClr val="7030A0"/>
                </a:solidFill>
              </a:rPr>
              <a:t>() </a:t>
            </a:r>
            <a:r>
              <a:rPr lang="en-US" sz="2000" b="1" dirty="0">
                <a:solidFill>
                  <a:srgbClr val="7030A0"/>
                </a:solidFill>
              </a:rPr>
              <a:t>+ </a:t>
            </a:r>
            <a:r>
              <a:rPr lang="en-US" sz="2000" b="1" dirty="0" err="1" smtClean="0">
                <a:solidFill>
                  <a:srgbClr val="7030A0"/>
                </a:solidFill>
              </a:rPr>
              <a:t>y.getWeight</a:t>
            </a:r>
            <a:r>
              <a:rPr lang="en-US" sz="2000" b="1" dirty="0" smtClean="0">
                <a:solidFill>
                  <a:srgbClr val="7030A0"/>
                </a:solidFill>
              </a:rPr>
              <a:t>() </a:t>
            </a:r>
            <a:r>
              <a:rPr lang="en-US" sz="2000" b="1" dirty="0">
                <a:solidFill>
                  <a:srgbClr val="7030A0"/>
                </a:solidFill>
              </a:rPr>
              <a:t>+ </a:t>
            </a:r>
            <a:r>
              <a:rPr lang="en-US" sz="2000" b="1" dirty="0" err="1" smtClean="0">
                <a:solidFill>
                  <a:srgbClr val="7030A0"/>
                </a:solidFill>
              </a:rPr>
              <a:t>z.getWeight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</a:t>
            </a:r>
            <a:r>
              <a:rPr lang="en-US" sz="2000" b="1" dirty="0">
                <a:solidFill>
                  <a:srgbClr val="C00000"/>
                </a:solidFill>
              </a:rPr>
              <a:t>All 3 will </a:t>
            </a:r>
            <a:r>
              <a:rPr lang="en-US" sz="2000" b="1" dirty="0" smtClean="0">
                <a:solidFill>
                  <a:srgbClr val="C00000"/>
                </a:solidFill>
              </a:rPr>
              <a:t>weigh </a:t>
            </a:r>
            <a:r>
              <a:rPr lang="en-US" sz="2000" b="1" dirty="0" smtClean="0">
                <a:solidFill>
                  <a:srgbClr val="7030A0"/>
                </a:solidFill>
              </a:rPr>
              <a:t>“ </a:t>
            </a:r>
            <a:r>
              <a:rPr lang="en-US" sz="2000" b="1" dirty="0">
                <a:solidFill>
                  <a:srgbClr val="7030A0"/>
                </a:solidFill>
              </a:rPr>
              <a:t>+ </a:t>
            </a:r>
            <a:r>
              <a:rPr lang="en-US" sz="2000" b="1" dirty="0" smtClean="0">
                <a:solidFill>
                  <a:srgbClr val="7030A0"/>
                </a:solidFill>
              </a:rPr>
              <a:t>total + “ </a:t>
            </a:r>
            <a:r>
              <a:rPr lang="en-US" sz="2000" b="1" dirty="0" err="1" smtClean="0">
                <a:solidFill>
                  <a:srgbClr val="C00000"/>
                </a:solidFill>
              </a:rPr>
              <a:t>lbs</a:t>
            </a:r>
            <a:r>
              <a:rPr lang="en-US" sz="2000" b="1" dirty="0" smtClean="0">
                <a:solidFill>
                  <a:srgbClr val="7030A0"/>
                </a:solidFill>
              </a:rPr>
              <a:t>”);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	                                                              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All 3 will </a:t>
            </a:r>
            <a:r>
              <a:rPr lang="en-US" sz="2000" dirty="0" smtClean="0">
                <a:solidFill>
                  <a:srgbClr val="C00000"/>
                </a:solidFill>
              </a:rPr>
              <a:t>weigh 6.4 </a:t>
            </a:r>
            <a:r>
              <a:rPr lang="en-US" sz="2000" dirty="0" err="1" smtClean="0">
                <a:solidFill>
                  <a:srgbClr val="C00000"/>
                </a:solidFill>
              </a:rPr>
              <a:t>lbs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/>
              <a:t>Note:  	</a:t>
            </a:r>
            <a:r>
              <a:rPr lang="en-US" sz="2000" dirty="0" err="1" smtClean="0"/>
              <a:t>int</a:t>
            </a:r>
            <a:r>
              <a:rPr lang="en-US" sz="2000" dirty="0" smtClean="0"/>
              <a:t> StoneCollection.java, we can not say </a:t>
            </a:r>
            <a:r>
              <a:rPr lang="en-US" sz="2000" b="1" i="1" dirty="0" err="1" smtClean="0"/>
              <a:t>x.weight</a:t>
            </a:r>
            <a:r>
              <a:rPr lang="en-US" sz="2000" b="1" i="1" dirty="0" smtClean="0"/>
              <a:t> = </a:t>
            </a:r>
            <a:r>
              <a:rPr lang="en-US" sz="2000" b="1" i="1" dirty="0" err="1" smtClean="0"/>
              <a:t>x.weight</a:t>
            </a:r>
            <a:r>
              <a:rPr lang="en-US" sz="2000" b="1" i="1" dirty="0" smtClean="0"/>
              <a:t> * 0.5;</a:t>
            </a:r>
          </a:p>
          <a:p>
            <a:pPr marL="0" indent="0">
              <a:buNone/>
            </a:pPr>
            <a:r>
              <a:rPr lang="en-US" sz="2000" dirty="0" smtClean="0"/>
              <a:t>	because </a:t>
            </a:r>
            <a:r>
              <a:rPr lang="en-US" sz="2000" b="1" i="1" dirty="0" smtClean="0"/>
              <a:t>weight</a:t>
            </a:r>
            <a:r>
              <a:rPr lang="en-US" sz="2000" dirty="0" smtClean="0"/>
              <a:t> is private for Rock.java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659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subtask (block of code) that is given a single name, so that the subtask can be invoked with a single command.</a:t>
            </a:r>
          </a:p>
          <a:p>
            <a:pPr lvl="1"/>
            <a:r>
              <a:rPr lang="en-US" dirty="0" smtClean="0"/>
              <a:t>Allow subtasks to be called many times without having to copy and paste many lines of code</a:t>
            </a:r>
          </a:p>
          <a:p>
            <a:pPr lvl="1"/>
            <a:r>
              <a:rPr lang="en-US" dirty="0" smtClean="0"/>
              <a:t>Allows for the creation of tools that can be used across multiple applications</a:t>
            </a:r>
          </a:p>
          <a:p>
            <a:pPr lvl="1"/>
            <a:r>
              <a:rPr lang="en-US" dirty="0" smtClean="0"/>
              <a:t>Breaks programs down into manageable components that is easier to debug and modify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performs a subtask and sends back out a single piece of information back to the method call.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public static double reciprocal(double x)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return 1/x;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//in the main method, it can be called like this: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double </a:t>
            </a:r>
            <a:r>
              <a:rPr lang="en-US" b="1" dirty="0" err="1" smtClean="0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 = reciprocal(2);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//0.5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8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visibility modifier</a:t>
            </a:r>
            <a:r>
              <a:rPr lang="en-US" sz="2000" dirty="0" smtClean="0"/>
              <a:t>	          </a:t>
            </a:r>
            <a:r>
              <a:rPr lang="en-US" sz="2000" dirty="0" smtClean="0">
                <a:solidFill>
                  <a:srgbClr val="00B050"/>
                </a:solidFill>
              </a:rPr>
              <a:t>return type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/>
                </a:solidFill>
              </a:rPr>
              <a:t>method name  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needed arguments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public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static </a:t>
            </a:r>
            <a:r>
              <a:rPr lang="en-US" sz="2400" b="1" dirty="0">
                <a:solidFill>
                  <a:srgbClr val="00B050"/>
                </a:solidFill>
              </a:rPr>
              <a:t>double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reciprocal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double x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return </a:t>
            </a:r>
            <a:r>
              <a:rPr lang="en-US" sz="2400" b="1" dirty="0">
                <a:solidFill>
                  <a:srgbClr val="7030A0"/>
                </a:solidFill>
              </a:rPr>
              <a:t>1/x;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/>
              <a:t>Visibility modifier:  public is available to all programs in the same folder.  Private is only available within the class it is defined (helper methods that the program needs, but the client doesn’t).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Return type:  the data type that the method will send back out to the invoking call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static:  there is only one version of it (more on this later).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90600" y="914400"/>
            <a:ext cx="762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43200" y="914400"/>
            <a:ext cx="7620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62400" y="914400"/>
            <a:ext cx="12192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57800" y="914400"/>
            <a:ext cx="20574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80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en-US" sz="2400" b="1" dirty="0" smtClean="0">
                <a:solidFill>
                  <a:srgbClr val="7030A0"/>
                </a:solidFill>
              </a:rPr>
              <a:t>ublic static double distance(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x1,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y1,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x2,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y2)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double </a:t>
            </a:r>
            <a:r>
              <a:rPr lang="en-US" sz="2400" b="1" dirty="0" err="1" smtClean="0">
                <a:solidFill>
                  <a:srgbClr val="7030A0"/>
                </a:solidFill>
              </a:rPr>
              <a:t>ans</a:t>
            </a:r>
            <a:r>
              <a:rPr lang="en-US" sz="24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ans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Math.sqrt</a:t>
            </a:r>
            <a:r>
              <a:rPr lang="en-US" sz="2400" b="1" dirty="0" smtClean="0">
                <a:solidFill>
                  <a:srgbClr val="7030A0"/>
                </a:solidFill>
              </a:rPr>
              <a:t>((x2-x1)*(x2-x1) + (y2-y1)*(y2-y1));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return </a:t>
            </a:r>
            <a:r>
              <a:rPr lang="en-US" sz="2400" b="1" dirty="0" err="1" smtClean="0">
                <a:solidFill>
                  <a:srgbClr val="7030A0"/>
                </a:solidFill>
              </a:rPr>
              <a:t>ans</a:t>
            </a:r>
            <a:r>
              <a:rPr lang="en-US" sz="2400" b="1" dirty="0" smtClean="0">
                <a:solidFill>
                  <a:srgbClr val="7030A0"/>
                </a:solidFill>
              </a:rPr>
              <a:t>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/>
              <a:t>We now have a tool that can be used across multiple applications – no reinventing the wheel (unless directed to).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//in some programs main function: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double adjacent = distance(0,0,1,0);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double opposite = distance(1,0,1,1);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double hypotenuse = distance(0,0,1,1);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//now we have 3 sides of the unit right triangle</a:t>
            </a:r>
          </a:p>
        </p:txBody>
      </p:sp>
    </p:spTree>
    <p:extLst>
      <p:ext uri="{BB962C8B-B14F-4D97-AF65-F5344CB8AC3E}">
        <p14:creationId xmlns:p14="http://schemas.microsoft.com/office/powerpoint/2010/main" val="308992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Perform a subtask, but do not return a piece of information back out.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000" b="1" dirty="0" err="1" smtClean="0">
                <a:solidFill>
                  <a:srgbClr val="7030A0"/>
                </a:solidFill>
              </a:rPr>
              <a:t>showMenu</a:t>
            </a:r>
            <a:r>
              <a:rPr lang="en-US" sz="2000" b="1" dirty="0" smtClean="0">
                <a:solidFill>
                  <a:srgbClr val="7030A0"/>
                </a:solidFill>
              </a:rPr>
              <a:t>()	</a:t>
            </a:r>
            <a:r>
              <a:rPr lang="en-US" sz="2000" dirty="0" smtClean="0">
                <a:solidFill>
                  <a:srgbClr val="C00000"/>
                </a:solidFill>
              </a:rPr>
              <a:t>//show user a menu of available options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(“A) to add”);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(“S) to subtract”);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(“M) to multiply”);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(“D) to divide”);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Now we can call the method, and it will perform the defined subtask: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//in some main method in some program somewhere…</a:t>
            </a:r>
          </a:p>
          <a:p>
            <a:pPr marL="0" indent="0"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showMenu</a:t>
            </a:r>
            <a:r>
              <a:rPr lang="en-US" sz="2200" b="1" dirty="0" smtClean="0">
                <a:solidFill>
                  <a:srgbClr val="7030A0"/>
                </a:solidFill>
              </a:rPr>
              <a:t>();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8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Calling return methods vs void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You usually want the value that is returned from a return method, so it is often called in:</a:t>
            </a:r>
          </a:p>
          <a:p>
            <a:pPr lvl="1"/>
            <a:r>
              <a:rPr lang="en-US" dirty="0" smtClean="0"/>
              <a:t>An assignment statement	        </a:t>
            </a:r>
            <a:r>
              <a:rPr lang="en-US" b="1" dirty="0" err="1" smtClean="0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 = reciprocal(x);</a:t>
            </a:r>
          </a:p>
          <a:p>
            <a:pPr lvl="1"/>
            <a:r>
              <a:rPr lang="en-US" dirty="0" smtClean="0"/>
              <a:t>A condition		                </a:t>
            </a:r>
            <a:r>
              <a:rPr lang="en-US" b="1" dirty="0" smtClean="0">
                <a:solidFill>
                  <a:srgbClr val="7030A0"/>
                </a:solidFill>
              </a:rPr>
              <a:t>if(reciprocal(x) &gt; 0)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 print   	   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b="1" dirty="0" smtClean="0">
                <a:solidFill>
                  <a:srgbClr val="7030A0"/>
                </a:solidFill>
              </a:rPr>
              <a:t>(reciprocal(x));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dirty="0" smtClean="0"/>
              <a:t>void methods don’t return a value, so they can not be called in an assignment statement, condition or print			   </a:t>
            </a:r>
            <a:r>
              <a:rPr lang="en-US" b="1" dirty="0" err="1" smtClean="0">
                <a:solidFill>
                  <a:srgbClr val="7030A0"/>
                </a:solidFill>
              </a:rPr>
              <a:t>showMenu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</a:t>
            </a:r>
            <a:r>
              <a:rPr lang="en-US" dirty="0" smtClean="0"/>
              <a:t>Note:  </a:t>
            </a:r>
            <a:r>
              <a:rPr lang="en-US" b="1" dirty="0" err="1" smtClean="0">
                <a:solidFill>
                  <a:srgbClr val="C00000"/>
                </a:solidFill>
              </a:rPr>
              <a:t>ans</a:t>
            </a:r>
            <a:r>
              <a:rPr lang="en-US" b="1" dirty="0" smtClean="0">
                <a:solidFill>
                  <a:srgbClr val="C00000"/>
                </a:solidFill>
              </a:rPr>
              <a:t> = </a:t>
            </a:r>
            <a:r>
              <a:rPr lang="en-US" b="1" dirty="0" err="1" smtClean="0">
                <a:solidFill>
                  <a:srgbClr val="C00000"/>
                </a:solidFill>
              </a:rPr>
              <a:t>showMenu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will not compile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0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</a:t>
            </a:r>
            <a:r>
              <a:rPr lang="en-US" dirty="0"/>
              <a:t>definition that describes </a:t>
            </a:r>
            <a:r>
              <a:rPr lang="en-US" dirty="0" smtClean="0"/>
              <a:t>a single entity </a:t>
            </a:r>
          </a:p>
          <a:p>
            <a:pPr lvl="1"/>
            <a:r>
              <a:rPr lang="en-US" sz="2700" dirty="0"/>
              <a:t>c</a:t>
            </a:r>
            <a:r>
              <a:rPr lang="en-US" sz="2700" dirty="0" smtClean="0"/>
              <a:t>an store multiple pieces if information (data fields)</a:t>
            </a:r>
          </a:p>
          <a:p>
            <a:pPr lvl="1"/>
            <a:r>
              <a:rPr lang="en-US" sz="2700" dirty="0" smtClean="0"/>
              <a:t>can perform actions (methods built in)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instance methods usually access or modify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the data fields.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Rock x = new Rock(“grey”, 2.9);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x.getWeight</a:t>
            </a:r>
            <a:r>
              <a:rPr lang="en-US" b="1" dirty="0" smtClean="0">
                <a:solidFill>
                  <a:srgbClr val="7030A0"/>
                </a:solidFill>
              </a:rPr>
              <a:t>());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//2.9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x.breakInTwo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//CRACK!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x.getWeight</a:t>
            </a:r>
            <a:r>
              <a:rPr lang="en-US" b="1" dirty="0">
                <a:solidFill>
                  <a:srgbClr val="7030A0"/>
                </a:solidFill>
              </a:rPr>
              <a:t>());	</a:t>
            </a:r>
            <a:r>
              <a:rPr lang="en-US" dirty="0" smtClean="0">
                <a:solidFill>
                  <a:srgbClr val="C00000"/>
                </a:solidFill>
              </a:rPr>
              <a:t>//1.45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9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data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data fields </a:t>
            </a:r>
            <a:r>
              <a:rPr lang="en-US" b="1" dirty="0" smtClean="0"/>
              <a:t>should</a:t>
            </a:r>
            <a:r>
              <a:rPr lang="en-US" dirty="0" smtClean="0"/>
              <a:t> </a:t>
            </a:r>
            <a:r>
              <a:rPr lang="en-US" dirty="0"/>
              <a:t>be declared as </a:t>
            </a:r>
            <a:r>
              <a:rPr lang="en-US" dirty="0" smtClean="0"/>
              <a:t>private</a:t>
            </a:r>
            <a:endParaRPr lang="en-US" dirty="0"/>
          </a:p>
          <a:p>
            <a:pPr lvl="0"/>
            <a:r>
              <a:rPr lang="en-US" u="sng" dirty="0"/>
              <a:t>private</a:t>
            </a:r>
            <a:r>
              <a:rPr lang="en-US" dirty="0"/>
              <a:t>: a </a:t>
            </a:r>
            <a:r>
              <a:rPr lang="en-US" dirty="0" smtClean="0"/>
              <a:t>visibility modifier - you </a:t>
            </a:r>
            <a:r>
              <a:rPr lang="en-US" dirty="0"/>
              <a:t>can only access or change the data field from within the class it is defined.  If you want to see or change the data field, you would need to call </a:t>
            </a:r>
            <a:r>
              <a:rPr lang="en-US" dirty="0" smtClean="0"/>
              <a:t>a public method to do the work.</a:t>
            </a:r>
          </a:p>
          <a:p>
            <a:pPr lvl="0"/>
            <a:r>
              <a:rPr lang="en-US" dirty="0" smtClean="0"/>
              <a:t>private data fields help keep objects from being unintentionally modified from outside the class.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6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477</Words>
  <Application>Microsoft Office PowerPoint</Application>
  <PresentationFormat>On-screen Show (4:3)</PresentationFormat>
  <Paragraphs>145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Objects</vt:lpstr>
      <vt:lpstr>What is a method?</vt:lpstr>
      <vt:lpstr>return methods</vt:lpstr>
      <vt:lpstr> </vt:lpstr>
      <vt:lpstr> </vt:lpstr>
      <vt:lpstr>void methods</vt:lpstr>
      <vt:lpstr>Calling return methods vs void methods</vt:lpstr>
      <vt:lpstr>What is an object?</vt:lpstr>
      <vt:lpstr>Object data fields</vt:lpstr>
      <vt:lpstr>Object methods Every object should have…</vt:lpstr>
      <vt:lpstr>Object methods Every object should have…</vt:lpstr>
      <vt:lpstr>A Rock Object</vt:lpstr>
      <vt:lpstr> </vt:lpstr>
      <vt:lpstr> </vt:lpstr>
      <vt:lpstr>Creating instances of Rocks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Administrator</dc:creator>
  <cp:lastModifiedBy>Administrator</cp:lastModifiedBy>
  <cp:revision>27</cp:revision>
  <dcterms:created xsi:type="dcterms:W3CDTF">2014-09-16T17:51:33Z</dcterms:created>
  <dcterms:modified xsi:type="dcterms:W3CDTF">2014-09-19T19:13:48Z</dcterms:modified>
</cp:coreProperties>
</file>