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Scale </a:t>
            </a:r>
            <a:r>
              <a:rPr lang="en-US" dirty="0" err="1" smtClean="0"/>
              <a:t>Mutator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6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/>
              <a:t>scramble(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		</a:t>
            </a:r>
            <a:r>
              <a:rPr lang="en-US" sz="2800" dirty="0" smtClean="0">
                <a:solidFill>
                  <a:srgbClr val="C00000"/>
                </a:solidFill>
              </a:rPr>
              <a:t>       </a:t>
            </a:r>
            <a:r>
              <a:rPr lang="en-US" sz="2800" dirty="0" smtClean="0">
                <a:solidFill>
                  <a:srgbClr val="C00000"/>
                </a:solidFill>
              </a:rPr>
              <a:t>			</a:t>
            </a:r>
            <a:r>
              <a:rPr lang="en-US" sz="2800" dirty="0" smtClean="0">
                <a:solidFill>
                  <a:srgbClr val="C00000"/>
                </a:solidFill>
              </a:rPr>
              <a:t>  r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823303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1919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1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/>
              <a:t>scramble(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</a:t>
            </a:r>
            <a:r>
              <a:rPr lang="en-US" sz="2800" dirty="0" smtClean="0">
                <a:solidFill>
                  <a:srgbClr val="C00000"/>
                </a:solidFill>
              </a:rPr>
              <a:t> r</a:t>
            </a:r>
            <a:r>
              <a:rPr lang="en-US" sz="2800" dirty="0" smtClean="0">
                <a:solidFill>
                  <a:srgbClr val="C00000"/>
                </a:solidFill>
              </a:rPr>
              <a:t>		</a:t>
            </a:r>
            <a:r>
              <a:rPr lang="en-US" sz="2800" dirty="0" smtClean="0">
                <a:solidFill>
                  <a:srgbClr val="C00000"/>
                </a:solidFill>
              </a:rPr>
              <a:t>       </a:t>
            </a:r>
            <a:r>
              <a:rPr lang="en-US" sz="2800" dirty="0" smtClean="0">
                <a:solidFill>
                  <a:srgbClr val="C00000"/>
                </a:solidFill>
              </a:rPr>
              <a:t>			</a:t>
            </a:r>
            <a:r>
              <a:rPr lang="en-US" sz="2800" dirty="0" smtClean="0">
                <a:solidFill>
                  <a:srgbClr val="C00000"/>
                </a:solidFill>
              </a:rPr>
              <a:t>  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88771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33642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752600" y="24384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53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/>
              <a:t>scramble(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</a:t>
            </a:r>
            <a:r>
              <a:rPr lang="en-US" sz="2800" dirty="0" smtClean="0">
                <a:solidFill>
                  <a:srgbClr val="C00000"/>
                </a:solidFill>
              </a:rPr>
              <a:t> r</a:t>
            </a:r>
            <a:r>
              <a:rPr lang="en-US" sz="2800" dirty="0" smtClean="0">
                <a:solidFill>
                  <a:srgbClr val="C00000"/>
                </a:solidFill>
              </a:rPr>
              <a:t>		</a:t>
            </a:r>
            <a:r>
              <a:rPr lang="en-US" sz="2800" dirty="0" smtClean="0">
                <a:solidFill>
                  <a:srgbClr val="C00000"/>
                </a:solidFill>
              </a:rPr>
              <a:t>       </a:t>
            </a:r>
            <a:r>
              <a:rPr lang="en-US" sz="2800" dirty="0" smtClean="0">
                <a:solidFill>
                  <a:srgbClr val="C00000"/>
                </a:solidFill>
              </a:rPr>
              <a:t>			</a:t>
            </a:r>
            <a:r>
              <a:rPr lang="en-US" sz="2800" dirty="0" smtClean="0">
                <a:solidFill>
                  <a:srgbClr val="C00000"/>
                </a:solidFill>
              </a:rPr>
              <a:t>  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37261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13536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28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/>
              <a:t>scramble(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</a:t>
            </a:r>
            <a:r>
              <a:rPr lang="en-US" sz="2800" dirty="0" smtClean="0">
                <a:solidFill>
                  <a:srgbClr val="C00000"/>
                </a:solidFill>
              </a:rPr>
              <a:t>                             r</a:t>
            </a:r>
            <a:r>
              <a:rPr lang="en-US" sz="2800" dirty="0" smtClean="0">
                <a:solidFill>
                  <a:srgbClr val="C00000"/>
                </a:solidFill>
              </a:rPr>
              <a:t>		</a:t>
            </a:r>
            <a:r>
              <a:rPr lang="en-US" sz="2800" dirty="0" smtClean="0">
                <a:solidFill>
                  <a:srgbClr val="C00000"/>
                </a:solidFill>
              </a:rPr>
              <a:t>       </a:t>
            </a:r>
            <a:r>
              <a:rPr lang="en-US" sz="2800" dirty="0" smtClean="0">
                <a:solidFill>
                  <a:srgbClr val="C00000"/>
                </a:solidFill>
              </a:rPr>
              <a:t>			</a:t>
            </a:r>
            <a:r>
              <a:rPr lang="en-US" sz="2800" dirty="0" smtClean="0">
                <a:solidFill>
                  <a:srgbClr val="C00000"/>
                </a:solidFill>
              </a:rPr>
              <a:t>  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94956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15429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55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/>
              <a:t>scramble(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</a:t>
            </a:r>
            <a:r>
              <a:rPr lang="en-US" sz="2800" dirty="0" smtClean="0">
                <a:solidFill>
                  <a:srgbClr val="C00000"/>
                </a:solidFill>
              </a:rPr>
              <a:t>                             </a:t>
            </a:r>
            <a:r>
              <a:rPr lang="en-US" sz="2800" dirty="0" smtClean="0">
                <a:solidFill>
                  <a:srgbClr val="C00000"/>
                </a:solidFill>
              </a:rPr>
              <a:t>		</a:t>
            </a:r>
            <a:r>
              <a:rPr lang="en-US" sz="2800" dirty="0" smtClean="0">
                <a:solidFill>
                  <a:srgbClr val="C00000"/>
                </a:solidFill>
              </a:rPr>
              <a:t>       </a:t>
            </a:r>
            <a:r>
              <a:rPr lang="en-US" sz="2800" dirty="0" smtClean="0">
                <a:solidFill>
                  <a:srgbClr val="C00000"/>
                </a:solidFill>
              </a:rPr>
              <a:t>		</a:t>
            </a:r>
            <a:r>
              <a:rPr lang="en-US" sz="2800" dirty="0" smtClean="0">
                <a:solidFill>
                  <a:srgbClr val="C00000"/>
                </a:solidFill>
              </a:rPr>
              <a:t>r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  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27680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896806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4038600" y="2362200"/>
            <a:ext cx="2895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32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/>
              <a:t>scramble(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</a:t>
            </a:r>
            <a:r>
              <a:rPr lang="en-US" sz="2800" dirty="0" smtClean="0">
                <a:solidFill>
                  <a:srgbClr val="C00000"/>
                </a:solidFill>
              </a:rPr>
              <a:t>                             </a:t>
            </a:r>
            <a:r>
              <a:rPr lang="en-US" sz="2800" dirty="0" smtClean="0">
                <a:solidFill>
                  <a:srgbClr val="C00000"/>
                </a:solidFill>
              </a:rPr>
              <a:t>		</a:t>
            </a:r>
            <a:r>
              <a:rPr lang="en-US" sz="2800" dirty="0" smtClean="0">
                <a:solidFill>
                  <a:srgbClr val="C00000"/>
                </a:solidFill>
              </a:rPr>
              <a:t>       </a:t>
            </a:r>
            <a:r>
              <a:rPr lang="en-US" sz="2800" dirty="0" smtClean="0">
                <a:solidFill>
                  <a:srgbClr val="C00000"/>
                </a:solidFill>
              </a:rPr>
              <a:t>		</a:t>
            </a:r>
            <a:r>
              <a:rPr lang="en-US" sz="2800" dirty="0" smtClean="0">
                <a:solidFill>
                  <a:srgbClr val="C00000"/>
                </a:solidFill>
              </a:rPr>
              <a:t>r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  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         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26975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35252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71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smtClean="0"/>
              <a:t>reverse(</a:t>
            </a:r>
            <a:r>
              <a:rPr lang="en-US" dirty="0" err="1" smtClean="0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Given an array of </a:t>
            </a:r>
            <a:r>
              <a:rPr lang="en-US" dirty="0" err="1" smtClean="0"/>
              <a:t>ints</a:t>
            </a:r>
            <a:r>
              <a:rPr lang="en-US" dirty="0" smtClean="0"/>
              <a:t> called list, return a new array of the same size and data but with the order of the data reversed.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Easy ideas?</a:t>
            </a:r>
          </a:p>
        </p:txBody>
      </p:sp>
    </p:spTree>
    <p:extLst>
      <p:ext uri="{BB962C8B-B14F-4D97-AF65-F5344CB8AC3E}">
        <p14:creationId xmlns:p14="http://schemas.microsoft.com/office/powerpoint/2010/main" val="111119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smtClean="0"/>
              <a:t>reverse(</a:t>
            </a:r>
            <a:r>
              <a:rPr lang="en-US" dirty="0" err="1" smtClean="0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Given an array of </a:t>
            </a:r>
            <a:r>
              <a:rPr lang="en-US" dirty="0" err="1" smtClean="0"/>
              <a:t>ints</a:t>
            </a:r>
            <a:r>
              <a:rPr lang="en-US" dirty="0" smtClean="0"/>
              <a:t> called list, return a new array of the same size and data but with the order of the data reversed.</a:t>
            </a:r>
          </a:p>
          <a:p>
            <a:r>
              <a:rPr lang="en-US" dirty="0" smtClean="0"/>
              <a:t>Easy ideas?</a:t>
            </a:r>
          </a:p>
          <a:p>
            <a:pPr lvl="1"/>
            <a:r>
              <a:rPr lang="en-US" dirty="0" smtClean="0"/>
              <a:t>Traverse through list from the last index to the first, copying each element into increasing indexes of the return array.</a:t>
            </a:r>
          </a:p>
        </p:txBody>
      </p:sp>
    </p:spTree>
    <p:extLst>
      <p:ext uri="{BB962C8B-B14F-4D97-AF65-F5344CB8AC3E}">
        <p14:creationId xmlns:p14="http://schemas.microsoft.com/office/powerpoint/2010/main" val="376301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 smtClean="0"/>
              <a:t>makePalindrome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Given an array of </a:t>
            </a:r>
            <a:r>
              <a:rPr lang="en-US" sz="2800" dirty="0" err="1" smtClean="0"/>
              <a:t>ints</a:t>
            </a:r>
            <a:r>
              <a:rPr lang="en-US" sz="2800" dirty="0" smtClean="0"/>
              <a:t> called list, return a new array almost twice the size with all of the elements in order followed by all the elements in reverse order.  </a:t>
            </a:r>
          </a:p>
          <a:p>
            <a:r>
              <a:rPr lang="en-US" sz="2800" dirty="0" smtClean="0"/>
              <a:t>The last element of list should not appear twice.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 = {1,2,3,4};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list2 = </a:t>
            </a:r>
            <a:r>
              <a:rPr lang="en-US" sz="2800" b="1" dirty="0" err="1" smtClean="0">
                <a:solidFill>
                  <a:srgbClr val="7030A0"/>
                </a:solidFill>
              </a:rPr>
              <a:t>makePalindrome</a:t>
            </a:r>
            <a:r>
              <a:rPr lang="en-US" sz="2800" b="1" dirty="0" smtClean="0">
                <a:solidFill>
                  <a:srgbClr val="7030A0"/>
                </a:solidFill>
              </a:rPr>
              <a:t>(list);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//list2 should contain 1,2,3,4,3,2,1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Easy ideas?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62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 smtClean="0"/>
              <a:t>makePalindrome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Given an array of </a:t>
            </a:r>
            <a:r>
              <a:rPr lang="en-US" sz="2800" dirty="0" err="1" smtClean="0"/>
              <a:t>ints</a:t>
            </a:r>
            <a:r>
              <a:rPr lang="en-US" sz="2800" dirty="0" smtClean="0"/>
              <a:t> called list, return a new array almost twice the size with all of the elements in order followed by all the elements in reverse order.  </a:t>
            </a:r>
          </a:p>
          <a:p>
            <a:r>
              <a:rPr lang="en-US" sz="2800" dirty="0" smtClean="0"/>
              <a:t>The last element of list should not appear twice.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 = {1,2,3,4};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list2 = </a:t>
            </a:r>
            <a:r>
              <a:rPr lang="en-US" sz="2800" b="1" dirty="0" err="1" smtClean="0">
                <a:solidFill>
                  <a:srgbClr val="7030A0"/>
                </a:solidFill>
              </a:rPr>
              <a:t>makePalindrome</a:t>
            </a:r>
            <a:r>
              <a:rPr lang="en-US" sz="2800" b="1" dirty="0" smtClean="0">
                <a:solidFill>
                  <a:srgbClr val="7030A0"/>
                </a:solidFill>
              </a:rPr>
              <a:t>(list);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//list2 should contain 1,2,3,4,3,2,1</a:t>
            </a:r>
          </a:p>
          <a:p>
            <a:pPr marL="0" indent="0">
              <a:buNone/>
            </a:pPr>
            <a:r>
              <a:rPr lang="en-US" sz="2800" dirty="0"/>
              <a:t>Easy ideas?</a:t>
            </a:r>
          </a:p>
          <a:p>
            <a:pPr marL="0" indent="0">
              <a:buNone/>
            </a:pPr>
            <a:r>
              <a:rPr lang="en-US" sz="2800" dirty="0" smtClean="0"/>
              <a:t>You already have a reverse method.  Why not use it?</a:t>
            </a:r>
          </a:p>
        </p:txBody>
      </p:sp>
    </p:spTree>
    <p:extLst>
      <p:ext uri="{BB962C8B-B14F-4D97-AF65-F5344CB8AC3E}">
        <p14:creationId xmlns:p14="http://schemas.microsoft.com/office/powerpoint/2010/main" val="191284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ScaleMutatorSHELL.java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scale is an array of integers</a:t>
            </a:r>
          </a:p>
          <a:p>
            <a:pPr lvl="1"/>
            <a:r>
              <a:rPr lang="en-US" sz="2400" dirty="0" smtClean="0"/>
              <a:t>Representing pitch for each note in the scale</a:t>
            </a:r>
          </a:p>
          <a:p>
            <a:r>
              <a:rPr lang="en-US" sz="2800" dirty="0" smtClean="0"/>
              <a:t>Write methods to mutate the scales into a more interesting order:</a:t>
            </a:r>
          </a:p>
          <a:p>
            <a:pPr lvl="1"/>
            <a:r>
              <a:rPr lang="en-US" sz="2400" dirty="0" smtClean="0"/>
              <a:t>Reversed</a:t>
            </a:r>
          </a:p>
          <a:p>
            <a:pPr lvl="1"/>
            <a:r>
              <a:rPr lang="en-US" sz="2400" dirty="0" smtClean="0"/>
              <a:t>Scrambled (randomized)</a:t>
            </a:r>
          </a:p>
          <a:p>
            <a:pPr lvl="1"/>
            <a:r>
              <a:rPr lang="en-US" sz="2400" dirty="0" smtClean="0"/>
              <a:t>Shuffled</a:t>
            </a:r>
          </a:p>
          <a:p>
            <a:pPr lvl="1"/>
            <a:r>
              <a:rPr lang="en-US" sz="2400" dirty="0" smtClean="0"/>
              <a:t>Sorted</a:t>
            </a:r>
          </a:p>
          <a:p>
            <a:pPr lvl="1"/>
            <a:r>
              <a:rPr lang="en-US" sz="2400" dirty="0" smtClean="0"/>
              <a:t>Sequenced (as sets of triads)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629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Given an array of </a:t>
            </a:r>
            <a:r>
              <a:rPr lang="en-US" sz="2800" dirty="0" err="1" smtClean="0"/>
              <a:t>ints</a:t>
            </a:r>
            <a:r>
              <a:rPr lang="en-US" sz="2800" dirty="0" smtClean="0"/>
              <a:t> called list, return a new array of the same size, in the order of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</a:t>
            </a:r>
            <a:r>
              <a:rPr lang="en-US" sz="2800" dirty="0" err="1" smtClean="0"/>
              <a:t>elem</a:t>
            </a:r>
            <a:r>
              <a:rPr lang="en-US" sz="2800" dirty="0" smtClean="0"/>
              <a:t>, last element,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element,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to last element,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element,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to last element, etc.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 = {1,2,3,4,5,6,7,8};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list2 = shuffle(list);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//list2 should contain 1,8,2,7,3,6,4,5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Easy ideas?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99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a						b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05588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68817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1676400" y="2438400"/>
            <a:ext cx="76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55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  a					b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18662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12190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4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  a					b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22908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32964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667000" y="2438400"/>
            <a:ext cx="4267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75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  a				  b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91752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81498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021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  a				  b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34637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74104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438400" y="2362200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00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            a			  b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0298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94602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496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            a			  b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00922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64210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4114800" y="2438400"/>
            <a:ext cx="2057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96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            a	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         b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40591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19110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869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            a	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         b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1793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10895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276600" y="24384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0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to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swap(</a:t>
            </a:r>
            <a:r>
              <a:rPr lang="en-US" dirty="0" err="1"/>
              <a:t>int</a:t>
            </a:r>
            <a:r>
              <a:rPr lang="en-US" dirty="0"/>
              <a:t>[] list, 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</a:t>
            </a:r>
            <a:r>
              <a:rPr lang="en-US" dirty="0" smtClean="0"/>
              <a:t>)</a:t>
            </a:r>
          </a:p>
          <a:p>
            <a:r>
              <a:rPr lang="en-US" dirty="0"/>
              <a:t>void </a:t>
            </a:r>
            <a:r>
              <a:rPr lang="en-US" dirty="0" err="1"/>
              <a:t>selSort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selSort</a:t>
            </a:r>
            <a:r>
              <a:rPr lang="en-US" dirty="0" smtClean="0"/>
              <a:t> describes a </a:t>
            </a:r>
            <a:r>
              <a:rPr lang="en-US" dirty="0"/>
              <a:t>S</a:t>
            </a:r>
            <a:r>
              <a:rPr lang="en-US" dirty="0" smtClean="0"/>
              <a:t>election Sort.</a:t>
            </a:r>
          </a:p>
          <a:p>
            <a:pPr marL="0" indent="0">
              <a:buNone/>
            </a:pPr>
            <a:r>
              <a:rPr lang="en-US" dirty="0" smtClean="0"/>
              <a:t>Look them up in the book.</a:t>
            </a:r>
          </a:p>
          <a:p>
            <a:pPr marL="0" indent="0">
              <a:buNone/>
            </a:pPr>
            <a:r>
              <a:rPr lang="en-US" dirty="0" smtClean="0"/>
              <a:t>We will dig into the details later.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73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                     a	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         b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         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0261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53085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402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                     a	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         b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         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05549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313819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486400" y="2514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957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                     a	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b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                   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18284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25990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038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                     a	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b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                   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50628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59501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962400" y="2438400"/>
            <a:ext cx="1981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25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                             ab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                           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13757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87384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843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                             ab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                           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4106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74093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800600" y="23622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16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shuffle(</a:t>
            </a:r>
            <a:r>
              <a:rPr lang="en-US" dirty="0" err="1"/>
              <a:t>int</a:t>
            </a:r>
            <a:r>
              <a:rPr lang="en-US" dirty="0" smtClean="0"/>
              <a:t>[]a, </a:t>
            </a:r>
            <a:r>
              <a:rPr lang="en-US" dirty="0" err="1" smtClean="0"/>
              <a:t>int</a:t>
            </a:r>
            <a:r>
              <a:rPr lang="en-US" dirty="0" smtClean="0"/>
              <a:t>[]b)</a:t>
            </a:r>
          </a:p>
          <a:p>
            <a:r>
              <a:rPr lang="en-US" sz="2800" dirty="0" smtClean="0"/>
              <a:t>Given 2 arrays of </a:t>
            </a:r>
            <a:r>
              <a:rPr lang="en-US" sz="2800" dirty="0" err="1" smtClean="0"/>
              <a:t>ints</a:t>
            </a:r>
            <a:r>
              <a:rPr lang="en-US" sz="2800" dirty="0" smtClean="0"/>
              <a:t> called a and b, return a new array of all the combined elements of a and b, in the order of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</a:t>
            </a:r>
            <a:r>
              <a:rPr lang="en-US" sz="2800" dirty="0" err="1" smtClean="0"/>
              <a:t>elem</a:t>
            </a:r>
            <a:r>
              <a:rPr lang="en-US" sz="2800" dirty="0" smtClean="0"/>
              <a:t> from a,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element from b,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element from a ,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element from b,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element from a,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element from b, etc.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list1 = {1,2,3,4};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list2 = {5,6,7,8};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list3 = shuffle(list1, list2);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//list2 should contain 1,5,2,6,3,7,4,8</a:t>
            </a: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49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mixWithNote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list, </a:t>
            </a:r>
            <a:r>
              <a:rPr lang="en-US" dirty="0" err="1"/>
              <a:t>int</a:t>
            </a:r>
            <a:r>
              <a:rPr lang="en-US" dirty="0"/>
              <a:t> note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Given an array of </a:t>
            </a:r>
            <a:r>
              <a:rPr lang="en-US" sz="2800" dirty="0" err="1" smtClean="0"/>
              <a:t>ints</a:t>
            </a:r>
            <a:r>
              <a:rPr lang="en-US" sz="2800" dirty="0" smtClean="0"/>
              <a:t> called list, and a single value called note, return a new array of all the elements of list alternating with note: 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</a:t>
            </a:r>
            <a:r>
              <a:rPr lang="en-US" sz="2800" dirty="0" err="1" smtClean="0"/>
              <a:t>elem</a:t>
            </a:r>
            <a:r>
              <a:rPr lang="en-US" sz="2800" dirty="0" smtClean="0"/>
              <a:t> from list, note,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element from list, note,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element from list , note, etc.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list1 = {1,2,3,4};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list2 = </a:t>
            </a:r>
            <a:r>
              <a:rPr lang="en-US" sz="2800" b="1" dirty="0" err="1" smtClean="0">
                <a:solidFill>
                  <a:srgbClr val="7030A0"/>
                </a:solidFill>
              </a:rPr>
              <a:t>mixWithNote</a:t>
            </a:r>
            <a:r>
              <a:rPr lang="en-US" sz="2800" b="1" dirty="0" smtClean="0">
                <a:solidFill>
                  <a:srgbClr val="7030A0"/>
                </a:solidFill>
              </a:rPr>
              <a:t>(list1, 9);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//list2 should contain 1,9,2,9,3,9,4,9</a:t>
            </a: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80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smtClean="0"/>
              <a:t>triads(</a:t>
            </a:r>
            <a:r>
              <a:rPr lang="en-US" dirty="0" err="1" smtClean="0"/>
              <a:t>int</a:t>
            </a:r>
            <a:r>
              <a:rPr lang="en-US" dirty="0"/>
              <a:t>[] </a:t>
            </a:r>
            <a:r>
              <a:rPr lang="en-US" dirty="0" smtClean="0"/>
              <a:t>list)</a:t>
            </a:r>
          </a:p>
          <a:p>
            <a:r>
              <a:rPr lang="en-US" sz="2800" dirty="0" smtClean="0"/>
              <a:t>Given an array of </a:t>
            </a:r>
            <a:r>
              <a:rPr lang="en-US" sz="2800" dirty="0" err="1" smtClean="0"/>
              <a:t>ints</a:t>
            </a:r>
            <a:r>
              <a:rPr lang="en-US" sz="2800" dirty="0" smtClean="0"/>
              <a:t> called list, return a new array of all the elements of list in groups of 3 consecutive elements: 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</a:t>
            </a:r>
            <a:r>
              <a:rPr lang="en-US" sz="2800" dirty="0" err="1" smtClean="0"/>
              <a:t>elem</a:t>
            </a:r>
            <a:r>
              <a:rPr lang="en-US" sz="2800" dirty="0" smtClean="0"/>
              <a:t> from list,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element from list,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element from list </a:t>
            </a:r>
            <a:r>
              <a:rPr lang="en-US" sz="2800" dirty="0"/>
              <a:t>, 2</a:t>
            </a:r>
            <a:r>
              <a:rPr lang="en-US" sz="2800" baseline="30000" dirty="0"/>
              <a:t>nd</a:t>
            </a:r>
            <a:r>
              <a:rPr lang="en-US" sz="2800" dirty="0"/>
              <a:t> element from list, 3</a:t>
            </a:r>
            <a:r>
              <a:rPr lang="en-US" sz="2800" baseline="30000" dirty="0"/>
              <a:t>rd</a:t>
            </a:r>
            <a:r>
              <a:rPr lang="en-US" sz="2800" dirty="0"/>
              <a:t> element from </a:t>
            </a:r>
            <a:r>
              <a:rPr lang="en-US" sz="2800" dirty="0" smtClean="0"/>
              <a:t>list, 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element from list, </a:t>
            </a:r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element from list, 4</a:t>
            </a:r>
            <a:r>
              <a:rPr lang="en-US" sz="2800" baseline="30000" dirty="0"/>
              <a:t>th</a:t>
            </a:r>
            <a:r>
              <a:rPr lang="en-US" sz="2800" dirty="0"/>
              <a:t> element from list, </a:t>
            </a:r>
            <a:r>
              <a:rPr lang="en-US" sz="2800" dirty="0" smtClean="0"/>
              <a:t>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element from list, etc.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list1 = {1,2,3,4,5,6};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list2 = triads(list1);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//list2 should contain </a:t>
            </a:r>
            <a:r>
              <a:rPr lang="en-US" sz="2800" b="1" dirty="0" smtClean="0">
                <a:solidFill>
                  <a:srgbClr val="7030A0"/>
                </a:solidFill>
              </a:rPr>
              <a:t>1,2,3</a:t>
            </a:r>
            <a:r>
              <a:rPr lang="en-US" sz="2800" b="1" dirty="0" smtClean="0">
                <a:solidFill>
                  <a:srgbClr val="C00000"/>
                </a:solidFill>
              </a:rPr>
              <a:t>,</a:t>
            </a:r>
            <a:r>
              <a:rPr lang="en-US" sz="2800" dirty="0" smtClean="0">
                <a:solidFill>
                  <a:srgbClr val="C00000"/>
                </a:solidFill>
              </a:rPr>
              <a:t>2,3,4,</a:t>
            </a:r>
            <a:r>
              <a:rPr lang="en-US" sz="2800" b="1" dirty="0" smtClean="0">
                <a:solidFill>
                  <a:srgbClr val="7030A0"/>
                </a:solidFill>
              </a:rPr>
              <a:t>3,4,5</a:t>
            </a:r>
            <a:r>
              <a:rPr lang="en-US" sz="2800" dirty="0" smtClean="0">
                <a:solidFill>
                  <a:srgbClr val="C00000"/>
                </a:solidFill>
              </a:rPr>
              <a:t>,4,5,6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Given list1 is size n, how big should list2 be?</a:t>
            </a: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13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686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[] list1 = {</a:t>
            </a:r>
            <a:r>
              <a:rPr lang="en-US" sz="2800" b="1" dirty="0" smtClean="0">
                <a:solidFill>
                  <a:srgbClr val="7030A0"/>
                </a:solidFill>
              </a:rPr>
              <a:t>1,2,3};</a:t>
            </a:r>
            <a:r>
              <a:rPr lang="en-US" sz="2800" b="1" dirty="0">
                <a:solidFill>
                  <a:srgbClr val="7030A0"/>
                </a:solidFill>
              </a:rPr>
              <a:t>	   </a:t>
            </a:r>
            <a:r>
              <a:rPr lang="en-US" sz="2800" dirty="0">
                <a:solidFill>
                  <a:srgbClr val="C00000"/>
                </a:solidFill>
              </a:rPr>
              <a:t>//</a:t>
            </a:r>
            <a:r>
              <a:rPr lang="en-US" sz="2800" dirty="0" smtClean="0">
                <a:solidFill>
                  <a:srgbClr val="C00000"/>
                </a:solidFill>
              </a:rPr>
              <a:t>size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[] list2 = triads(list1);    </a:t>
            </a:r>
            <a:r>
              <a:rPr lang="en-US" sz="2800" dirty="0">
                <a:solidFill>
                  <a:srgbClr val="C00000"/>
                </a:solidFill>
              </a:rPr>
              <a:t>//</a:t>
            </a:r>
            <a:r>
              <a:rPr lang="en-US" sz="2800" dirty="0" smtClean="0">
                <a:solidFill>
                  <a:srgbClr val="C00000"/>
                </a:solidFill>
              </a:rPr>
              <a:t>1,2,3: size 3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[] list1 = {</a:t>
            </a:r>
            <a:r>
              <a:rPr lang="en-US" sz="2800" b="1" dirty="0" smtClean="0">
                <a:solidFill>
                  <a:srgbClr val="7030A0"/>
                </a:solidFill>
              </a:rPr>
              <a:t>1,2,3,4};</a:t>
            </a:r>
            <a:r>
              <a:rPr lang="en-US" sz="2800" b="1" dirty="0">
                <a:solidFill>
                  <a:srgbClr val="7030A0"/>
                </a:solidFill>
              </a:rPr>
              <a:t>	   </a:t>
            </a:r>
            <a:r>
              <a:rPr lang="en-US" sz="2800" dirty="0">
                <a:solidFill>
                  <a:srgbClr val="C00000"/>
                </a:solidFill>
              </a:rPr>
              <a:t>//size </a:t>
            </a:r>
            <a:r>
              <a:rPr lang="en-US" sz="2800" dirty="0" smtClean="0">
                <a:solidFill>
                  <a:srgbClr val="C00000"/>
                </a:solidFill>
              </a:rPr>
              <a:t>4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[] list2 = triads(list1);    </a:t>
            </a:r>
            <a:r>
              <a:rPr lang="en-US" sz="2800" dirty="0">
                <a:solidFill>
                  <a:srgbClr val="C00000"/>
                </a:solidFill>
              </a:rPr>
              <a:t>//</a:t>
            </a:r>
            <a:r>
              <a:rPr lang="en-US" sz="2800" dirty="0" smtClean="0">
                <a:solidFill>
                  <a:srgbClr val="C00000"/>
                </a:solidFill>
              </a:rPr>
              <a:t>1,2,3,2,3,4: </a:t>
            </a:r>
            <a:r>
              <a:rPr lang="en-US" sz="2800" dirty="0">
                <a:solidFill>
                  <a:srgbClr val="C00000"/>
                </a:solidFill>
              </a:rPr>
              <a:t>size </a:t>
            </a:r>
            <a:r>
              <a:rPr lang="en-US" sz="2800" dirty="0" smtClean="0">
                <a:solidFill>
                  <a:srgbClr val="C00000"/>
                </a:solidFill>
              </a:rPr>
              <a:t>6 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[] list1 = {</a:t>
            </a:r>
            <a:r>
              <a:rPr lang="en-US" sz="2800" b="1" dirty="0" smtClean="0">
                <a:solidFill>
                  <a:srgbClr val="7030A0"/>
                </a:solidFill>
              </a:rPr>
              <a:t>1,2,3,4,5};</a:t>
            </a:r>
            <a:r>
              <a:rPr lang="en-US" sz="2800" b="1" dirty="0">
                <a:solidFill>
                  <a:srgbClr val="7030A0"/>
                </a:solidFill>
              </a:rPr>
              <a:t>	   </a:t>
            </a:r>
            <a:r>
              <a:rPr lang="en-US" sz="2800" dirty="0">
                <a:solidFill>
                  <a:srgbClr val="C00000"/>
                </a:solidFill>
              </a:rPr>
              <a:t>//size </a:t>
            </a:r>
            <a:r>
              <a:rPr lang="en-US" sz="2800" dirty="0" smtClean="0">
                <a:solidFill>
                  <a:srgbClr val="C00000"/>
                </a:solidFill>
              </a:rPr>
              <a:t>5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[] list2 = triads(list1);    </a:t>
            </a:r>
            <a:r>
              <a:rPr lang="en-US" sz="2800" dirty="0">
                <a:solidFill>
                  <a:srgbClr val="C00000"/>
                </a:solidFill>
              </a:rPr>
              <a:t>//</a:t>
            </a:r>
            <a:r>
              <a:rPr lang="en-US" sz="2800" dirty="0" smtClean="0">
                <a:solidFill>
                  <a:srgbClr val="C00000"/>
                </a:solidFill>
              </a:rPr>
              <a:t>1,2,3,2,3,4,3,4,5: </a:t>
            </a:r>
            <a:r>
              <a:rPr lang="en-US" sz="2800" dirty="0">
                <a:solidFill>
                  <a:srgbClr val="C00000"/>
                </a:solidFill>
              </a:rPr>
              <a:t>size 9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list1 = {1,2,3,4,5,6};	   </a:t>
            </a:r>
            <a:r>
              <a:rPr lang="en-US" sz="2800" dirty="0" smtClean="0">
                <a:solidFill>
                  <a:srgbClr val="C00000"/>
                </a:solidFill>
              </a:rPr>
              <a:t>//size 6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list2 = triads(list1);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</a:t>
            </a:r>
            <a:r>
              <a:rPr lang="en-US" sz="2800" dirty="0" smtClean="0">
                <a:solidFill>
                  <a:srgbClr val="C00000"/>
                </a:solidFill>
              </a:rPr>
              <a:t>//1,2,3,2,3,4,3,4,5,4,5,6: size 12 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[] scramble(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Given an array of </a:t>
            </a:r>
            <a:r>
              <a:rPr lang="en-US" dirty="0" err="1" smtClean="0"/>
              <a:t>ints</a:t>
            </a:r>
            <a:r>
              <a:rPr lang="en-US" dirty="0" smtClean="0"/>
              <a:t> called list, return a new array of the same size and data but with the order of the data randomized.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Easy ideas?</a:t>
            </a:r>
          </a:p>
        </p:txBody>
      </p:sp>
    </p:spTree>
    <p:extLst>
      <p:ext uri="{BB962C8B-B14F-4D97-AF65-F5344CB8AC3E}">
        <p14:creationId xmlns:p14="http://schemas.microsoft.com/office/powerpoint/2010/main" val="389637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smtClean="0"/>
              <a:t>triads(</a:t>
            </a:r>
            <a:r>
              <a:rPr lang="en-US" dirty="0" err="1" smtClean="0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a						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13080"/>
              </p:ext>
            </p:extLst>
          </p:nvPr>
        </p:nvGraphicFramePr>
        <p:xfrm>
          <a:off x="1295400" y="1600200"/>
          <a:ext cx="3124200" cy="83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94078"/>
              </p:ext>
            </p:extLst>
          </p:nvPr>
        </p:nvGraphicFramePr>
        <p:xfrm>
          <a:off x="1219200" y="3657600"/>
          <a:ext cx="57150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600200" y="2590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9800" y="2590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9400" y="2590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62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smtClean="0"/>
              <a:t>triads(</a:t>
            </a:r>
            <a:r>
              <a:rPr lang="en-US" dirty="0" err="1" smtClean="0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a						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71391"/>
              </p:ext>
            </p:extLst>
          </p:nvPr>
        </p:nvGraphicFramePr>
        <p:xfrm>
          <a:off x="1295400" y="1600200"/>
          <a:ext cx="3124200" cy="83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080875"/>
              </p:ext>
            </p:extLst>
          </p:nvPr>
        </p:nvGraphicFramePr>
        <p:xfrm>
          <a:off x="1219200" y="3657600"/>
          <a:ext cx="57150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884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smtClean="0"/>
              <a:t>triads(</a:t>
            </a:r>
            <a:r>
              <a:rPr lang="en-US" dirty="0" err="1" smtClean="0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a						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8271"/>
              </p:ext>
            </p:extLst>
          </p:nvPr>
        </p:nvGraphicFramePr>
        <p:xfrm>
          <a:off x="1295400" y="1600200"/>
          <a:ext cx="3124200" cy="83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3875"/>
              </p:ext>
            </p:extLst>
          </p:nvPr>
        </p:nvGraphicFramePr>
        <p:xfrm>
          <a:off x="1219200" y="3657600"/>
          <a:ext cx="57150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286000" y="25146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81300" y="2535283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40974" y="2555966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16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smtClean="0"/>
              <a:t>triads(</a:t>
            </a:r>
            <a:r>
              <a:rPr lang="en-US" dirty="0" err="1" smtClean="0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       a						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        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03841"/>
              </p:ext>
            </p:extLst>
          </p:nvPr>
        </p:nvGraphicFramePr>
        <p:xfrm>
          <a:off x="1295400" y="1600200"/>
          <a:ext cx="3124200" cy="83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80052"/>
              </p:ext>
            </p:extLst>
          </p:nvPr>
        </p:nvGraphicFramePr>
        <p:xfrm>
          <a:off x="1219200" y="3657600"/>
          <a:ext cx="57150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4106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smtClean="0"/>
              <a:t>triads(</a:t>
            </a:r>
            <a:r>
              <a:rPr lang="en-US" dirty="0" err="1" smtClean="0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               a						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                                    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59795"/>
              </p:ext>
            </p:extLst>
          </p:nvPr>
        </p:nvGraphicFramePr>
        <p:xfrm>
          <a:off x="1295400" y="1600200"/>
          <a:ext cx="3124200" cy="83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07929"/>
              </p:ext>
            </p:extLst>
          </p:nvPr>
        </p:nvGraphicFramePr>
        <p:xfrm>
          <a:off x="1219200" y="3657600"/>
          <a:ext cx="57150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819400" y="2514600"/>
            <a:ext cx="2286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05200" y="2514600"/>
            <a:ext cx="2286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84469" y="2514600"/>
            <a:ext cx="2286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5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[] scramble(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Given an array of </a:t>
            </a:r>
            <a:r>
              <a:rPr lang="en-US" dirty="0" err="1" smtClean="0"/>
              <a:t>ints</a:t>
            </a:r>
            <a:r>
              <a:rPr lang="en-US" dirty="0" smtClean="0"/>
              <a:t> called list, return a new array of the same size and data but with the order of the data randomized.</a:t>
            </a:r>
          </a:p>
          <a:p>
            <a:r>
              <a:rPr lang="en-US" dirty="0" smtClean="0"/>
              <a:t>Easy ideas?</a:t>
            </a:r>
          </a:p>
          <a:p>
            <a:pPr lvl="1"/>
            <a:r>
              <a:rPr lang="en-US" dirty="0" smtClean="0"/>
              <a:t>You have a swap method that will swap the values at two indexes.</a:t>
            </a:r>
          </a:p>
          <a:p>
            <a:pPr lvl="1"/>
            <a:r>
              <a:rPr lang="en-US" dirty="0" smtClean="0"/>
              <a:t>Pick two random indexes from the array and swap them.  Repeat 10,000 times.</a:t>
            </a:r>
          </a:p>
        </p:txBody>
      </p:sp>
    </p:spTree>
    <p:extLst>
      <p:ext uri="{BB962C8B-B14F-4D97-AF65-F5344CB8AC3E}">
        <p14:creationId xmlns:p14="http://schemas.microsoft.com/office/powerpoint/2010/main" val="364528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[] scramble(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Given an array of </a:t>
            </a:r>
            <a:r>
              <a:rPr lang="en-US" dirty="0" err="1" smtClean="0"/>
              <a:t>ints</a:t>
            </a:r>
            <a:r>
              <a:rPr lang="en-US" dirty="0" smtClean="0"/>
              <a:t> called list, return a new array of the same size and data but with the order of the data randomized.</a:t>
            </a:r>
          </a:p>
          <a:p>
            <a:r>
              <a:rPr lang="en-US" dirty="0" smtClean="0"/>
              <a:t>Another idea:</a:t>
            </a:r>
          </a:p>
          <a:p>
            <a:pPr lvl="1"/>
            <a:r>
              <a:rPr lang="en-US" dirty="0" smtClean="0"/>
              <a:t>Pick a random element from list that is not -1</a:t>
            </a:r>
          </a:p>
          <a:p>
            <a:pPr lvl="1"/>
            <a:r>
              <a:rPr lang="en-US" dirty="0" smtClean="0"/>
              <a:t>Store that element in the next available index of an answer array</a:t>
            </a:r>
          </a:p>
          <a:p>
            <a:pPr lvl="1"/>
            <a:r>
              <a:rPr lang="en-US" dirty="0" smtClean="0"/>
              <a:t>Replace the element in list with -1</a:t>
            </a:r>
          </a:p>
          <a:p>
            <a:pPr lvl="1"/>
            <a:r>
              <a:rPr lang="en-US" dirty="0" smtClean="0"/>
              <a:t>Repeat until the answer array is full</a:t>
            </a:r>
          </a:p>
        </p:txBody>
      </p:sp>
    </p:spTree>
    <p:extLst>
      <p:ext uri="{BB962C8B-B14F-4D97-AF65-F5344CB8AC3E}">
        <p14:creationId xmlns:p14="http://schemas.microsoft.com/office/powerpoint/2010/main" val="32651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/>
              <a:t>scramble(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		</a:t>
            </a:r>
            <a:r>
              <a:rPr lang="en-US" sz="2800" dirty="0" smtClean="0">
                <a:solidFill>
                  <a:srgbClr val="C00000"/>
                </a:solidFill>
              </a:rPr>
              <a:t>       r</a:t>
            </a:r>
            <a:r>
              <a:rPr lang="en-US" sz="2800" dirty="0" smtClean="0">
                <a:solidFill>
                  <a:srgbClr val="C00000"/>
                </a:solidFill>
              </a:rPr>
              <a:t>				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10458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32697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828800" y="2438400"/>
            <a:ext cx="2133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1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/>
              <a:t>scramble(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		</a:t>
            </a:r>
            <a:r>
              <a:rPr lang="en-US" sz="2800" dirty="0" smtClean="0">
                <a:solidFill>
                  <a:srgbClr val="C00000"/>
                </a:solidFill>
              </a:rPr>
              <a:t>       r</a:t>
            </a:r>
            <a:r>
              <a:rPr lang="en-US" sz="2800" dirty="0" smtClean="0">
                <a:solidFill>
                  <a:srgbClr val="C00000"/>
                </a:solidFill>
              </a:rPr>
              <a:t>				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41957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07773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6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/>
              <a:t>scramble(</a:t>
            </a:r>
            <a:r>
              <a:rPr lang="en-US" dirty="0" err="1"/>
              <a:t>int</a:t>
            </a:r>
            <a:r>
              <a:rPr lang="en-US" dirty="0"/>
              <a:t>[]list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list	 		</a:t>
            </a:r>
            <a:r>
              <a:rPr lang="en-US" sz="2800" dirty="0" smtClean="0">
                <a:solidFill>
                  <a:srgbClr val="C00000"/>
                </a:solidFill>
              </a:rPr>
              <a:t>       </a:t>
            </a:r>
            <a:r>
              <a:rPr lang="en-US" sz="2800" dirty="0" smtClean="0">
                <a:solidFill>
                  <a:srgbClr val="C00000"/>
                </a:solidFill>
              </a:rPr>
              <a:t>			</a:t>
            </a:r>
            <a:r>
              <a:rPr lang="en-US" sz="2800" dirty="0" smtClean="0">
                <a:solidFill>
                  <a:srgbClr val="C00000"/>
                </a:solidFill>
              </a:rPr>
              <a:t>  r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ans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     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96491"/>
              </p:ext>
            </p:extLst>
          </p:nvPr>
        </p:nvGraphicFramePr>
        <p:xfrm>
          <a:off x="12954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87330"/>
              </p:ext>
            </p:extLst>
          </p:nvPr>
        </p:nvGraphicFramePr>
        <p:xfrm>
          <a:off x="1219200" y="3657600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590800" y="2438400"/>
            <a:ext cx="3657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02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1878</Words>
  <Application>Microsoft Office PowerPoint</Application>
  <PresentationFormat>On-screen Show (4:3)</PresentationFormat>
  <Paragraphs>1048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Scale Mutator Program</vt:lpstr>
      <vt:lpstr>ScaleMutatorSHELL.java</vt:lpstr>
      <vt:lpstr>Methods to Write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 Mutator Program</dc:title>
  <dc:creator>Oberle, Doug R</dc:creator>
  <cp:lastModifiedBy>Administrator</cp:lastModifiedBy>
  <cp:revision>10</cp:revision>
  <dcterms:created xsi:type="dcterms:W3CDTF">2006-08-16T00:00:00Z</dcterms:created>
  <dcterms:modified xsi:type="dcterms:W3CDTF">2014-11-19T11:27:31Z</dcterms:modified>
</cp:coreProperties>
</file>