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Another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details on Object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</a:t>
            </a:r>
            <a:r>
              <a:rPr lang="en-US" sz="2000" b="1" dirty="0" err="1" smtClean="0">
                <a:solidFill>
                  <a:srgbClr val="7030A0"/>
                </a:solidFill>
              </a:rPr>
              <a:t>BotDriver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dirty="0" smtClean="0">
                <a:solidFill>
                  <a:srgbClr val="C00000"/>
                </a:solidFill>
              </a:rPr>
              <a:t>//in BotDriver.java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void main(String [] 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 = new Robot();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 = new Robot(3,5,”</a:t>
            </a:r>
            <a:r>
              <a:rPr lang="en-US" sz="2000" b="1" dirty="0" smtClean="0">
                <a:solidFill>
                  <a:srgbClr val="C00000"/>
                </a:solidFill>
              </a:rPr>
              <a:t>NORTH</a:t>
            </a:r>
            <a:r>
              <a:rPr lang="en-US" sz="20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r>
              <a:rPr lang="en-US" sz="2000" b="1" dirty="0" smtClean="0"/>
              <a:t>	</a:t>
            </a:r>
            <a:r>
              <a:rPr lang="en-US" sz="2000" dirty="0">
                <a:solidFill>
                  <a:srgbClr val="C00000"/>
                </a:solidFill>
              </a:rPr>
              <a:t> //(</a:t>
            </a:r>
            <a:r>
              <a:rPr lang="en-US" sz="2000" dirty="0" smtClean="0">
                <a:solidFill>
                  <a:srgbClr val="C00000"/>
                </a:solidFill>
              </a:rPr>
              <a:t>1,1): EAST </a:t>
            </a:r>
            <a:r>
              <a:rPr lang="en-US" sz="2000" b="1" dirty="0" smtClean="0"/>
              <a:t>	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);	 </a:t>
            </a:r>
            <a:r>
              <a:rPr lang="en-US" sz="2000" dirty="0" smtClean="0">
                <a:solidFill>
                  <a:srgbClr val="C00000"/>
                </a:solidFill>
              </a:rPr>
              <a:t>//(3,5): NORTH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/>
              <a:t>lisa.move</a:t>
            </a:r>
            <a:r>
              <a:rPr lang="en-US" sz="2000" b="1" dirty="0" smtClean="0"/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pete.turnLeft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pete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1524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lisa</a:t>
            </a:r>
            <a:r>
              <a:rPr lang="en-US" dirty="0" smtClean="0"/>
              <a:t>		</a:t>
            </a:r>
            <a:r>
              <a:rPr lang="en-US" b="1" u="sng" dirty="0" err="1" smtClean="0"/>
              <a:t>pete</a:t>
            </a:r>
            <a:endParaRPr lang="en-US" b="1" u="sng" dirty="0" smtClean="0"/>
          </a:p>
          <a:p>
            <a:r>
              <a:rPr lang="en-US" dirty="0" smtClean="0"/>
              <a:t>(</a:t>
            </a:r>
            <a:r>
              <a:rPr lang="en-US" b="1" dirty="0" smtClean="0"/>
              <a:t>3</a:t>
            </a:r>
            <a:r>
              <a:rPr lang="en-US" dirty="0" smtClean="0"/>
              <a:t>,1):EAST	(3,5):NORTH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627017" y="3773268"/>
            <a:ext cx="304800" cy="2680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</a:t>
            </a:r>
            <a:r>
              <a:rPr lang="en-US" sz="2000" b="1" dirty="0" err="1" smtClean="0">
                <a:solidFill>
                  <a:srgbClr val="7030A0"/>
                </a:solidFill>
              </a:rPr>
              <a:t>BotDriver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dirty="0" smtClean="0">
                <a:solidFill>
                  <a:srgbClr val="C00000"/>
                </a:solidFill>
              </a:rPr>
              <a:t>//in BotDriver.java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void main(String [] 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 = new Robot();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 = new Robot(3,5,”</a:t>
            </a:r>
            <a:r>
              <a:rPr lang="en-US" sz="2000" b="1" dirty="0" smtClean="0">
                <a:solidFill>
                  <a:srgbClr val="C00000"/>
                </a:solidFill>
              </a:rPr>
              <a:t>NORTH</a:t>
            </a:r>
            <a:r>
              <a:rPr lang="en-US" sz="20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r>
              <a:rPr lang="en-US" sz="2000" b="1" dirty="0" smtClean="0"/>
              <a:t>	</a:t>
            </a:r>
            <a:r>
              <a:rPr lang="en-US" sz="2000" dirty="0">
                <a:solidFill>
                  <a:srgbClr val="C00000"/>
                </a:solidFill>
              </a:rPr>
              <a:t> //(</a:t>
            </a:r>
            <a:r>
              <a:rPr lang="en-US" sz="2000" dirty="0" smtClean="0">
                <a:solidFill>
                  <a:srgbClr val="C00000"/>
                </a:solidFill>
              </a:rPr>
              <a:t>1,1): EAST </a:t>
            </a:r>
            <a:r>
              <a:rPr lang="en-US" sz="2000" b="1" dirty="0" smtClean="0"/>
              <a:t>	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);	 </a:t>
            </a:r>
            <a:r>
              <a:rPr lang="en-US" sz="2000" dirty="0" smtClean="0">
                <a:solidFill>
                  <a:srgbClr val="C00000"/>
                </a:solidFill>
              </a:rPr>
              <a:t>//(3,5): NORTH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/>
              <a:t>pete.turnLeft</a:t>
            </a:r>
            <a:r>
              <a:rPr lang="en-US" sz="2000" b="1" dirty="0" smtClean="0"/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pete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1524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lisa</a:t>
            </a:r>
            <a:r>
              <a:rPr lang="en-US" dirty="0" smtClean="0"/>
              <a:t>		</a:t>
            </a:r>
            <a:r>
              <a:rPr lang="en-US" b="1" u="sng" dirty="0" err="1" smtClean="0"/>
              <a:t>pete</a:t>
            </a:r>
            <a:endParaRPr lang="en-US" b="1" u="sng" dirty="0" smtClean="0"/>
          </a:p>
          <a:p>
            <a:r>
              <a:rPr lang="en-US" dirty="0" smtClean="0"/>
              <a:t>(3,1):EAST	(3,5):</a:t>
            </a:r>
            <a:r>
              <a:rPr lang="en-US" b="1" dirty="0" smtClean="0"/>
              <a:t>WEST</a:t>
            </a:r>
            <a:endParaRPr lang="en-US" b="1" dirty="0"/>
          </a:p>
        </p:txBody>
      </p:sp>
      <p:sp>
        <p:nvSpPr>
          <p:cNvPr id="5" name="5-Point Star 4"/>
          <p:cNvSpPr/>
          <p:nvPr/>
        </p:nvSpPr>
        <p:spPr>
          <a:xfrm>
            <a:off x="627017" y="4108158"/>
            <a:ext cx="304800" cy="2680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</a:t>
            </a:r>
            <a:r>
              <a:rPr lang="en-US" sz="2000" b="1" dirty="0" err="1" smtClean="0">
                <a:solidFill>
                  <a:srgbClr val="7030A0"/>
                </a:solidFill>
              </a:rPr>
              <a:t>BotDriver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dirty="0" smtClean="0">
                <a:solidFill>
                  <a:srgbClr val="C00000"/>
                </a:solidFill>
              </a:rPr>
              <a:t>//in BotDriver.java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void main(String [] 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 = new Robot();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 = new Robot(3,5,”</a:t>
            </a:r>
            <a:r>
              <a:rPr lang="en-US" sz="2000" b="1" dirty="0" smtClean="0">
                <a:solidFill>
                  <a:srgbClr val="C00000"/>
                </a:solidFill>
              </a:rPr>
              <a:t>NORTH</a:t>
            </a:r>
            <a:r>
              <a:rPr lang="en-US" sz="20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r>
              <a:rPr lang="en-US" sz="2000" b="1" dirty="0" smtClean="0"/>
              <a:t>	</a:t>
            </a:r>
            <a:r>
              <a:rPr lang="en-US" sz="2000" dirty="0">
                <a:solidFill>
                  <a:srgbClr val="C00000"/>
                </a:solidFill>
              </a:rPr>
              <a:t> //(</a:t>
            </a:r>
            <a:r>
              <a:rPr lang="en-US" sz="2000" dirty="0" smtClean="0">
                <a:solidFill>
                  <a:srgbClr val="C00000"/>
                </a:solidFill>
              </a:rPr>
              <a:t>1,1): EAST </a:t>
            </a:r>
            <a:r>
              <a:rPr lang="en-US" sz="2000" b="1" dirty="0" smtClean="0"/>
              <a:t>	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);	 </a:t>
            </a:r>
            <a:r>
              <a:rPr lang="en-US" sz="2000" dirty="0" smtClean="0">
                <a:solidFill>
                  <a:srgbClr val="C00000"/>
                </a:solidFill>
              </a:rPr>
              <a:t>//(3,5): NORTH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pete.turnLeft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/>
              <a:t>pete.move</a:t>
            </a:r>
            <a:r>
              <a:rPr lang="en-US" sz="2000" b="1" dirty="0" smtClean="0"/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pete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1524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lisa</a:t>
            </a:r>
            <a:r>
              <a:rPr lang="en-US" dirty="0" smtClean="0"/>
              <a:t>		</a:t>
            </a:r>
            <a:r>
              <a:rPr lang="en-US" b="1" u="sng" dirty="0" err="1" smtClean="0"/>
              <a:t>pete</a:t>
            </a:r>
            <a:endParaRPr lang="en-US" b="1" u="sng" dirty="0" smtClean="0"/>
          </a:p>
          <a:p>
            <a:r>
              <a:rPr lang="en-US" dirty="0" smtClean="0"/>
              <a:t>(3,1):EAST	(</a:t>
            </a:r>
            <a:r>
              <a:rPr lang="en-US" b="1" dirty="0" smtClean="0"/>
              <a:t>2</a:t>
            </a:r>
            <a:r>
              <a:rPr lang="en-US" dirty="0" smtClean="0"/>
              <a:t>,5):WEST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627017" y="4415921"/>
            <a:ext cx="304800" cy="2680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</a:t>
            </a:r>
            <a:r>
              <a:rPr lang="en-US" sz="2000" b="1" dirty="0" err="1" smtClean="0">
                <a:solidFill>
                  <a:srgbClr val="7030A0"/>
                </a:solidFill>
              </a:rPr>
              <a:t>BotDriver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dirty="0" smtClean="0">
                <a:solidFill>
                  <a:srgbClr val="C00000"/>
                </a:solidFill>
              </a:rPr>
              <a:t>//in BotDriver.java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void main(String [] 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 = new Robot();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 = new Robot(3,5,”</a:t>
            </a:r>
            <a:r>
              <a:rPr lang="en-US" sz="2000" b="1" dirty="0" smtClean="0">
                <a:solidFill>
                  <a:srgbClr val="C00000"/>
                </a:solidFill>
              </a:rPr>
              <a:t>NORTH</a:t>
            </a:r>
            <a:r>
              <a:rPr lang="en-US" sz="20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r>
              <a:rPr lang="en-US" sz="2000" b="1" dirty="0" smtClean="0"/>
              <a:t>	</a:t>
            </a:r>
            <a:r>
              <a:rPr lang="en-US" sz="2000" dirty="0">
                <a:solidFill>
                  <a:srgbClr val="C00000"/>
                </a:solidFill>
              </a:rPr>
              <a:t> //(</a:t>
            </a:r>
            <a:r>
              <a:rPr lang="en-US" sz="2000" dirty="0" smtClean="0">
                <a:solidFill>
                  <a:srgbClr val="C00000"/>
                </a:solidFill>
              </a:rPr>
              <a:t>1,1): EAST </a:t>
            </a:r>
            <a:r>
              <a:rPr lang="en-US" sz="2000" b="1" dirty="0" smtClean="0"/>
              <a:t>	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);	 </a:t>
            </a:r>
            <a:r>
              <a:rPr lang="en-US" sz="2000" dirty="0" smtClean="0">
                <a:solidFill>
                  <a:srgbClr val="C00000"/>
                </a:solidFill>
              </a:rPr>
              <a:t>//(3,5): NORTH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pete.turnLeft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lisa</a:t>
            </a:r>
            <a:r>
              <a:rPr lang="en-US" sz="2000" b="1" dirty="0"/>
              <a:t>);	</a:t>
            </a:r>
            <a:r>
              <a:rPr lang="en-US" sz="2000" dirty="0" smtClean="0">
                <a:solidFill>
                  <a:srgbClr val="C00000"/>
                </a:solidFill>
              </a:rPr>
              <a:t>//(3,1): EAST</a:t>
            </a:r>
            <a:r>
              <a:rPr lang="en-US" sz="2000" b="1" dirty="0"/>
              <a:t>	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pete</a:t>
            </a:r>
            <a:r>
              <a:rPr lang="en-US" sz="2000" b="1" dirty="0"/>
              <a:t>);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//(2,5): WEST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1524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lisa</a:t>
            </a:r>
            <a:r>
              <a:rPr lang="en-US" dirty="0" smtClean="0"/>
              <a:t>		</a:t>
            </a:r>
            <a:r>
              <a:rPr lang="en-US" b="1" u="sng" dirty="0" err="1" smtClean="0"/>
              <a:t>pete</a:t>
            </a:r>
            <a:endParaRPr lang="en-US" b="1" u="sng" dirty="0" smtClean="0"/>
          </a:p>
          <a:p>
            <a:r>
              <a:rPr lang="en-US" dirty="0" smtClean="0"/>
              <a:t>(3,1):EAST	(2,5):WEST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648788" y="4953000"/>
            <a:ext cx="304800" cy="2680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4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good OO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could display the Robots positions and actions graphically, and Robot.java doesn’t need to be changed.  </a:t>
            </a:r>
          </a:p>
          <a:p>
            <a:pPr lvl="1"/>
            <a:r>
              <a:rPr lang="en-US" dirty="0" smtClean="0"/>
              <a:t>Only the driver program needs modifying.</a:t>
            </a:r>
          </a:p>
          <a:p>
            <a:r>
              <a:rPr lang="en-US" dirty="0" smtClean="0"/>
              <a:t>We could make the Robots user controlled instead of commanded by the code, and Robot.java doesn’t need to be changed.</a:t>
            </a:r>
          </a:p>
          <a:p>
            <a:pPr lvl="1"/>
            <a:r>
              <a:rPr lang="en-US" dirty="0" smtClean="0"/>
              <a:t>Only the driver program needs modifying.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0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public static void main(String [] 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	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	//</a:t>
            </a:r>
            <a:r>
              <a:rPr lang="en-US" sz="2000" dirty="0">
                <a:solidFill>
                  <a:srgbClr val="C00000"/>
                </a:solidFill>
              </a:rPr>
              <a:t>in BotDriver2.java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Scanner input = new Scanner(System.in);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 = new Robot();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String option = “”;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while(! </a:t>
            </a:r>
            <a:r>
              <a:rPr lang="en-US" sz="2000" b="1" dirty="0" err="1" smtClean="0">
                <a:solidFill>
                  <a:srgbClr val="7030A0"/>
                </a:solidFill>
              </a:rPr>
              <a:t>option.equals</a:t>
            </a:r>
            <a:r>
              <a:rPr lang="en-US" sz="2000" b="1" dirty="0" smtClean="0">
                <a:solidFill>
                  <a:srgbClr val="7030A0"/>
                </a:solidFill>
              </a:rPr>
              <a:t>(“</a:t>
            </a:r>
            <a:r>
              <a:rPr lang="en-US" sz="2000" b="1" dirty="0" smtClean="0">
                <a:solidFill>
                  <a:srgbClr val="C00000"/>
                </a:solidFill>
              </a:rPr>
              <a:t>Q</a:t>
            </a:r>
            <a:r>
              <a:rPr lang="en-US" sz="2000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smtClean="0">
                <a:solidFill>
                  <a:srgbClr val="7030A0"/>
                </a:solidFill>
              </a:rPr>
              <a:t> + “ </a:t>
            </a:r>
            <a:r>
              <a:rPr lang="en-US" sz="2000" b="1" smtClean="0">
                <a:solidFill>
                  <a:srgbClr val="C00000"/>
                </a:solidFill>
              </a:rPr>
              <a:t>M)</a:t>
            </a:r>
            <a:r>
              <a:rPr lang="en-US" sz="2000" b="1" dirty="0" err="1" smtClean="0">
                <a:solidFill>
                  <a:srgbClr val="C00000"/>
                </a:solidFill>
              </a:rPr>
              <a:t>ove</a:t>
            </a:r>
            <a:r>
              <a:rPr lang="en-US" sz="2000" b="1" dirty="0" smtClean="0">
                <a:solidFill>
                  <a:srgbClr val="C00000"/>
                </a:solidFill>
              </a:rPr>
              <a:t>, T)urn left, Q)</a:t>
            </a:r>
            <a:r>
              <a:rPr lang="en-US" sz="2000" b="1" dirty="0" err="1" smtClean="0">
                <a:solidFill>
                  <a:srgbClr val="C00000"/>
                </a:solidFill>
              </a:rPr>
              <a:t>uit</a:t>
            </a:r>
            <a:r>
              <a:rPr lang="en-US" sz="20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option = </a:t>
            </a:r>
            <a:r>
              <a:rPr lang="en-US" sz="2000" b="1" dirty="0" err="1" smtClean="0">
                <a:solidFill>
                  <a:srgbClr val="7030A0"/>
                </a:solidFill>
              </a:rPr>
              <a:t>input.next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if(</a:t>
            </a:r>
            <a:r>
              <a:rPr lang="en-US" sz="2000" b="1" dirty="0" err="1" smtClean="0">
                <a:solidFill>
                  <a:srgbClr val="7030A0"/>
                </a:solidFill>
              </a:rPr>
              <a:t>option.equals</a:t>
            </a:r>
            <a:r>
              <a:rPr lang="en-US" sz="2000" b="1" dirty="0" smtClean="0">
                <a:solidFill>
                  <a:srgbClr val="7030A0"/>
                </a:solidFill>
              </a:rPr>
              <a:t>(“</a:t>
            </a:r>
            <a:r>
              <a:rPr lang="en-US" sz="2000" b="1" dirty="0" smtClean="0">
                <a:solidFill>
                  <a:srgbClr val="C00000"/>
                </a:solidFill>
              </a:rPr>
              <a:t>M</a:t>
            </a:r>
            <a:r>
              <a:rPr lang="en-US" sz="2000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else if(</a:t>
            </a:r>
            <a:r>
              <a:rPr lang="en-US" sz="2000" b="1" dirty="0" err="1" smtClean="0">
                <a:solidFill>
                  <a:srgbClr val="7030A0"/>
                </a:solidFill>
              </a:rPr>
              <a:t>option.equals</a:t>
            </a:r>
            <a:r>
              <a:rPr lang="en-US" sz="2000" b="1" dirty="0" smtClean="0">
                <a:solidFill>
                  <a:srgbClr val="7030A0"/>
                </a:solidFill>
              </a:rPr>
              <a:t>(“</a:t>
            </a:r>
            <a:r>
              <a:rPr lang="en-US" sz="2000" b="1" dirty="0" smtClean="0">
                <a:solidFill>
                  <a:srgbClr val="C00000"/>
                </a:solidFill>
              </a:rPr>
              <a:t>T</a:t>
            </a:r>
            <a:r>
              <a:rPr lang="en-US" sz="2000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lisa.turnLeft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}</a:t>
            </a:r>
            <a:r>
              <a:rPr lang="en-US" sz="2000" b="1" dirty="0">
                <a:solidFill>
                  <a:srgbClr val="7030A0"/>
                </a:solidFill>
              </a:rPr>
              <a:t>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Consider a Robot object.  Robots exist at a (</a:t>
            </a:r>
            <a:r>
              <a:rPr lang="en-US" dirty="0" err="1" smtClean="0"/>
              <a:t>x,y</a:t>
            </a:r>
            <a:r>
              <a:rPr lang="en-US" dirty="0" smtClean="0"/>
              <a:t>) location in a world with a minimum location of (1,1).  Robots have a direction and can turn multiples of 90 degrees, as well as move.</a:t>
            </a:r>
          </a:p>
          <a:p>
            <a:pPr lvl="1"/>
            <a:r>
              <a:rPr lang="en-US" dirty="0" smtClean="0"/>
              <a:t>Data fields:  position, direction (should be private)</a:t>
            </a:r>
          </a:p>
          <a:p>
            <a:pPr lvl="1"/>
            <a:r>
              <a:rPr lang="en-US" dirty="0" smtClean="0"/>
              <a:t>Methods:  move (forward depending on direction)</a:t>
            </a:r>
          </a:p>
          <a:p>
            <a:pPr marL="2286000" lvl="5" indent="0">
              <a:buNone/>
            </a:pPr>
            <a:r>
              <a:rPr lang="en-US" dirty="0" smtClean="0"/>
              <a:t> </a:t>
            </a:r>
            <a:r>
              <a:rPr lang="en-US" sz="2800" dirty="0" err="1" smtClean="0"/>
              <a:t>turnLeft</a:t>
            </a:r>
            <a:r>
              <a:rPr lang="en-US" sz="2800" dirty="0" smtClean="0"/>
              <a:t> (90 degrees)</a:t>
            </a:r>
            <a:r>
              <a:rPr lang="en-US" dirty="0" smtClean="0"/>
              <a:t> </a:t>
            </a:r>
          </a:p>
          <a:p>
            <a:pPr marL="2286000" lvl="5" indent="0">
              <a:buNone/>
            </a:pPr>
            <a:r>
              <a:rPr lang="en-US" sz="2800" dirty="0" smtClean="0"/>
              <a:t> constructors, </a:t>
            </a:r>
            <a:r>
              <a:rPr lang="en-US" sz="2800" dirty="0" err="1" smtClean="0"/>
              <a:t>accessors</a:t>
            </a:r>
            <a:r>
              <a:rPr lang="en-US" sz="2800" dirty="0" smtClean="0"/>
              <a:t>, </a:t>
            </a:r>
            <a:r>
              <a:rPr lang="en-US" sz="2800" dirty="0" err="1" smtClean="0"/>
              <a:t>toString</a:t>
            </a:r>
            <a:endParaRPr lang="en-US" sz="2800" dirty="0" smtClean="0"/>
          </a:p>
          <a:p>
            <a:pPr marL="2286000" lvl="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</a:t>
            </a:r>
            <a:r>
              <a:rPr lang="en-US" sz="2200" b="1" dirty="0" smtClean="0">
                <a:solidFill>
                  <a:srgbClr val="7030A0"/>
                </a:solidFill>
              </a:rPr>
              <a:t>ublic class Robot			</a:t>
            </a:r>
            <a:r>
              <a:rPr lang="en-US" sz="2200" dirty="0" smtClean="0">
                <a:solidFill>
                  <a:srgbClr val="C00000"/>
                </a:solidFill>
              </a:rPr>
              <a:t>//in Robot.java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private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xPos</a:t>
            </a:r>
            <a:r>
              <a:rPr lang="en-US" sz="2200" b="1" dirty="0" smtClean="0">
                <a:solidFill>
                  <a:srgbClr val="7030A0"/>
                </a:solidFill>
              </a:rPr>
              <a:t>, </a:t>
            </a:r>
            <a:r>
              <a:rPr lang="en-US" sz="2200" b="1" dirty="0" err="1" smtClean="0">
                <a:solidFill>
                  <a:srgbClr val="7030A0"/>
                </a:solidFill>
              </a:rPr>
              <a:t>yPos</a:t>
            </a:r>
            <a:r>
              <a:rPr lang="en-US" sz="2200" b="1" dirty="0" smtClean="0">
                <a:solidFill>
                  <a:srgbClr val="7030A0"/>
                </a:solidFill>
              </a:rPr>
              <a:t>;			</a:t>
            </a:r>
            <a:r>
              <a:rPr lang="en-US" sz="2200" dirty="0" smtClean="0">
                <a:solidFill>
                  <a:srgbClr val="C00000"/>
                </a:solidFill>
              </a:rPr>
              <a:t>//position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private String </a:t>
            </a:r>
            <a:r>
              <a:rPr lang="en-US" sz="2200" b="1" dirty="0" err="1" smtClean="0">
                <a:solidFill>
                  <a:srgbClr val="7030A0"/>
                </a:solidFill>
              </a:rPr>
              <a:t>dir</a:t>
            </a:r>
            <a:r>
              <a:rPr lang="en-US" sz="2200" b="1" dirty="0" smtClean="0">
                <a:solidFill>
                  <a:srgbClr val="7030A0"/>
                </a:solidFill>
              </a:rPr>
              <a:t>;			</a:t>
            </a:r>
            <a:r>
              <a:rPr lang="en-US" sz="2200" dirty="0" smtClean="0">
                <a:solidFill>
                  <a:srgbClr val="C00000"/>
                </a:solidFill>
              </a:rPr>
              <a:t>//direction</a:t>
            </a:r>
          </a:p>
          <a:p>
            <a:pPr marL="0" indent="0"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public Robot()				</a:t>
            </a:r>
            <a:r>
              <a:rPr lang="en-US" sz="2200" dirty="0" smtClean="0">
                <a:solidFill>
                  <a:srgbClr val="C00000"/>
                </a:solidFill>
              </a:rPr>
              <a:t>//default constructor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xPos</a:t>
            </a:r>
            <a:r>
              <a:rPr lang="en-US" sz="2200" b="1" dirty="0" smtClean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yPos</a:t>
            </a:r>
            <a:r>
              <a:rPr lang="en-US" sz="2200" b="1" dirty="0" smtClean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dir</a:t>
            </a:r>
            <a:r>
              <a:rPr lang="en-US" sz="2200" b="1" dirty="0" smtClean="0">
                <a:solidFill>
                  <a:srgbClr val="7030A0"/>
                </a:solidFill>
              </a:rPr>
              <a:t> = “</a:t>
            </a:r>
            <a:r>
              <a:rPr lang="en-US" sz="2200" b="1" dirty="0" smtClean="0">
                <a:solidFill>
                  <a:srgbClr val="C00000"/>
                </a:solidFill>
              </a:rPr>
              <a:t>EAST</a:t>
            </a:r>
            <a:r>
              <a:rPr lang="en-US" sz="2200" b="1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>
                <a:solidFill>
                  <a:srgbClr val="7030A0"/>
                </a:solidFill>
              </a:rPr>
              <a:t> public </a:t>
            </a:r>
            <a:r>
              <a:rPr lang="en-US" sz="2200" b="1" dirty="0" smtClean="0">
                <a:solidFill>
                  <a:srgbClr val="7030A0"/>
                </a:solidFill>
              </a:rPr>
              <a:t>Robot(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x,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y, String d)</a:t>
            </a:r>
            <a:r>
              <a:rPr lang="en-US" sz="2200" b="1" dirty="0">
                <a:solidFill>
                  <a:srgbClr val="7030A0"/>
                </a:solidFill>
              </a:rPr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//constructor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xPos</a:t>
            </a:r>
            <a:r>
              <a:rPr lang="en-US" sz="2200" b="1" dirty="0">
                <a:solidFill>
                  <a:srgbClr val="7030A0"/>
                </a:solidFill>
              </a:rPr>
              <a:t> = </a:t>
            </a:r>
            <a:r>
              <a:rPr lang="en-US" sz="2200" b="1" dirty="0" smtClean="0">
                <a:solidFill>
                  <a:srgbClr val="7030A0"/>
                </a:solidFill>
              </a:rPr>
              <a:t>x;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yPos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>
                <a:solidFill>
                  <a:srgbClr val="7030A0"/>
                </a:solidFill>
              </a:rPr>
              <a:t>= </a:t>
            </a:r>
            <a:r>
              <a:rPr lang="en-US" sz="2200" b="1" smtClean="0">
                <a:solidFill>
                  <a:srgbClr val="7030A0"/>
                </a:solidFill>
              </a:rPr>
              <a:t>y;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dir</a:t>
            </a:r>
            <a:r>
              <a:rPr lang="en-US" sz="2200" b="1" dirty="0" smtClean="0">
                <a:solidFill>
                  <a:srgbClr val="7030A0"/>
                </a:solidFill>
              </a:rPr>
              <a:t> = d;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}</a:t>
            </a:r>
            <a:endParaRPr lang="en-US" sz="2200" b="1" dirty="0" smtClean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38100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4056017"/>
            <a:ext cx="38100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public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getX</a:t>
            </a:r>
            <a:r>
              <a:rPr lang="en-US" sz="2000" b="1" dirty="0" smtClean="0">
                <a:solidFill>
                  <a:srgbClr val="7030A0"/>
                </a:solidFill>
              </a:rPr>
              <a:t>()			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 err="1" smtClean="0">
                <a:solidFill>
                  <a:srgbClr val="C00000"/>
                </a:solidFill>
              </a:rPr>
              <a:t>accessor</a:t>
            </a:r>
            <a:r>
              <a:rPr lang="en-US" sz="2000" dirty="0" smtClean="0">
                <a:solidFill>
                  <a:srgbClr val="C00000"/>
                </a:solidFill>
              </a:rPr>
              <a:t> methods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return </a:t>
            </a:r>
            <a:r>
              <a:rPr lang="en-US" sz="2000" b="1" dirty="0" err="1" smtClean="0">
                <a:solidFill>
                  <a:srgbClr val="7030A0"/>
                </a:solidFill>
              </a:rPr>
              <a:t>xPos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public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getY</a:t>
            </a:r>
            <a:r>
              <a:rPr lang="en-US" sz="2000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return </a:t>
            </a:r>
            <a:r>
              <a:rPr lang="en-US" sz="2000" b="1" dirty="0" err="1" smtClean="0">
                <a:solidFill>
                  <a:srgbClr val="7030A0"/>
                </a:solidFill>
              </a:rPr>
              <a:t>yPos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public String </a:t>
            </a:r>
            <a:r>
              <a:rPr lang="en-US" sz="2000" b="1" dirty="0" err="1" smtClean="0">
                <a:solidFill>
                  <a:srgbClr val="7030A0"/>
                </a:solidFill>
              </a:rPr>
              <a:t>getDir</a:t>
            </a:r>
            <a:r>
              <a:rPr lang="en-US" sz="2000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return </a:t>
            </a:r>
            <a:r>
              <a:rPr lang="en-US" sz="2000" b="1" dirty="0" err="1" smtClean="0">
                <a:solidFill>
                  <a:srgbClr val="7030A0"/>
                </a:solidFill>
              </a:rPr>
              <a:t>dir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String </a:t>
            </a:r>
            <a:r>
              <a:rPr lang="en-US" sz="2000" b="1" dirty="0" err="1" smtClean="0">
                <a:solidFill>
                  <a:srgbClr val="7030A0"/>
                </a:solidFill>
              </a:rPr>
              <a:t>toString</a:t>
            </a:r>
            <a:r>
              <a:rPr lang="en-US" sz="2000" b="1" dirty="0" smtClean="0">
                <a:solidFill>
                  <a:srgbClr val="7030A0"/>
                </a:solidFill>
              </a:rPr>
              <a:t>()	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return </a:t>
            </a:r>
            <a:r>
              <a:rPr lang="en-US" sz="2000" b="1" dirty="0" smtClean="0">
                <a:solidFill>
                  <a:srgbClr val="C00000"/>
                </a:solidFill>
              </a:rPr>
              <a:t>“(“</a:t>
            </a:r>
            <a:r>
              <a:rPr lang="en-US" sz="2000" b="1" dirty="0" smtClean="0">
                <a:solidFill>
                  <a:srgbClr val="7030A0"/>
                </a:solidFill>
              </a:rPr>
              <a:t> + </a:t>
            </a:r>
            <a:r>
              <a:rPr lang="en-US" sz="2000" b="1" dirty="0" err="1" smtClean="0">
                <a:solidFill>
                  <a:srgbClr val="7030A0"/>
                </a:solidFill>
              </a:rPr>
              <a:t>xPos</a:t>
            </a:r>
            <a:r>
              <a:rPr lang="en-US" sz="2000" b="1" dirty="0" smtClean="0">
                <a:solidFill>
                  <a:srgbClr val="7030A0"/>
                </a:solidFill>
              </a:rPr>
              <a:t> + </a:t>
            </a:r>
            <a:r>
              <a:rPr lang="en-US" sz="2000" b="1" dirty="0" smtClean="0">
                <a:solidFill>
                  <a:srgbClr val="C00000"/>
                </a:solidFill>
              </a:rPr>
              <a:t>“,”</a:t>
            </a:r>
            <a:r>
              <a:rPr lang="en-US" sz="2000" b="1" dirty="0" smtClean="0">
                <a:solidFill>
                  <a:srgbClr val="7030A0"/>
                </a:solidFill>
              </a:rPr>
              <a:t> + </a:t>
            </a:r>
            <a:r>
              <a:rPr lang="en-US" sz="2000" b="1" dirty="0" err="1" smtClean="0">
                <a:solidFill>
                  <a:srgbClr val="7030A0"/>
                </a:solidFill>
              </a:rPr>
              <a:t>yPos</a:t>
            </a:r>
            <a:r>
              <a:rPr lang="en-US" sz="2000" b="1" dirty="0" smtClean="0">
                <a:solidFill>
                  <a:srgbClr val="7030A0"/>
                </a:solidFill>
              </a:rPr>
              <a:t> + </a:t>
            </a:r>
            <a:r>
              <a:rPr lang="en-US" sz="2000" b="1" dirty="0" smtClean="0">
                <a:solidFill>
                  <a:srgbClr val="C00000"/>
                </a:solidFill>
              </a:rPr>
              <a:t>“):” </a:t>
            </a:r>
            <a:r>
              <a:rPr lang="en-US" sz="2000" b="1" dirty="0" smtClean="0">
                <a:solidFill>
                  <a:srgbClr val="7030A0"/>
                </a:solidFill>
              </a:rPr>
              <a:t>+ </a:t>
            </a:r>
            <a:r>
              <a:rPr lang="en-US" sz="2000" b="1" dirty="0" err="1" smtClean="0">
                <a:solidFill>
                  <a:srgbClr val="7030A0"/>
                </a:solidFill>
              </a:rPr>
              <a:t>dir</a:t>
            </a:r>
            <a:r>
              <a:rPr lang="en-US" sz="2000" b="1" dirty="0" smtClean="0">
                <a:solidFill>
                  <a:srgbClr val="7030A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81000"/>
            <a:ext cx="2743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7646" y="1752600"/>
            <a:ext cx="2743200" cy="144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7646" y="3196046"/>
            <a:ext cx="2743200" cy="1528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7646" y="4724400"/>
            <a:ext cx="5643154" cy="167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733800" cy="6383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 err="1" smtClean="0">
                <a:solidFill>
                  <a:srgbClr val="C00000"/>
                </a:solidFill>
              </a:rPr>
              <a:t>mutator</a:t>
            </a:r>
            <a:r>
              <a:rPr lang="en-US" sz="2000" dirty="0" smtClean="0">
                <a:solidFill>
                  <a:srgbClr val="C00000"/>
                </a:solidFill>
              </a:rPr>
              <a:t> methods     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public void </a:t>
            </a:r>
            <a:r>
              <a:rPr lang="en-US" sz="2000" b="1" dirty="0" err="1" smtClean="0">
                <a:solidFill>
                  <a:srgbClr val="7030A0"/>
                </a:solidFill>
              </a:rPr>
              <a:t>turnLeft</a:t>
            </a:r>
            <a:r>
              <a:rPr lang="en-US" sz="2000" b="1" dirty="0" smtClean="0">
                <a:solidFill>
                  <a:srgbClr val="7030A0"/>
                </a:solidFill>
              </a:rPr>
              <a:t>()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if(</a:t>
            </a:r>
            <a:r>
              <a:rPr lang="en-US" sz="2000" b="1" dirty="0" err="1" smtClean="0">
                <a:solidFill>
                  <a:srgbClr val="7030A0"/>
                </a:solidFill>
              </a:rPr>
              <a:t>dir.equals</a:t>
            </a:r>
            <a:r>
              <a:rPr lang="en-US" sz="2000" b="1" dirty="0" smtClean="0">
                <a:solidFill>
                  <a:srgbClr val="7030A0"/>
                </a:solidFill>
              </a:rPr>
              <a:t>(“</a:t>
            </a:r>
            <a:r>
              <a:rPr lang="en-US" sz="2000" b="1" dirty="0" smtClean="0">
                <a:solidFill>
                  <a:srgbClr val="C00000"/>
                </a:solidFill>
              </a:rPr>
              <a:t>NORTH</a:t>
            </a:r>
            <a:r>
              <a:rPr lang="en-US" sz="2000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dir</a:t>
            </a:r>
            <a:r>
              <a:rPr lang="en-US" sz="2000" b="1" dirty="0" smtClean="0">
                <a:solidFill>
                  <a:srgbClr val="7030A0"/>
                </a:solidFill>
              </a:rPr>
              <a:t> = “WEST”;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else if(</a:t>
            </a:r>
            <a:r>
              <a:rPr lang="en-US" sz="2000" b="1" dirty="0" err="1" smtClean="0">
                <a:solidFill>
                  <a:srgbClr val="7030A0"/>
                </a:solidFill>
              </a:rPr>
              <a:t>dir.equals</a:t>
            </a:r>
            <a:r>
              <a:rPr lang="en-US" sz="2000" b="1" dirty="0" smtClean="0">
                <a:solidFill>
                  <a:srgbClr val="7030A0"/>
                </a:solidFill>
              </a:rPr>
              <a:t>(“</a:t>
            </a:r>
            <a:r>
              <a:rPr lang="en-US" sz="2000" b="1" dirty="0" smtClean="0">
                <a:solidFill>
                  <a:srgbClr val="C00000"/>
                </a:solidFill>
              </a:rPr>
              <a:t>WEST</a:t>
            </a:r>
            <a:r>
              <a:rPr lang="en-US" sz="2000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dir</a:t>
            </a:r>
            <a:r>
              <a:rPr lang="en-US" sz="2000" b="1" dirty="0" smtClean="0">
                <a:solidFill>
                  <a:srgbClr val="7030A0"/>
                </a:solidFill>
              </a:rPr>
              <a:t> = “SOUTH”;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else if(</a:t>
            </a:r>
            <a:r>
              <a:rPr lang="en-US" sz="2000" b="1" dirty="0" err="1" smtClean="0">
                <a:solidFill>
                  <a:srgbClr val="7030A0"/>
                </a:solidFill>
              </a:rPr>
              <a:t>dir.equals</a:t>
            </a:r>
            <a:r>
              <a:rPr lang="en-US" sz="2000" b="1" dirty="0" smtClean="0">
                <a:solidFill>
                  <a:srgbClr val="7030A0"/>
                </a:solidFill>
              </a:rPr>
              <a:t>(“</a:t>
            </a:r>
            <a:r>
              <a:rPr lang="en-US" sz="2000" b="1" dirty="0" smtClean="0">
                <a:solidFill>
                  <a:srgbClr val="C00000"/>
                </a:solidFill>
              </a:rPr>
              <a:t>SOUTH</a:t>
            </a:r>
            <a:r>
              <a:rPr lang="en-US" sz="2000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dir</a:t>
            </a:r>
            <a:r>
              <a:rPr lang="en-US" sz="2000" b="1" dirty="0" smtClean="0">
                <a:solidFill>
                  <a:srgbClr val="7030A0"/>
                </a:solidFill>
              </a:rPr>
              <a:t> = “EAST”;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dir</a:t>
            </a:r>
            <a:r>
              <a:rPr lang="en-US" sz="2000" b="1" dirty="0" smtClean="0">
                <a:solidFill>
                  <a:srgbClr val="7030A0"/>
                </a:solidFill>
              </a:rPr>
              <a:t> = “NORTH”;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8714" y="866502"/>
            <a:ext cx="472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public </a:t>
            </a:r>
            <a:r>
              <a:rPr lang="en-US" sz="2000" b="1" dirty="0">
                <a:solidFill>
                  <a:srgbClr val="7030A0"/>
                </a:solidFill>
              </a:rPr>
              <a:t>void move()		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     if(</a:t>
            </a:r>
            <a:r>
              <a:rPr lang="en-US" sz="2000" b="1" dirty="0" err="1" smtClean="0">
                <a:solidFill>
                  <a:srgbClr val="7030A0"/>
                </a:solidFill>
              </a:rPr>
              <a:t>dir.equals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NORTH</a:t>
            </a:r>
            <a:r>
              <a:rPr lang="en-US" sz="2000" b="1" dirty="0">
                <a:solidFill>
                  <a:srgbClr val="7030A0"/>
                </a:solidFill>
              </a:rPr>
              <a:t>”))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yPos</a:t>
            </a:r>
            <a:r>
              <a:rPr lang="en-US" sz="2000" b="1" dirty="0">
                <a:solidFill>
                  <a:srgbClr val="7030A0"/>
                </a:solidFill>
              </a:rPr>
              <a:t>++;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else </a:t>
            </a:r>
            <a:r>
              <a:rPr lang="en-US" sz="2000" b="1" dirty="0">
                <a:solidFill>
                  <a:srgbClr val="7030A0"/>
                </a:solidFill>
              </a:rPr>
              <a:t>if(</a:t>
            </a:r>
            <a:r>
              <a:rPr lang="en-US" sz="2000" b="1" dirty="0" err="1">
                <a:solidFill>
                  <a:srgbClr val="7030A0"/>
                </a:solidFill>
              </a:rPr>
              <a:t>dir.equals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WEST</a:t>
            </a:r>
            <a:r>
              <a:rPr lang="en-US" sz="2000" b="1" dirty="0" smtClean="0">
                <a:solidFill>
                  <a:srgbClr val="7030A0"/>
                </a:solidFill>
              </a:rPr>
              <a:t>”) &amp;&amp; </a:t>
            </a:r>
            <a:r>
              <a:rPr lang="en-US" sz="2000" b="1" dirty="0" err="1">
                <a:solidFill>
                  <a:srgbClr val="7030A0"/>
                </a:solidFill>
              </a:rPr>
              <a:t>xPos</a:t>
            </a:r>
            <a:r>
              <a:rPr lang="en-US" sz="2000" b="1" dirty="0">
                <a:solidFill>
                  <a:srgbClr val="7030A0"/>
                </a:solidFill>
              </a:rPr>
              <a:t> &gt; 1)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xPos</a:t>
            </a:r>
            <a:r>
              <a:rPr lang="en-US" sz="2000" b="1" dirty="0" smtClean="0">
                <a:solidFill>
                  <a:srgbClr val="7030A0"/>
                </a:solidFill>
              </a:rPr>
              <a:t>-</a:t>
            </a:r>
            <a:r>
              <a:rPr lang="en-US" sz="2000" b="1" dirty="0">
                <a:solidFill>
                  <a:srgbClr val="7030A0"/>
                </a:solidFill>
              </a:rPr>
              <a:t>-;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else </a:t>
            </a:r>
            <a:r>
              <a:rPr lang="en-US" sz="2000" b="1" dirty="0">
                <a:solidFill>
                  <a:srgbClr val="7030A0"/>
                </a:solidFill>
              </a:rPr>
              <a:t>if(</a:t>
            </a:r>
            <a:r>
              <a:rPr lang="en-US" sz="2000" b="1" dirty="0" err="1">
                <a:solidFill>
                  <a:srgbClr val="7030A0"/>
                </a:solidFill>
              </a:rPr>
              <a:t>dir.equals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SOUTH</a:t>
            </a:r>
            <a:r>
              <a:rPr lang="en-US" sz="2000" b="1" dirty="0" smtClean="0">
                <a:solidFill>
                  <a:srgbClr val="7030A0"/>
                </a:solidFill>
              </a:rPr>
              <a:t>”)&amp;&amp; </a:t>
            </a:r>
            <a:r>
              <a:rPr lang="en-US" sz="2000" b="1" dirty="0" err="1">
                <a:solidFill>
                  <a:srgbClr val="7030A0"/>
                </a:solidFill>
              </a:rPr>
              <a:t>yPos</a:t>
            </a:r>
            <a:r>
              <a:rPr lang="en-US" sz="2000" b="1" dirty="0">
                <a:solidFill>
                  <a:srgbClr val="7030A0"/>
                </a:solidFill>
              </a:rPr>
              <a:t> &gt; 1)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yPos</a:t>
            </a:r>
            <a:r>
              <a:rPr lang="en-US" sz="2000" b="1" dirty="0">
                <a:solidFill>
                  <a:srgbClr val="7030A0"/>
                </a:solidFill>
              </a:rPr>
              <a:t>--;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   </a:t>
            </a:r>
            <a:r>
              <a:rPr lang="en-US" sz="2000" b="1" dirty="0">
                <a:solidFill>
                  <a:srgbClr val="7030A0"/>
                </a:solidFill>
              </a:rPr>
              <a:t>else </a:t>
            </a:r>
            <a:r>
              <a:rPr lang="en-US" sz="2000" b="1" dirty="0" smtClean="0">
                <a:solidFill>
                  <a:srgbClr val="7030A0"/>
                </a:solidFill>
              </a:rPr>
              <a:t>if(</a:t>
            </a:r>
            <a:r>
              <a:rPr lang="en-US" sz="2000" b="1" dirty="0" err="1" smtClean="0">
                <a:solidFill>
                  <a:srgbClr val="7030A0"/>
                </a:solidFill>
              </a:rPr>
              <a:t>dir.equals</a:t>
            </a:r>
            <a:r>
              <a:rPr lang="en-US" sz="2000" b="1" dirty="0" smtClean="0">
                <a:solidFill>
                  <a:srgbClr val="7030A0"/>
                </a:solidFill>
              </a:rPr>
              <a:t>(“</a:t>
            </a:r>
            <a:r>
              <a:rPr lang="en-US" sz="2000" b="1" dirty="0" smtClean="0">
                <a:solidFill>
                  <a:srgbClr val="C00000"/>
                </a:solidFill>
              </a:rPr>
              <a:t>EAST</a:t>
            </a:r>
            <a:r>
              <a:rPr lang="en-US" sz="2000" b="1" dirty="0" smtClean="0">
                <a:solidFill>
                  <a:srgbClr val="7030A0"/>
                </a:solidFill>
              </a:rPr>
              <a:t>”))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xPos</a:t>
            </a:r>
            <a:r>
              <a:rPr lang="en-US" sz="2000" b="1" dirty="0" smtClean="0">
                <a:solidFill>
                  <a:srgbClr val="7030A0"/>
                </a:solidFill>
              </a:rPr>
              <a:t>++; 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//note, </a:t>
            </a:r>
            <a:r>
              <a:rPr lang="en-US" sz="2000" dirty="0" err="1" smtClean="0">
                <a:solidFill>
                  <a:srgbClr val="C00000"/>
                </a:solidFill>
              </a:rPr>
              <a:t>xPos</a:t>
            </a:r>
            <a:r>
              <a:rPr lang="en-US" sz="2000" dirty="0" smtClean="0">
                <a:solidFill>
                  <a:srgbClr val="C00000"/>
                </a:solidFill>
              </a:rPr>
              <a:t> &amp; </a:t>
            </a:r>
            <a:r>
              <a:rPr lang="en-US" sz="2000" dirty="0" err="1" smtClean="0">
                <a:solidFill>
                  <a:srgbClr val="C00000"/>
                </a:solidFill>
              </a:rPr>
              <a:t>yPos</a:t>
            </a:r>
            <a:r>
              <a:rPr lang="en-US" sz="2000" dirty="0" smtClean="0">
                <a:solidFill>
                  <a:srgbClr val="C00000"/>
                </a:solidFill>
              </a:rPr>
              <a:t> must be &gt;= 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838199"/>
            <a:ext cx="3657600" cy="419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8714" y="838200"/>
            <a:ext cx="4659086" cy="419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</a:t>
            </a:r>
            <a:r>
              <a:rPr lang="en-US" sz="2000" b="1" dirty="0" err="1" smtClean="0">
                <a:solidFill>
                  <a:srgbClr val="7030A0"/>
                </a:solidFill>
              </a:rPr>
              <a:t>BotDriver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dirty="0" smtClean="0">
                <a:solidFill>
                  <a:srgbClr val="C00000"/>
                </a:solidFill>
              </a:rPr>
              <a:t>//in BotDriver.java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void main(String [] 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smtClean="0"/>
              <a:t>Robot </a:t>
            </a:r>
            <a:r>
              <a:rPr lang="en-US" sz="2000" b="1" dirty="0" err="1" smtClean="0"/>
              <a:t>lisa</a:t>
            </a:r>
            <a:r>
              <a:rPr lang="en-US" sz="2000" b="1" dirty="0" smtClean="0"/>
              <a:t> = new Robot();</a:t>
            </a: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 = new Robot(3,5,”</a:t>
            </a:r>
            <a:r>
              <a:rPr lang="en-US" sz="2000" b="1" dirty="0" smtClean="0">
                <a:solidFill>
                  <a:srgbClr val="C00000"/>
                </a:solidFill>
              </a:rPr>
              <a:t>NORTH</a:t>
            </a:r>
            <a:r>
              <a:rPr lang="en-US" sz="20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pete.turnLeft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pete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3114" y="1524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lisa</a:t>
            </a:r>
            <a:r>
              <a:rPr lang="en-US" dirty="0" smtClean="0"/>
              <a:t>		</a:t>
            </a:r>
            <a:r>
              <a:rPr lang="en-US" b="1" u="sng" dirty="0" err="1" smtClean="0"/>
              <a:t>pete</a:t>
            </a:r>
            <a:endParaRPr lang="en-US" b="1" u="sng" dirty="0" smtClean="0"/>
          </a:p>
          <a:p>
            <a:r>
              <a:rPr lang="en-US" dirty="0" smtClean="0"/>
              <a:t>(1,1):EAST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609600" y="2164467"/>
            <a:ext cx="304800" cy="2680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</a:t>
            </a:r>
            <a:r>
              <a:rPr lang="en-US" sz="2000" b="1" dirty="0" err="1" smtClean="0">
                <a:solidFill>
                  <a:srgbClr val="7030A0"/>
                </a:solidFill>
              </a:rPr>
              <a:t>BotDriver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dirty="0" smtClean="0">
                <a:solidFill>
                  <a:srgbClr val="C00000"/>
                </a:solidFill>
              </a:rPr>
              <a:t>//in BotDriver.java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void main(String [] 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 = new Robot();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smtClean="0"/>
              <a:t>Robot </a:t>
            </a:r>
            <a:r>
              <a:rPr lang="en-US" sz="2000" b="1" dirty="0" err="1" smtClean="0"/>
              <a:t>pete</a:t>
            </a:r>
            <a:r>
              <a:rPr lang="en-US" sz="2000" b="1" dirty="0" smtClean="0"/>
              <a:t> = new Robot(3,5,”NORTH”);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pete.turnLeft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pete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1524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lisa</a:t>
            </a:r>
            <a:r>
              <a:rPr lang="en-US" dirty="0" smtClean="0"/>
              <a:t>		</a:t>
            </a:r>
            <a:r>
              <a:rPr lang="en-US" b="1" u="sng" dirty="0" err="1" smtClean="0"/>
              <a:t>pete</a:t>
            </a:r>
            <a:endParaRPr lang="en-US" b="1" u="sng" dirty="0" smtClean="0"/>
          </a:p>
          <a:p>
            <a:r>
              <a:rPr lang="en-US" dirty="0" smtClean="0"/>
              <a:t>(1,1):EAST	(3,5):NORTH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609600" y="2432535"/>
            <a:ext cx="304800" cy="2680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</a:t>
            </a:r>
            <a:r>
              <a:rPr lang="en-US" sz="2000" b="1" dirty="0" err="1" smtClean="0">
                <a:solidFill>
                  <a:srgbClr val="7030A0"/>
                </a:solidFill>
              </a:rPr>
              <a:t>BotDriver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dirty="0" smtClean="0">
                <a:solidFill>
                  <a:srgbClr val="C00000"/>
                </a:solidFill>
              </a:rPr>
              <a:t>//in BotDriver.java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void main(String [] 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 = new Robot();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 = new Robot(3,5,”</a:t>
            </a:r>
            <a:r>
              <a:rPr lang="en-US" sz="2000" b="1" dirty="0" smtClean="0">
                <a:solidFill>
                  <a:srgbClr val="C00000"/>
                </a:solidFill>
              </a:rPr>
              <a:t>NORTH</a:t>
            </a:r>
            <a:r>
              <a:rPr lang="en-US" sz="20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lisa</a:t>
            </a:r>
            <a:r>
              <a:rPr lang="en-US" sz="2000" b="1" dirty="0" smtClean="0"/>
              <a:t>);	</a:t>
            </a:r>
            <a:r>
              <a:rPr lang="en-US" sz="2000" dirty="0">
                <a:solidFill>
                  <a:srgbClr val="C00000"/>
                </a:solidFill>
              </a:rPr>
              <a:t> //(</a:t>
            </a:r>
            <a:r>
              <a:rPr lang="en-US" sz="2000" dirty="0" smtClean="0">
                <a:solidFill>
                  <a:srgbClr val="C00000"/>
                </a:solidFill>
              </a:rPr>
              <a:t>1,1): EAST </a:t>
            </a:r>
            <a:r>
              <a:rPr lang="en-US" sz="2000" b="1" dirty="0" smtClean="0"/>
              <a:t>	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  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pete</a:t>
            </a:r>
            <a:r>
              <a:rPr lang="en-US" sz="2000" b="1" dirty="0" smtClean="0"/>
              <a:t>);</a:t>
            </a:r>
            <a:r>
              <a:rPr lang="en-US" sz="2000" b="1" dirty="0" smtClean="0">
                <a:solidFill>
                  <a:srgbClr val="7030A0"/>
                </a:solidFill>
              </a:rPr>
              <a:t>	 </a:t>
            </a:r>
            <a:r>
              <a:rPr lang="en-US" sz="2000" dirty="0" smtClean="0">
                <a:solidFill>
                  <a:srgbClr val="C00000"/>
                </a:solidFill>
              </a:rPr>
              <a:t>//(3,5): NORTH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pete.turnLeft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pete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1524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lisa</a:t>
            </a:r>
            <a:r>
              <a:rPr lang="en-US" dirty="0" smtClean="0"/>
              <a:t>		</a:t>
            </a:r>
            <a:r>
              <a:rPr lang="en-US" b="1" u="sng" dirty="0" err="1" smtClean="0"/>
              <a:t>pete</a:t>
            </a:r>
            <a:endParaRPr lang="en-US" b="1" u="sng" dirty="0" smtClean="0"/>
          </a:p>
          <a:p>
            <a:r>
              <a:rPr lang="en-US" dirty="0" smtClean="0"/>
              <a:t>(1,1):EAST	(3,5):NORTH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609600" y="2971800"/>
            <a:ext cx="304800" cy="2680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</a:t>
            </a:r>
            <a:r>
              <a:rPr lang="en-US" sz="2000" b="1" dirty="0" err="1" smtClean="0">
                <a:solidFill>
                  <a:srgbClr val="7030A0"/>
                </a:solidFill>
              </a:rPr>
              <a:t>BotDriver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dirty="0" smtClean="0">
                <a:solidFill>
                  <a:srgbClr val="C00000"/>
                </a:solidFill>
              </a:rPr>
              <a:t>//in BotDriver.java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void main(String []  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 = new Robot();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Robot 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 = new Robot(3,5,”</a:t>
            </a:r>
            <a:r>
              <a:rPr lang="en-US" sz="2000" b="1" dirty="0" smtClean="0">
                <a:solidFill>
                  <a:srgbClr val="C00000"/>
                </a:solidFill>
              </a:rPr>
              <a:t>NORTH</a:t>
            </a:r>
            <a:r>
              <a:rPr lang="en-US" sz="20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r>
              <a:rPr lang="en-US" sz="2000" b="1" dirty="0" smtClean="0"/>
              <a:t>	</a:t>
            </a:r>
            <a:r>
              <a:rPr lang="en-US" sz="2000" dirty="0">
                <a:solidFill>
                  <a:srgbClr val="C00000"/>
                </a:solidFill>
              </a:rPr>
              <a:t> //(</a:t>
            </a:r>
            <a:r>
              <a:rPr lang="en-US" sz="2000" dirty="0" smtClean="0">
                <a:solidFill>
                  <a:srgbClr val="C00000"/>
                </a:solidFill>
              </a:rPr>
              <a:t>1,1): EAST </a:t>
            </a:r>
            <a:r>
              <a:rPr lang="en-US" sz="2000" b="1" dirty="0" smtClean="0"/>
              <a:t>	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pete</a:t>
            </a:r>
            <a:r>
              <a:rPr lang="en-US" sz="2000" b="1" dirty="0" smtClean="0">
                <a:solidFill>
                  <a:srgbClr val="7030A0"/>
                </a:solidFill>
              </a:rPr>
              <a:t>);	 </a:t>
            </a:r>
            <a:r>
              <a:rPr lang="en-US" sz="2000" dirty="0" smtClean="0">
                <a:solidFill>
                  <a:srgbClr val="C00000"/>
                </a:solidFill>
              </a:rPr>
              <a:t>//(3,5): NORTH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/>
              <a:t>lisa.move</a:t>
            </a:r>
            <a:r>
              <a:rPr lang="en-US" sz="2000" b="1" dirty="0" smtClean="0"/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lisa.move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pete.turnLeft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pete.move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lisa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pete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1524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lisa</a:t>
            </a:r>
            <a:r>
              <a:rPr lang="en-US" dirty="0" smtClean="0"/>
              <a:t>		</a:t>
            </a:r>
            <a:r>
              <a:rPr lang="en-US" b="1" u="sng" dirty="0" err="1" smtClean="0"/>
              <a:t>pete</a:t>
            </a:r>
            <a:endParaRPr lang="en-US" b="1" u="sng" dirty="0" smtClean="0"/>
          </a:p>
          <a:p>
            <a:r>
              <a:rPr lang="en-US" dirty="0" smtClean="0"/>
              <a:t>(</a:t>
            </a:r>
            <a:r>
              <a:rPr lang="en-US" b="1" dirty="0" smtClean="0"/>
              <a:t>2</a:t>
            </a:r>
            <a:r>
              <a:rPr lang="en-US" dirty="0" smtClean="0"/>
              <a:t>,1):EAST	(3,5):NORTH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609600" y="3505200"/>
            <a:ext cx="304800" cy="26806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234</Words>
  <Application>Microsoft Office PowerPoint</Application>
  <PresentationFormat>On-screen Show (4:3)</PresentationFormat>
  <Paragraphs>242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Another Object</vt:lpstr>
      <vt:lpstr>Defining an Object</vt:lpstr>
      <vt:lpstr>  </vt:lpstr>
      <vt:lpstr> </vt:lpstr>
      <vt:lpstr>PowerPoint Presentation</vt:lpstr>
      <vt:lpstr>A driver program</vt:lpstr>
      <vt:lpstr>A driver program</vt:lpstr>
      <vt:lpstr>A driver program</vt:lpstr>
      <vt:lpstr>A driver program</vt:lpstr>
      <vt:lpstr>A driver program</vt:lpstr>
      <vt:lpstr>A driver program</vt:lpstr>
      <vt:lpstr>A driver program</vt:lpstr>
      <vt:lpstr>A driver program</vt:lpstr>
      <vt:lpstr>The beauty of good OO design</vt:lpstr>
      <vt:lpstr>Another driver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Object</dc:title>
  <dc:creator>Oberle, Doug R</dc:creator>
  <cp:lastModifiedBy>Administrator</cp:lastModifiedBy>
  <cp:revision>10</cp:revision>
  <dcterms:created xsi:type="dcterms:W3CDTF">2006-08-16T00:00:00Z</dcterms:created>
  <dcterms:modified xsi:type="dcterms:W3CDTF">2014-10-02T10:31:17Z</dcterms:modified>
</cp:coreProperties>
</file>