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Overriding methods, commenting and comparing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Miscellaneous </a:t>
            </a:r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&gt;=0 and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words.length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displays the upper-case element at index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show(String[]words,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(words[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].</a:t>
            </a:r>
            <a:r>
              <a:rPr lang="en-US" sz="2400" b="1" dirty="0" err="1" smtClean="0">
                <a:solidFill>
                  <a:srgbClr val="7030A0"/>
                </a:solidFill>
              </a:rPr>
              <a:t>toUpperCase</a:t>
            </a:r>
            <a:r>
              <a:rPr lang="en-US" sz="2400" b="1" dirty="0" smtClean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ArrayIndexOutOfBoundsException</a:t>
            </a:r>
            <a:r>
              <a:rPr lang="en-US" sz="2400" dirty="0" smtClean="0"/>
              <a:t> is on the line!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409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equality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equality of primitives uses == operator.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if(x == 10)		if(</a:t>
            </a:r>
            <a:r>
              <a:rPr lang="en-US" b="1" dirty="0" err="1" smtClean="0">
                <a:solidFill>
                  <a:srgbClr val="7030A0"/>
                </a:solidFill>
              </a:rPr>
              <a:t>num</a:t>
            </a:r>
            <a:r>
              <a:rPr lang="en-US" b="1" dirty="0" smtClean="0">
                <a:solidFill>
                  <a:srgbClr val="7030A0"/>
                </a:solidFill>
              </a:rPr>
              <a:t> !=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bob.getHeight</a:t>
            </a:r>
            <a:r>
              <a:rPr lang="en-US" b="1" dirty="0" smtClean="0">
                <a:solidFill>
                  <a:srgbClr val="7030A0"/>
                </a:solidFill>
              </a:rPr>
              <a:t>() == </a:t>
            </a:r>
            <a:r>
              <a:rPr lang="en-US" b="1" dirty="0" err="1" smtClean="0">
                <a:solidFill>
                  <a:srgbClr val="7030A0"/>
                </a:solidFill>
              </a:rPr>
              <a:t>jim.getHeight</a:t>
            </a:r>
            <a:r>
              <a:rPr lang="en-US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Testing the equality of objects requires the </a:t>
            </a:r>
            <a:r>
              <a:rPr lang="en-US" b="1" dirty="0" smtClean="0"/>
              <a:t>dot-equals </a:t>
            </a:r>
            <a:r>
              <a:rPr lang="en-US" dirty="0" smtClean="0"/>
              <a:t>method.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word.equals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C00000"/>
                </a:solidFill>
              </a:rPr>
              <a:t>“hello”</a:t>
            </a:r>
            <a:r>
              <a:rPr lang="en-US" b="1" dirty="0" smtClean="0">
                <a:solidFill>
                  <a:srgbClr val="7030A0"/>
                </a:solidFill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if(</a:t>
            </a:r>
            <a:r>
              <a:rPr lang="en-US" b="1" dirty="0" err="1" smtClean="0">
                <a:solidFill>
                  <a:srgbClr val="7030A0"/>
                </a:solidFill>
              </a:rPr>
              <a:t>bob.equals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jim</a:t>
            </a:r>
            <a:r>
              <a:rPr lang="en-US" b="1" dirty="0" smtClean="0">
                <a:solidFill>
                  <a:srgbClr val="7030A0"/>
                </a:solidFill>
              </a:rPr>
              <a:t>))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3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Robot y = new Robot(1,1,World.EAST,0);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if(x == 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/>
              <a:t>What will this output?  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9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y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if(x == 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different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 smtClean="0"/>
              <a:t>What will this output?   </a:t>
            </a:r>
            <a:r>
              <a:rPr lang="en-US" b="1" dirty="0" smtClean="0">
                <a:solidFill>
                  <a:srgbClr val="C00000"/>
                </a:solidFill>
              </a:rPr>
              <a:t>different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and y refer to different instances of Robots</a:t>
            </a:r>
          </a:p>
        </p:txBody>
      </p:sp>
    </p:spTree>
    <p:extLst>
      <p:ext uri="{BB962C8B-B14F-4D97-AF65-F5344CB8AC3E}">
        <p14:creationId xmlns:p14="http://schemas.microsoft.com/office/powerpoint/2010/main" val="327642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y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if(x == 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(“different”);</a:t>
            </a:r>
          </a:p>
          <a:p>
            <a:pPr marL="0" indent="0">
              <a:buNone/>
            </a:pPr>
            <a:r>
              <a:rPr lang="en-US" dirty="0" smtClean="0"/>
              <a:t>                       x                                y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dirty="0" smtClean="0"/>
              <a:t>(1,1):EAST, 0		(1,1):EAST, 0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5638800"/>
            <a:ext cx="228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0" y="5638800"/>
            <a:ext cx="24384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1816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51816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2133600" y="2299855"/>
            <a:ext cx="914400" cy="9144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y =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f(x == 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different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What will this output?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7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y = 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if(x == 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different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 smtClean="0"/>
              <a:t>What will this output?  </a:t>
            </a:r>
            <a:r>
              <a:rPr lang="en-US" b="1" dirty="0" smtClean="0">
                <a:solidFill>
                  <a:srgbClr val="C00000"/>
                </a:solidFill>
              </a:rPr>
              <a:t>same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and y refer to the same instance of a Robot 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0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use the == operator with objects, you are testing if they refer to the same instance.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x = new Robot(1,1,World.EAST,0);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Robot y = 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if(x == 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(“same”);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different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 smtClean="0"/>
              <a:t>                       x                                y</a:t>
            </a: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dirty="0" smtClean="0"/>
              <a:t>(1,1):EAST, 0		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5638800"/>
            <a:ext cx="228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43200" y="51816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7600" y="5181600"/>
            <a:ext cx="2209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2667000"/>
            <a:ext cx="228600" cy="2286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19350" y="2438400"/>
            <a:ext cx="398318" cy="4953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3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override the inherited dot-equals method for custom defined objects so that it makes sense for your application.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err="1" smtClean="0"/>
              <a:t>WeightLifters</a:t>
            </a:r>
            <a:r>
              <a:rPr lang="en-US" dirty="0" smtClean="0"/>
              <a:t> are ‘equal’ if they have the same max-</a:t>
            </a:r>
            <a:r>
              <a:rPr lang="en-US" dirty="0" err="1" smtClean="0"/>
              <a:t>benchpress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class </a:t>
            </a:r>
            <a:r>
              <a:rPr lang="en-US" sz="2400" b="1" dirty="0" err="1" smtClean="0">
                <a:solidFill>
                  <a:srgbClr val="7030A0"/>
                </a:solidFill>
              </a:rPr>
              <a:t>WeightLifter</a:t>
            </a: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dirty="0" smtClean="0"/>
              <a:t>cast other into a </a:t>
            </a:r>
            <a:r>
              <a:rPr lang="en-US" sz="2400" dirty="0" err="1" smtClean="0"/>
              <a:t>WeightLifter</a:t>
            </a:r>
            <a:endParaRPr lang="en-US" sz="2400" dirty="0" smtClean="0"/>
          </a:p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					</a:t>
            </a:r>
            <a:r>
              <a:rPr lang="en-US" sz="2400" dirty="0" smtClean="0"/>
              <a:t>so that they have a </a:t>
            </a:r>
            <a:r>
              <a:rPr lang="en-US" sz="2400" dirty="0" err="1" smtClean="0"/>
              <a:t>maxPress</a:t>
            </a:r>
            <a:endParaRPr lang="en-US" sz="2400" dirty="0" smtClean="0"/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private String name;			</a:t>
            </a:r>
            <a:r>
              <a:rPr lang="en-US" sz="2400" dirty="0" err="1" smtClean="0"/>
              <a:t>datafield</a:t>
            </a:r>
            <a:endParaRPr lang="en-US" sz="2400" dirty="0" smtClean="0"/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private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maxPress</a:t>
            </a:r>
            <a:r>
              <a:rPr lang="en-US" sz="2400" b="1" dirty="0" smtClean="0">
                <a:solidFill>
                  <a:srgbClr val="7030A0"/>
                </a:solidFill>
              </a:rPr>
              <a:t>;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smtClean="0">
                <a:solidFill>
                  <a:srgbClr val="7030A0"/>
                </a:solidFill>
              </a:rPr>
              <a:t>public </a:t>
            </a:r>
            <a:r>
              <a:rPr lang="en-US" sz="2400" b="1" dirty="0" err="1" smtClean="0">
                <a:solidFill>
                  <a:srgbClr val="7030A0"/>
                </a:solidFill>
              </a:rPr>
              <a:t>boolean</a:t>
            </a:r>
            <a:r>
              <a:rPr lang="en-US" sz="2400" b="1" dirty="0" smtClean="0">
                <a:solidFill>
                  <a:srgbClr val="7030A0"/>
                </a:solidFill>
              </a:rPr>
              <a:t> equals(Object other)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return (((</a:t>
            </a:r>
            <a:r>
              <a:rPr lang="en-US" sz="2400" b="1" dirty="0" err="1" smtClean="0">
                <a:solidFill>
                  <a:srgbClr val="7030A0"/>
                </a:solidFill>
              </a:rPr>
              <a:t>WeightLifter</a:t>
            </a:r>
            <a:r>
              <a:rPr lang="en-US" sz="2400" b="1" dirty="0" smtClean="0">
                <a:solidFill>
                  <a:srgbClr val="7030A0"/>
                </a:solidFill>
              </a:rPr>
              <a:t>)(other)).</a:t>
            </a:r>
            <a:r>
              <a:rPr lang="en-US" sz="2400" b="1" dirty="0" err="1" smtClean="0">
                <a:solidFill>
                  <a:srgbClr val="7030A0"/>
                </a:solidFill>
              </a:rPr>
              <a:t>maxPress</a:t>
            </a:r>
            <a:r>
              <a:rPr lang="en-US" sz="2400" b="1" dirty="0" smtClean="0">
                <a:solidFill>
                  <a:srgbClr val="7030A0"/>
                </a:solidFill>
              </a:rPr>
              <a:t> == </a:t>
            </a:r>
            <a:r>
              <a:rPr lang="en-US" sz="2400" b="1" dirty="0" err="1" smtClean="0">
                <a:solidFill>
                  <a:srgbClr val="7030A0"/>
                </a:solidFill>
              </a:rPr>
              <a:t>this.maxPress</a:t>
            </a:r>
            <a:r>
              <a:rPr lang="en-US" sz="2400" b="1" dirty="0" smtClean="0">
                <a:solidFill>
                  <a:srgbClr val="7030A0"/>
                </a:solidFill>
              </a:rPr>
              <a:t>);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5715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91000" y="3276600"/>
            <a:ext cx="39624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Given a base class, a subclass will inherit all concrete methods.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the subclass defines a method with the exact same signature as one that is inherited, then it will override it.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reserved word </a:t>
            </a:r>
            <a:r>
              <a:rPr lang="en-US" b="1" dirty="0" smtClean="0">
                <a:solidFill>
                  <a:srgbClr val="7030A0"/>
                </a:solidFill>
              </a:rPr>
              <a:t>super</a:t>
            </a:r>
            <a:r>
              <a:rPr lang="en-US" dirty="0" smtClean="0"/>
              <a:t> may be used to invoke the commonly named method from the base class, where </a:t>
            </a:r>
            <a:r>
              <a:rPr lang="en-US" b="1" dirty="0" smtClean="0">
                <a:solidFill>
                  <a:srgbClr val="7030A0"/>
                </a:solidFill>
              </a:rPr>
              <a:t>this</a:t>
            </a:r>
            <a:r>
              <a:rPr lang="en-US" dirty="0" smtClean="0"/>
              <a:t> would refer to the commonly named method within the subclass.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9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3276600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Vehicle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//data fields 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//constructors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String </a:t>
            </a:r>
            <a:r>
              <a:rPr lang="en-US" sz="2000" b="1" dirty="0" err="1" smtClean="0">
                <a:solidFill>
                  <a:srgbClr val="7030A0"/>
                </a:solidFill>
              </a:rPr>
              <a:t>makeNoise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“</a:t>
            </a:r>
            <a:r>
              <a:rPr lang="en-US" sz="2000" b="1" dirty="0" err="1" smtClean="0">
                <a:solidFill>
                  <a:srgbClr val="C00000"/>
                </a:solidFill>
              </a:rPr>
              <a:t>Vrooom</a:t>
            </a:r>
            <a:r>
              <a:rPr lang="en-US" sz="2000" b="1" dirty="0" smtClean="0">
                <a:solidFill>
                  <a:srgbClr val="C00000"/>
                </a:solidFill>
              </a:rPr>
              <a:t>!</a:t>
            </a:r>
            <a:r>
              <a:rPr lang="en-US" sz="2000" b="1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57200"/>
            <a:ext cx="3200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4800" y="436419"/>
            <a:ext cx="50292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Harley extends Vehicle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//data fields here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//constructors here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public String </a:t>
            </a:r>
            <a:r>
              <a:rPr lang="en-US" sz="2000" b="1" dirty="0" err="1" smtClean="0">
                <a:solidFill>
                  <a:srgbClr val="7030A0"/>
                </a:solidFill>
              </a:rPr>
              <a:t>makeNoise</a:t>
            </a:r>
            <a:r>
              <a:rPr lang="en-US" sz="2000" b="1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return “</a:t>
            </a:r>
            <a:r>
              <a:rPr lang="en-US" sz="2000" b="1" dirty="0" smtClean="0">
                <a:solidFill>
                  <a:srgbClr val="C00000"/>
                </a:solidFill>
              </a:rPr>
              <a:t>BABABA</a:t>
            </a:r>
            <a:r>
              <a:rPr lang="en-US" sz="2000" b="1" dirty="0" smtClean="0">
                <a:solidFill>
                  <a:srgbClr val="7030A0"/>
                </a:solidFill>
              </a:rPr>
              <a:t>” + </a:t>
            </a:r>
            <a:r>
              <a:rPr lang="en-US" sz="2000" b="1" dirty="0" err="1" smtClean="0">
                <a:solidFill>
                  <a:srgbClr val="7030A0"/>
                </a:solidFill>
              </a:rPr>
              <a:t>super.makeNoise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12618"/>
            <a:ext cx="48006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038600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Overrides the method inherited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Calls the base-class version of the method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Note:  if we left out the </a:t>
            </a:r>
            <a:r>
              <a:rPr lang="en-US" sz="2400" b="1" dirty="0" smtClean="0">
                <a:solidFill>
                  <a:srgbClr val="7030A0"/>
                </a:solidFill>
              </a:rPr>
              <a:t>super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7030A0"/>
                </a:solidFill>
              </a:rPr>
              <a:t>super.makeNoise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we would have some infinite recursion.  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7400" y="2150918"/>
            <a:ext cx="2362200" cy="18876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15000" y="3094759"/>
            <a:ext cx="2057400" cy="17820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standard way to comment a method, effectively providing a short instruction manual:  this is what it needs, this is what it does.</a:t>
            </a:r>
          </a:p>
          <a:p>
            <a:r>
              <a:rPr lang="en-US" sz="2800" u="sng" dirty="0" smtClean="0"/>
              <a:t>Pre Condition</a:t>
            </a:r>
            <a:r>
              <a:rPr lang="en-US" sz="2800" dirty="0" smtClean="0"/>
              <a:t>:  state what the method needs in order to work correctly.  Describe the state of any needed arguments so that it doesn’t crash and the output makes sense. (INPUT)</a:t>
            </a:r>
          </a:p>
          <a:p>
            <a:r>
              <a:rPr lang="en-US" sz="2800" u="sng" dirty="0" smtClean="0"/>
              <a:t>Post Condition</a:t>
            </a:r>
            <a:r>
              <a:rPr lang="en-US" sz="2800" dirty="0" smtClean="0"/>
              <a:t>:  describe what the method does. (OUTPUT)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80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returns the reciprocal of x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double reciprocal(double x)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1/x;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 x != 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returns the reciprocal of x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double reciprocal(double x)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1/x;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Note:  a possible division-by-zero exception is on the line!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returns the area of a rectangle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double </a:t>
            </a:r>
            <a:r>
              <a:rPr lang="en-US" sz="2400" b="1" dirty="0" err="1" smtClean="0">
                <a:solidFill>
                  <a:srgbClr val="7030A0"/>
                </a:solidFill>
              </a:rPr>
              <a:t>findArea</a:t>
            </a:r>
            <a:r>
              <a:rPr lang="en-US" sz="2400" b="1" dirty="0" smtClean="0">
                <a:solidFill>
                  <a:srgbClr val="7030A0"/>
                </a:solidFill>
              </a:rPr>
              <a:t>(double width, double height)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width * height;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2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 smtClean="0">
                <a:solidFill>
                  <a:srgbClr val="C00000"/>
                </a:solidFill>
              </a:rPr>
              <a:t>width &gt; 0, height &gt; 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returns the area of a rectangle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double </a:t>
            </a:r>
            <a:r>
              <a:rPr lang="en-US" sz="2400" b="1" dirty="0" err="1" smtClean="0">
                <a:solidFill>
                  <a:srgbClr val="7030A0"/>
                </a:solidFill>
              </a:rPr>
              <a:t>findArea</a:t>
            </a:r>
            <a:r>
              <a:rPr lang="en-US" sz="2400" b="1" dirty="0" smtClean="0">
                <a:solidFill>
                  <a:srgbClr val="7030A0"/>
                </a:solidFill>
              </a:rPr>
              <a:t>(double width, double height)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return width * height;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Note:  no exception is on the line, but output must make sense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14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For the precondition:  if the method does note need any arguments and doesn’t rely on any global instance variables, there is no precondition.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Otherwise, consider what you want the input to look like.  Don’t just restate the type or number of arguments the method needs.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//pre: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//post: displays the upper-case element at index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public static void show(String[]words,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(words[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].</a:t>
            </a:r>
            <a:r>
              <a:rPr lang="en-US" sz="2400" b="1" dirty="0" err="1" smtClean="0">
                <a:solidFill>
                  <a:srgbClr val="7030A0"/>
                </a:solidFill>
              </a:rPr>
              <a:t>toUpperCase</a:t>
            </a:r>
            <a:r>
              <a:rPr lang="en-US" sz="2400" b="1" dirty="0" smtClean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3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1133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Overriding methods, commenting and comparing</vt:lpstr>
      <vt:lpstr>Overriding methods</vt:lpstr>
      <vt:lpstr>PowerPoint Presentation</vt:lpstr>
      <vt:lpstr>Pre and Post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equality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Overriding methods, commenting and comparing</dc:title>
  <dc:creator>Oberle, Doug R</dc:creator>
  <cp:lastModifiedBy>Administrator</cp:lastModifiedBy>
  <cp:revision>9</cp:revision>
  <dcterms:created xsi:type="dcterms:W3CDTF">2006-08-16T00:00:00Z</dcterms:created>
  <dcterms:modified xsi:type="dcterms:W3CDTF">2014-12-08T14:13:20Z</dcterms:modified>
</cp:coreProperties>
</file>