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More Sorting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Insertion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52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48768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public static void </a:t>
            </a:r>
            <a:r>
              <a:rPr lang="en-US" sz="2200" b="1" dirty="0" err="1">
                <a:solidFill>
                  <a:srgbClr val="7030A0"/>
                </a:solidFill>
              </a:rPr>
              <a:t>insertionSort</a:t>
            </a:r>
            <a:r>
              <a:rPr lang="en-US" sz="2200" b="1" dirty="0">
                <a:solidFill>
                  <a:srgbClr val="7030A0"/>
                </a:solidFill>
              </a:rPr>
              <a:t>(</a:t>
            </a:r>
            <a:r>
              <a:rPr lang="en-US" sz="2200" b="1" dirty="0" err="1">
                <a:solidFill>
                  <a:srgbClr val="7030A0"/>
                </a:solidFill>
              </a:rPr>
              <a:t>int</a:t>
            </a:r>
            <a:r>
              <a:rPr lang="en-US" sz="2200" b="1" dirty="0">
                <a:solidFill>
                  <a:srgbClr val="7030A0"/>
                </a:solidFill>
              </a:rPr>
              <a:t>[] </a:t>
            </a:r>
            <a:r>
              <a:rPr lang="en-US" sz="2200" b="1" dirty="0" smtClean="0">
                <a:solidFill>
                  <a:srgbClr val="7030A0"/>
                </a:solidFill>
              </a:rPr>
              <a:t>list)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</a:t>
            </a:r>
            <a:r>
              <a:rPr lang="en-US" sz="2200" b="1" dirty="0" smtClean="0"/>
              <a:t>for </a:t>
            </a:r>
            <a:r>
              <a:rPr lang="en-US" sz="2200" b="1" dirty="0"/>
              <a:t>(</a:t>
            </a:r>
            <a:r>
              <a:rPr lang="en-US" sz="2200" b="1" dirty="0" err="1"/>
              <a:t>int</a:t>
            </a:r>
            <a:r>
              <a:rPr lang="en-US" sz="2200" b="1" dirty="0"/>
              <a:t> </a:t>
            </a:r>
            <a:r>
              <a:rPr lang="en-US" sz="2200" b="1" dirty="0" smtClean="0"/>
              <a:t>x=1</a:t>
            </a:r>
            <a:r>
              <a:rPr lang="en-US" sz="2200" b="1" dirty="0"/>
              <a:t>; </a:t>
            </a:r>
            <a:r>
              <a:rPr lang="en-US" sz="2200" b="1" dirty="0" smtClean="0"/>
              <a:t>x&lt; </a:t>
            </a:r>
            <a:r>
              <a:rPr lang="en-US" sz="2200" b="1" dirty="0" err="1"/>
              <a:t>list</a:t>
            </a:r>
            <a:r>
              <a:rPr lang="en-US" sz="2200" b="1" dirty="0" err="1" smtClean="0"/>
              <a:t>.length</a:t>
            </a:r>
            <a:r>
              <a:rPr lang="en-US" sz="2200" b="1" dirty="0"/>
              <a:t>; </a:t>
            </a:r>
            <a:r>
              <a:rPr lang="en-US" sz="2200" b="1" dirty="0" smtClean="0"/>
              <a:t>x++)</a:t>
            </a:r>
            <a:endParaRPr lang="en-US" sz="2200" b="1" dirty="0"/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{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/>
              <a:t>          </a:t>
            </a:r>
            <a:r>
              <a:rPr lang="en-US" sz="2200" b="1" dirty="0" err="1" smtClean="0">
                <a:solidFill>
                  <a:srgbClr val="7030A0"/>
                </a:solidFill>
              </a:rPr>
              <a:t>int</a:t>
            </a:r>
            <a:r>
              <a:rPr lang="en-US" sz="2200" b="1" dirty="0" smtClean="0">
                <a:solidFill>
                  <a:srgbClr val="7030A0"/>
                </a:solidFill>
              </a:rPr>
              <a:t> </a:t>
            </a:r>
            <a:r>
              <a:rPr lang="en-US" sz="2200" b="1" dirty="0">
                <a:solidFill>
                  <a:srgbClr val="7030A0"/>
                </a:solidFill>
              </a:rPr>
              <a:t>key = </a:t>
            </a:r>
            <a:r>
              <a:rPr lang="en-US" sz="2200" b="1" dirty="0" smtClean="0">
                <a:solidFill>
                  <a:srgbClr val="7030A0"/>
                </a:solidFill>
              </a:rPr>
              <a:t>list[x];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/>
              <a:t>          </a:t>
            </a:r>
            <a:r>
              <a:rPr lang="en-US" sz="2200" b="1" dirty="0" err="1" smtClean="0">
                <a:solidFill>
                  <a:srgbClr val="7030A0"/>
                </a:solidFill>
              </a:rPr>
              <a:t>int</a:t>
            </a:r>
            <a:r>
              <a:rPr lang="en-US" sz="2200" b="1" dirty="0" smtClean="0">
                <a:solidFill>
                  <a:srgbClr val="7030A0"/>
                </a:solidFill>
              </a:rPr>
              <a:t> </a:t>
            </a:r>
            <a:r>
              <a:rPr lang="en-US" sz="2200" b="1" dirty="0">
                <a:solidFill>
                  <a:srgbClr val="7030A0"/>
                </a:solidFill>
              </a:rPr>
              <a:t>j = </a:t>
            </a:r>
            <a:r>
              <a:rPr lang="en-US" sz="2200" b="1" dirty="0" smtClean="0">
                <a:solidFill>
                  <a:srgbClr val="7030A0"/>
                </a:solidFill>
              </a:rPr>
              <a:t>x - 1</a:t>
            </a:r>
            <a:r>
              <a:rPr lang="en-US" sz="2200" b="1" dirty="0">
                <a:solidFill>
                  <a:srgbClr val="7030A0"/>
                </a:solidFill>
              </a:rPr>
              <a:t>;      		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while </a:t>
            </a:r>
            <a:r>
              <a:rPr lang="en-US" sz="2200" b="1" dirty="0">
                <a:solidFill>
                  <a:srgbClr val="7030A0"/>
                </a:solidFill>
              </a:rPr>
              <a:t>(j&gt;=0 &amp;&amp; list</a:t>
            </a:r>
            <a:r>
              <a:rPr lang="en-US" sz="2200" b="1" dirty="0" smtClean="0">
                <a:solidFill>
                  <a:srgbClr val="7030A0"/>
                </a:solidFill>
              </a:rPr>
              <a:t>[j</a:t>
            </a:r>
            <a:r>
              <a:rPr lang="en-US" sz="2200" b="1" dirty="0">
                <a:solidFill>
                  <a:srgbClr val="7030A0"/>
                </a:solidFill>
              </a:rPr>
              <a:t>] &gt; key)  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 {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          list[j+1</a:t>
            </a:r>
            <a:r>
              <a:rPr lang="en-US" sz="2200" b="1" dirty="0">
                <a:solidFill>
                  <a:srgbClr val="7030A0"/>
                </a:solidFill>
              </a:rPr>
              <a:t>] = list</a:t>
            </a:r>
            <a:r>
              <a:rPr lang="en-US" sz="2200" b="1" dirty="0" smtClean="0">
                <a:solidFill>
                  <a:srgbClr val="7030A0"/>
                </a:solidFill>
              </a:rPr>
              <a:t>[j</a:t>
            </a:r>
            <a:r>
              <a:rPr lang="en-US" sz="2200" b="1" dirty="0">
                <a:solidFill>
                  <a:srgbClr val="7030A0"/>
                </a:solidFill>
              </a:rPr>
              <a:t>];       	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          j -- </a:t>
            </a:r>
            <a:r>
              <a:rPr lang="en-US" sz="2200" b="1" dirty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}</a:t>
            </a:r>
            <a:r>
              <a:rPr lang="en-US" sz="2200" b="1" dirty="0">
                <a:solidFill>
                  <a:srgbClr val="7030A0"/>
                </a:solidFill>
              </a:rPr>
              <a:t>			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list[j+1</a:t>
            </a:r>
            <a:r>
              <a:rPr lang="en-US" sz="2200" b="1" dirty="0">
                <a:solidFill>
                  <a:srgbClr val="7030A0"/>
                </a:solidFill>
              </a:rPr>
              <a:t>] = key;	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}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178863"/>
              </p:ext>
            </p:extLst>
          </p:nvPr>
        </p:nvGraphicFramePr>
        <p:xfrm>
          <a:off x="5715000" y="1524000"/>
          <a:ext cx="297180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789523"/>
              </p:ext>
            </p:extLst>
          </p:nvPr>
        </p:nvGraphicFramePr>
        <p:xfrm>
          <a:off x="5715000" y="990600"/>
          <a:ext cx="2971800" cy="472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15000" y="533400"/>
            <a:ext cx="3276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               x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u="sng" dirty="0" smtClean="0"/>
              <a:t>_</a:t>
            </a:r>
            <a:r>
              <a:rPr lang="en-US" b="1" u="sng" dirty="0" smtClean="0"/>
              <a:t>x</a:t>
            </a:r>
            <a:r>
              <a:rPr lang="en-US" u="sng" dirty="0" smtClean="0"/>
              <a:t>_</a:t>
            </a:r>
            <a:r>
              <a:rPr lang="en-US" dirty="0" smtClean="0"/>
              <a:t>	</a:t>
            </a:r>
            <a:r>
              <a:rPr lang="en-US" u="sng" dirty="0" smtClean="0"/>
              <a:t>_</a:t>
            </a:r>
            <a:r>
              <a:rPr lang="en-US" b="1" u="sng" dirty="0" smtClean="0"/>
              <a:t>j</a:t>
            </a:r>
            <a:r>
              <a:rPr lang="en-US" u="sng" dirty="0" smtClean="0"/>
              <a:t>_</a:t>
            </a:r>
            <a:r>
              <a:rPr lang="en-US" dirty="0" smtClean="0"/>
              <a:t>	</a:t>
            </a:r>
            <a:r>
              <a:rPr lang="en-US" b="1" u="sng" dirty="0" smtClean="0"/>
              <a:t>key</a:t>
            </a:r>
          </a:p>
          <a:p>
            <a:r>
              <a:rPr lang="en-US" dirty="0" smtClean="0"/>
              <a:t>   1	   	  </a:t>
            </a:r>
          </a:p>
          <a:p>
            <a:r>
              <a:rPr lang="en-US" dirty="0" smtClean="0"/>
              <a:t>   2</a:t>
            </a:r>
            <a:r>
              <a:rPr lang="en-US" dirty="0"/>
              <a:t>	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5-Point Star 6"/>
          <p:cNvSpPr/>
          <p:nvPr/>
        </p:nvSpPr>
        <p:spPr>
          <a:xfrm>
            <a:off x="533400" y="1371600"/>
            <a:ext cx="228600" cy="2286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57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48768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public static void </a:t>
            </a:r>
            <a:r>
              <a:rPr lang="en-US" sz="2200" b="1" dirty="0" err="1">
                <a:solidFill>
                  <a:srgbClr val="7030A0"/>
                </a:solidFill>
              </a:rPr>
              <a:t>insertionSort</a:t>
            </a:r>
            <a:r>
              <a:rPr lang="en-US" sz="2200" b="1" dirty="0">
                <a:solidFill>
                  <a:srgbClr val="7030A0"/>
                </a:solidFill>
              </a:rPr>
              <a:t>(</a:t>
            </a:r>
            <a:r>
              <a:rPr lang="en-US" sz="2200" b="1" dirty="0" err="1">
                <a:solidFill>
                  <a:srgbClr val="7030A0"/>
                </a:solidFill>
              </a:rPr>
              <a:t>int</a:t>
            </a:r>
            <a:r>
              <a:rPr lang="en-US" sz="2200" b="1" dirty="0">
                <a:solidFill>
                  <a:srgbClr val="7030A0"/>
                </a:solidFill>
              </a:rPr>
              <a:t>[] </a:t>
            </a:r>
            <a:r>
              <a:rPr lang="en-US" sz="2200" b="1" dirty="0" smtClean="0">
                <a:solidFill>
                  <a:srgbClr val="7030A0"/>
                </a:solidFill>
              </a:rPr>
              <a:t>list)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for </a:t>
            </a:r>
            <a:r>
              <a:rPr lang="en-US" sz="2200" b="1" dirty="0">
                <a:solidFill>
                  <a:srgbClr val="7030A0"/>
                </a:solidFill>
              </a:rPr>
              <a:t>(</a:t>
            </a:r>
            <a:r>
              <a:rPr lang="en-US" sz="2200" b="1" dirty="0" err="1">
                <a:solidFill>
                  <a:srgbClr val="7030A0"/>
                </a:solidFill>
              </a:rPr>
              <a:t>int</a:t>
            </a: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</a:rPr>
              <a:t>x=1</a:t>
            </a:r>
            <a:r>
              <a:rPr lang="en-US" sz="2200" b="1" dirty="0">
                <a:solidFill>
                  <a:srgbClr val="7030A0"/>
                </a:solidFill>
              </a:rPr>
              <a:t>; </a:t>
            </a:r>
            <a:r>
              <a:rPr lang="en-US" sz="2200" b="1" dirty="0" smtClean="0">
                <a:solidFill>
                  <a:srgbClr val="7030A0"/>
                </a:solidFill>
              </a:rPr>
              <a:t>x&lt; </a:t>
            </a:r>
            <a:r>
              <a:rPr lang="en-US" sz="2200" b="1" dirty="0" err="1">
                <a:solidFill>
                  <a:srgbClr val="7030A0"/>
                </a:solidFill>
              </a:rPr>
              <a:t>list</a:t>
            </a:r>
            <a:r>
              <a:rPr lang="en-US" sz="2200" b="1" dirty="0" err="1" smtClean="0">
                <a:solidFill>
                  <a:srgbClr val="7030A0"/>
                </a:solidFill>
              </a:rPr>
              <a:t>.length</a:t>
            </a:r>
            <a:r>
              <a:rPr lang="en-US" sz="2200" b="1" dirty="0">
                <a:solidFill>
                  <a:srgbClr val="7030A0"/>
                </a:solidFill>
              </a:rPr>
              <a:t>; </a:t>
            </a:r>
            <a:r>
              <a:rPr lang="en-US" sz="2200" b="1" dirty="0" smtClean="0">
                <a:solidFill>
                  <a:srgbClr val="7030A0"/>
                </a:solidFill>
              </a:rPr>
              <a:t>x++)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{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/>
              <a:t>          </a:t>
            </a:r>
            <a:r>
              <a:rPr lang="en-US" sz="2200" b="1" dirty="0" err="1" smtClean="0"/>
              <a:t>int</a:t>
            </a:r>
            <a:r>
              <a:rPr lang="en-US" sz="2200" b="1" dirty="0" smtClean="0"/>
              <a:t> </a:t>
            </a:r>
            <a:r>
              <a:rPr lang="en-US" sz="2200" b="1" dirty="0"/>
              <a:t>key = </a:t>
            </a:r>
            <a:r>
              <a:rPr lang="en-US" sz="2200" b="1" dirty="0" smtClean="0"/>
              <a:t>list[x];</a:t>
            </a:r>
            <a:endParaRPr lang="en-US" sz="2200" b="1" dirty="0"/>
          </a:p>
          <a:p>
            <a:pPr marL="0" indent="0">
              <a:buNone/>
            </a:pPr>
            <a:r>
              <a:rPr lang="en-US" sz="2200" b="1" dirty="0" smtClean="0"/>
              <a:t>          </a:t>
            </a:r>
            <a:r>
              <a:rPr lang="en-US" sz="2200" b="1" dirty="0" err="1" smtClean="0">
                <a:solidFill>
                  <a:srgbClr val="7030A0"/>
                </a:solidFill>
              </a:rPr>
              <a:t>int</a:t>
            </a:r>
            <a:r>
              <a:rPr lang="en-US" sz="2200" b="1" dirty="0" smtClean="0">
                <a:solidFill>
                  <a:srgbClr val="7030A0"/>
                </a:solidFill>
              </a:rPr>
              <a:t> </a:t>
            </a:r>
            <a:r>
              <a:rPr lang="en-US" sz="2200" b="1" dirty="0">
                <a:solidFill>
                  <a:srgbClr val="7030A0"/>
                </a:solidFill>
              </a:rPr>
              <a:t>j = </a:t>
            </a:r>
            <a:r>
              <a:rPr lang="en-US" sz="2200" b="1" dirty="0" smtClean="0">
                <a:solidFill>
                  <a:srgbClr val="7030A0"/>
                </a:solidFill>
              </a:rPr>
              <a:t>x - 1</a:t>
            </a:r>
            <a:r>
              <a:rPr lang="en-US" sz="2200" b="1" dirty="0">
                <a:solidFill>
                  <a:srgbClr val="7030A0"/>
                </a:solidFill>
              </a:rPr>
              <a:t>;      		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while </a:t>
            </a:r>
            <a:r>
              <a:rPr lang="en-US" sz="2200" b="1" dirty="0">
                <a:solidFill>
                  <a:srgbClr val="7030A0"/>
                </a:solidFill>
              </a:rPr>
              <a:t>(j&gt;=0 &amp;&amp; list</a:t>
            </a:r>
            <a:r>
              <a:rPr lang="en-US" sz="2200" b="1" dirty="0" smtClean="0">
                <a:solidFill>
                  <a:srgbClr val="7030A0"/>
                </a:solidFill>
              </a:rPr>
              <a:t>[j</a:t>
            </a:r>
            <a:r>
              <a:rPr lang="en-US" sz="2200" b="1" dirty="0">
                <a:solidFill>
                  <a:srgbClr val="7030A0"/>
                </a:solidFill>
              </a:rPr>
              <a:t>] &gt; key)  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 {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          list[j+1</a:t>
            </a:r>
            <a:r>
              <a:rPr lang="en-US" sz="2200" b="1" dirty="0">
                <a:solidFill>
                  <a:srgbClr val="7030A0"/>
                </a:solidFill>
              </a:rPr>
              <a:t>] = list</a:t>
            </a:r>
            <a:r>
              <a:rPr lang="en-US" sz="2200" b="1" dirty="0" smtClean="0">
                <a:solidFill>
                  <a:srgbClr val="7030A0"/>
                </a:solidFill>
              </a:rPr>
              <a:t>[j</a:t>
            </a:r>
            <a:r>
              <a:rPr lang="en-US" sz="2200" b="1" dirty="0">
                <a:solidFill>
                  <a:srgbClr val="7030A0"/>
                </a:solidFill>
              </a:rPr>
              <a:t>];       	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          j -- </a:t>
            </a:r>
            <a:r>
              <a:rPr lang="en-US" sz="2200" b="1" dirty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}</a:t>
            </a:r>
            <a:r>
              <a:rPr lang="en-US" sz="2200" b="1" dirty="0">
                <a:solidFill>
                  <a:srgbClr val="7030A0"/>
                </a:solidFill>
              </a:rPr>
              <a:t>			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list[j+1</a:t>
            </a:r>
            <a:r>
              <a:rPr lang="en-US" sz="2200" b="1" dirty="0">
                <a:solidFill>
                  <a:srgbClr val="7030A0"/>
                </a:solidFill>
              </a:rPr>
              <a:t>] = key;	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}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798558"/>
              </p:ext>
            </p:extLst>
          </p:nvPr>
        </p:nvGraphicFramePr>
        <p:xfrm>
          <a:off x="5715000" y="1524000"/>
          <a:ext cx="297180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422840"/>
              </p:ext>
            </p:extLst>
          </p:nvPr>
        </p:nvGraphicFramePr>
        <p:xfrm>
          <a:off x="5715000" y="990600"/>
          <a:ext cx="2971800" cy="472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15000" y="533400"/>
            <a:ext cx="3276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               x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u="sng" dirty="0" smtClean="0"/>
              <a:t>_</a:t>
            </a:r>
            <a:r>
              <a:rPr lang="en-US" b="1" u="sng" dirty="0" smtClean="0"/>
              <a:t>x</a:t>
            </a:r>
            <a:r>
              <a:rPr lang="en-US" u="sng" dirty="0" smtClean="0"/>
              <a:t>_</a:t>
            </a:r>
            <a:r>
              <a:rPr lang="en-US" dirty="0" smtClean="0"/>
              <a:t>	</a:t>
            </a:r>
            <a:r>
              <a:rPr lang="en-US" u="sng" dirty="0" smtClean="0"/>
              <a:t>_</a:t>
            </a:r>
            <a:r>
              <a:rPr lang="en-US" b="1" u="sng" dirty="0" smtClean="0"/>
              <a:t>j</a:t>
            </a:r>
            <a:r>
              <a:rPr lang="en-US" u="sng" dirty="0" smtClean="0"/>
              <a:t>_</a:t>
            </a:r>
            <a:r>
              <a:rPr lang="en-US" dirty="0" smtClean="0"/>
              <a:t>	</a:t>
            </a:r>
            <a:r>
              <a:rPr lang="en-US" b="1" u="sng" dirty="0" smtClean="0"/>
              <a:t>key</a:t>
            </a:r>
          </a:p>
          <a:p>
            <a:r>
              <a:rPr lang="en-US" dirty="0" smtClean="0"/>
              <a:t>   1	   	  5</a:t>
            </a:r>
          </a:p>
          <a:p>
            <a:r>
              <a:rPr lang="en-US" dirty="0" smtClean="0"/>
              <a:t>   2</a:t>
            </a:r>
            <a:r>
              <a:rPr lang="en-US" dirty="0"/>
              <a:t>	</a:t>
            </a:r>
            <a:r>
              <a:rPr lang="en-US" dirty="0" smtClean="0"/>
              <a:t> 	  </a:t>
            </a:r>
            <a:endParaRPr lang="en-US" dirty="0"/>
          </a:p>
        </p:txBody>
      </p:sp>
      <p:sp>
        <p:nvSpPr>
          <p:cNvPr id="7" name="5-Point Star 6"/>
          <p:cNvSpPr/>
          <p:nvPr/>
        </p:nvSpPr>
        <p:spPr>
          <a:xfrm>
            <a:off x="533400" y="2133600"/>
            <a:ext cx="228600" cy="2286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14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48768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public static void </a:t>
            </a:r>
            <a:r>
              <a:rPr lang="en-US" sz="2200" b="1" dirty="0" err="1">
                <a:solidFill>
                  <a:srgbClr val="7030A0"/>
                </a:solidFill>
              </a:rPr>
              <a:t>insertionSort</a:t>
            </a:r>
            <a:r>
              <a:rPr lang="en-US" sz="2200" b="1" dirty="0">
                <a:solidFill>
                  <a:srgbClr val="7030A0"/>
                </a:solidFill>
              </a:rPr>
              <a:t>(</a:t>
            </a:r>
            <a:r>
              <a:rPr lang="en-US" sz="2200" b="1" dirty="0" err="1">
                <a:solidFill>
                  <a:srgbClr val="7030A0"/>
                </a:solidFill>
              </a:rPr>
              <a:t>int</a:t>
            </a:r>
            <a:r>
              <a:rPr lang="en-US" sz="2200" b="1" dirty="0">
                <a:solidFill>
                  <a:srgbClr val="7030A0"/>
                </a:solidFill>
              </a:rPr>
              <a:t>[] </a:t>
            </a:r>
            <a:r>
              <a:rPr lang="en-US" sz="2200" b="1" dirty="0" smtClean="0">
                <a:solidFill>
                  <a:srgbClr val="7030A0"/>
                </a:solidFill>
              </a:rPr>
              <a:t>list)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for </a:t>
            </a:r>
            <a:r>
              <a:rPr lang="en-US" sz="2200" b="1" dirty="0">
                <a:solidFill>
                  <a:srgbClr val="7030A0"/>
                </a:solidFill>
              </a:rPr>
              <a:t>(</a:t>
            </a:r>
            <a:r>
              <a:rPr lang="en-US" sz="2200" b="1" dirty="0" err="1">
                <a:solidFill>
                  <a:srgbClr val="7030A0"/>
                </a:solidFill>
              </a:rPr>
              <a:t>int</a:t>
            </a: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</a:rPr>
              <a:t>x=1</a:t>
            </a:r>
            <a:r>
              <a:rPr lang="en-US" sz="2200" b="1" dirty="0">
                <a:solidFill>
                  <a:srgbClr val="7030A0"/>
                </a:solidFill>
              </a:rPr>
              <a:t>; </a:t>
            </a:r>
            <a:r>
              <a:rPr lang="en-US" sz="2200" b="1" dirty="0" smtClean="0">
                <a:solidFill>
                  <a:srgbClr val="7030A0"/>
                </a:solidFill>
              </a:rPr>
              <a:t>x&lt; </a:t>
            </a:r>
            <a:r>
              <a:rPr lang="en-US" sz="2200" b="1" dirty="0" err="1">
                <a:solidFill>
                  <a:srgbClr val="7030A0"/>
                </a:solidFill>
              </a:rPr>
              <a:t>list</a:t>
            </a:r>
            <a:r>
              <a:rPr lang="en-US" sz="2200" b="1" dirty="0" err="1" smtClean="0">
                <a:solidFill>
                  <a:srgbClr val="7030A0"/>
                </a:solidFill>
              </a:rPr>
              <a:t>.length</a:t>
            </a:r>
            <a:r>
              <a:rPr lang="en-US" sz="2200" b="1" dirty="0">
                <a:solidFill>
                  <a:srgbClr val="7030A0"/>
                </a:solidFill>
              </a:rPr>
              <a:t>; </a:t>
            </a:r>
            <a:r>
              <a:rPr lang="en-US" sz="2200" b="1" dirty="0" smtClean="0">
                <a:solidFill>
                  <a:srgbClr val="7030A0"/>
                </a:solidFill>
              </a:rPr>
              <a:t>x++)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{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/>
              <a:t>          </a:t>
            </a:r>
            <a:r>
              <a:rPr lang="en-US" sz="2200" b="1" dirty="0" err="1" smtClean="0">
                <a:solidFill>
                  <a:srgbClr val="7030A0"/>
                </a:solidFill>
              </a:rPr>
              <a:t>int</a:t>
            </a:r>
            <a:r>
              <a:rPr lang="en-US" sz="2200" b="1" dirty="0" smtClean="0">
                <a:solidFill>
                  <a:srgbClr val="7030A0"/>
                </a:solidFill>
              </a:rPr>
              <a:t> </a:t>
            </a:r>
            <a:r>
              <a:rPr lang="en-US" sz="2200" b="1" dirty="0">
                <a:solidFill>
                  <a:srgbClr val="7030A0"/>
                </a:solidFill>
              </a:rPr>
              <a:t>key = </a:t>
            </a:r>
            <a:r>
              <a:rPr lang="en-US" sz="2200" b="1" dirty="0" smtClean="0">
                <a:solidFill>
                  <a:srgbClr val="7030A0"/>
                </a:solidFill>
              </a:rPr>
              <a:t>list[x];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/>
              <a:t>          </a:t>
            </a:r>
            <a:r>
              <a:rPr lang="en-US" sz="2200" b="1" dirty="0" err="1" smtClean="0"/>
              <a:t>int</a:t>
            </a:r>
            <a:r>
              <a:rPr lang="en-US" sz="2200" b="1" dirty="0" smtClean="0"/>
              <a:t> </a:t>
            </a:r>
            <a:r>
              <a:rPr lang="en-US" sz="2200" b="1" dirty="0"/>
              <a:t>j = </a:t>
            </a:r>
            <a:r>
              <a:rPr lang="en-US" sz="2200" b="1" dirty="0" smtClean="0"/>
              <a:t>x - 1</a:t>
            </a:r>
            <a:r>
              <a:rPr lang="en-US" sz="2200" b="1" dirty="0"/>
              <a:t>;      </a:t>
            </a:r>
            <a:r>
              <a:rPr lang="en-US" sz="2200" b="1" dirty="0">
                <a:solidFill>
                  <a:srgbClr val="7030A0"/>
                </a:solidFill>
              </a:rPr>
              <a:t>		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while </a:t>
            </a:r>
            <a:r>
              <a:rPr lang="en-US" sz="2200" b="1" dirty="0">
                <a:solidFill>
                  <a:srgbClr val="7030A0"/>
                </a:solidFill>
              </a:rPr>
              <a:t>(j&gt;=0 &amp;&amp; list</a:t>
            </a:r>
            <a:r>
              <a:rPr lang="en-US" sz="2200" b="1" dirty="0" smtClean="0">
                <a:solidFill>
                  <a:srgbClr val="7030A0"/>
                </a:solidFill>
              </a:rPr>
              <a:t>[j</a:t>
            </a:r>
            <a:r>
              <a:rPr lang="en-US" sz="2200" b="1" dirty="0">
                <a:solidFill>
                  <a:srgbClr val="7030A0"/>
                </a:solidFill>
              </a:rPr>
              <a:t>] &gt; key)  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 {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          list[j+1</a:t>
            </a:r>
            <a:r>
              <a:rPr lang="en-US" sz="2200" b="1" dirty="0">
                <a:solidFill>
                  <a:srgbClr val="7030A0"/>
                </a:solidFill>
              </a:rPr>
              <a:t>] = list</a:t>
            </a:r>
            <a:r>
              <a:rPr lang="en-US" sz="2200" b="1" dirty="0" smtClean="0">
                <a:solidFill>
                  <a:srgbClr val="7030A0"/>
                </a:solidFill>
              </a:rPr>
              <a:t>[j</a:t>
            </a:r>
            <a:r>
              <a:rPr lang="en-US" sz="2200" b="1" dirty="0">
                <a:solidFill>
                  <a:srgbClr val="7030A0"/>
                </a:solidFill>
              </a:rPr>
              <a:t>];       	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          j -- </a:t>
            </a:r>
            <a:r>
              <a:rPr lang="en-US" sz="2200" b="1" dirty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}</a:t>
            </a:r>
            <a:r>
              <a:rPr lang="en-US" sz="2200" b="1" dirty="0">
                <a:solidFill>
                  <a:srgbClr val="7030A0"/>
                </a:solidFill>
              </a:rPr>
              <a:t>			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list[j+1</a:t>
            </a:r>
            <a:r>
              <a:rPr lang="en-US" sz="2200" b="1" dirty="0">
                <a:solidFill>
                  <a:srgbClr val="7030A0"/>
                </a:solidFill>
              </a:rPr>
              <a:t>] = key;	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}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780525"/>
              </p:ext>
            </p:extLst>
          </p:nvPr>
        </p:nvGraphicFramePr>
        <p:xfrm>
          <a:off x="5715000" y="1524000"/>
          <a:ext cx="297180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606639"/>
              </p:ext>
            </p:extLst>
          </p:nvPr>
        </p:nvGraphicFramePr>
        <p:xfrm>
          <a:off x="5715000" y="990600"/>
          <a:ext cx="2971800" cy="472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15000" y="533400"/>
            <a:ext cx="3276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 j             x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u="sng" dirty="0" smtClean="0"/>
              <a:t>_</a:t>
            </a:r>
            <a:r>
              <a:rPr lang="en-US" b="1" u="sng" dirty="0" smtClean="0"/>
              <a:t>x</a:t>
            </a:r>
            <a:r>
              <a:rPr lang="en-US" u="sng" dirty="0" smtClean="0"/>
              <a:t>_</a:t>
            </a:r>
            <a:r>
              <a:rPr lang="en-US" dirty="0" smtClean="0"/>
              <a:t>	</a:t>
            </a:r>
            <a:r>
              <a:rPr lang="en-US" u="sng" dirty="0" smtClean="0"/>
              <a:t>_</a:t>
            </a:r>
            <a:r>
              <a:rPr lang="en-US" b="1" u="sng" dirty="0" smtClean="0"/>
              <a:t>j</a:t>
            </a:r>
            <a:r>
              <a:rPr lang="en-US" u="sng" dirty="0" smtClean="0"/>
              <a:t>_</a:t>
            </a:r>
            <a:r>
              <a:rPr lang="en-US" dirty="0" smtClean="0"/>
              <a:t>	</a:t>
            </a:r>
            <a:r>
              <a:rPr lang="en-US" b="1" u="sng" dirty="0" smtClean="0"/>
              <a:t>key</a:t>
            </a:r>
          </a:p>
          <a:p>
            <a:r>
              <a:rPr lang="en-US" dirty="0" smtClean="0"/>
              <a:t>   1	 1  	  5</a:t>
            </a:r>
          </a:p>
          <a:p>
            <a:r>
              <a:rPr lang="en-US" dirty="0" smtClean="0"/>
              <a:t>   2</a:t>
            </a:r>
            <a:r>
              <a:rPr lang="en-US" dirty="0"/>
              <a:t>	</a:t>
            </a:r>
            <a:r>
              <a:rPr lang="en-US" dirty="0" smtClean="0"/>
              <a:t> 	  </a:t>
            </a:r>
            <a:endParaRPr lang="en-US" dirty="0"/>
          </a:p>
        </p:txBody>
      </p:sp>
      <p:sp>
        <p:nvSpPr>
          <p:cNvPr id="7" name="5-Point Star 6"/>
          <p:cNvSpPr/>
          <p:nvPr/>
        </p:nvSpPr>
        <p:spPr>
          <a:xfrm>
            <a:off x="533400" y="2590800"/>
            <a:ext cx="228600" cy="2286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35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48768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public static void </a:t>
            </a:r>
            <a:r>
              <a:rPr lang="en-US" sz="2200" b="1" dirty="0" err="1">
                <a:solidFill>
                  <a:srgbClr val="7030A0"/>
                </a:solidFill>
              </a:rPr>
              <a:t>insertionSort</a:t>
            </a:r>
            <a:r>
              <a:rPr lang="en-US" sz="2200" b="1" dirty="0">
                <a:solidFill>
                  <a:srgbClr val="7030A0"/>
                </a:solidFill>
              </a:rPr>
              <a:t>(</a:t>
            </a:r>
            <a:r>
              <a:rPr lang="en-US" sz="2200" b="1" dirty="0" err="1">
                <a:solidFill>
                  <a:srgbClr val="7030A0"/>
                </a:solidFill>
              </a:rPr>
              <a:t>int</a:t>
            </a:r>
            <a:r>
              <a:rPr lang="en-US" sz="2200" b="1" dirty="0">
                <a:solidFill>
                  <a:srgbClr val="7030A0"/>
                </a:solidFill>
              </a:rPr>
              <a:t>[] </a:t>
            </a:r>
            <a:r>
              <a:rPr lang="en-US" sz="2200" b="1" dirty="0" smtClean="0">
                <a:solidFill>
                  <a:srgbClr val="7030A0"/>
                </a:solidFill>
              </a:rPr>
              <a:t>list)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for </a:t>
            </a:r>
            <a:r>
              <a:rPr lang="en-US" sz="2200" b="1" dirty="0">
                <a:solidFill>
                  <a:srgbClr val="7030A0"/>
                </a:solidFill>
              </a:rPr>
              <a:t>(</a:t>
            </a:r>
            <a:r>
              <a:rPr lang="en-US" sz="2200" b="1" dirty="0" err="1">
                <a:solidFill>
                  <a:srgbClr val="7030A0"/>
                </a:solidFill>
              </a:rPr>
              <a:t>int</a:t>
            </a: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</a:rPr>
              <a:t>x=1</a:t>
            </a:r>
            <a:r>
              <a:rPr lang="en-US" sz="2200" b="1" dirty="0">
                <a:solidFill>
                  <a:srgbClr val="7030A0"/>
                </a:solidFill>
              </a:rPr>
              <a:t>; </a:t>
            </a:r>
            <a:r>
              <a:rPr lang="en-US" sz="2200" b="1" dirty="0" smtClean="0">
                <a:solidFill>
                  <a:srgbClr val="7030A0"/>
                </a:solidFill>
              </a:rPr>
              <a:t>x&lt; </a:t>
            </a:r>
            <a:r>
              <a:rPr lang="en-US" sz="2200" b="1" dirty="0" err="1">
                <a:solidFill>
                  <a:srgbClr val="7030A0"/>
                </a:solidFill>
              </a:rPr>
              <a:t>list</a:t>
            </a:r>
            <a:r>
              <a:rPr lang="en-US" sz="2200" b="1" dirty="0" err="1" smtClean="0">
                <a:solidFill>
                  <a:srgbClr val="7030A0"/>
                </a:solidFill>
              </a:rPr>
              <a:t>.length</a:t>
            </a:r>
            <a:r>
              <a:rPr lang="en-US" sz="2200" b="1" dirty="0">
                <a:solidFill>
                  <a:srgbClr val="7030A0"/>
                </a:solidFill>
              </a:rPr>
              <a:t>; </a:t>
            </a:r>
            <a:r>
              <a:rPr lang="en-US" sz="2200" b="1" dirty="0" smtClean="0">
                <a:solidFill>
                  <a:srgbClr val="7030A0"/>
                </a:solidFill>
              </a:rPr>
              <a:t>x++)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{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/>
              <a:t>          </a:t>
            </a:r>
            <a:r>
              <a:rPr lang="en-US" sz="2200" b="1" dirty="0" err="1" smtClean="0">
                <a:solidFill>
                  <a:srgbClr val="7030A0"/>
                </a:solidFill>
              </a:rPr>
              <a:t>int</a:t>
            </a:r>
            <a:r>
              <a:rPr lang="en-US" sz="2200" b="1" dirty="0" smtClean="0">
                <a:solidFill>
                  <a:srgbClr val="7030A0"/>
                </a:solidFill>
              </a:rPr>
              <a:t> </a:t>
            </a:r>
            <a:r>
              <a:rPr lang="en-US" sz="2200" b="1" dirty="0">
                <a:solidFill>
                  <a:srgbClr val="7030A0"/>
                </a:solidFill>
              </a:rPr>
              <a:t>key = </a:t>
            </a:r>
            <a:r>
              <a:rPr lang="en-US" sz="2200" b="1" dirty="0" smtClean="0">
                <a:solidFill>
                  <a:srgbClr val="7030A0"/>
                </a:solidFill>
              </a:rPr>
              <a:t>list[x];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</a:t>
            </a:r>
            <a:r>
              <a:rPr lang="en-US" sz="2200" b="1" dirty="0" err="1" smtClean="0">
                <a:solidFill>
                  <a:srgbClr val="7030A0"/>
                </a:solidFill>
              </a:rPr>
              <a:t>int</a:t>
            </a:r>
            <a:r>
              <a:rPr lang="en-US" sz="2200" b="1" dirty="0" smtClean="0">
                <a:solidFill>
                  <a:srgbClr val="7030A0"/>
                </a:solidFill>
              </a:rPr>
              <a:t> </a:t>
            </a:r>
            <a:r>
              <a:rPr lang="en-US" sz="2200" b="1" dirty="0">
                <a:solidFill>
                  <a:srgbClr val="7030A0"/>
                </a:solidFill>
              </a:rPr>
              <a:t>j = </a:t>
            </a:r>
            <a:r>
              <a:rPr lang="en-US" sz="2200" b="1" dirty="0" smtClean="0">
                <a:solidFill>
                  <a:srgbClr val="7030A0"/>
                </a:solidFill>
              </a:rPr>
              <a:t>x - 1</a:t>
            </a:r>
            <a:r>
              <a:rPr lang="en-US" sz="2200" b="1" dirty="0">
                <a:solidFill>
                  <a:srgbClr val="7030A0"/>
                </a:solidFill>
              </a:rPr>
              <a:t>;      		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</a:t>
            </a:r>
            <a:r>
              <a:rPr lang="en-US" sz="2200" b="1" dirty="0" smtClean="0"/>
              <a:t>while </a:t>
            </a:r>
            <a:r>
              <a:rPr lang="en-US" sz="2200" b="1" dirty="0"/>
              <a:t>(j&gt;=0 &amp;&amp; list</a:t>
            </a:r>
            <a:r>
              <a:rPr lang="en-US" sz="2200" b="1" dirty="0" smtClean="0"/>
              <a:t>[j</a:t>
            </a:r>
            <a:r>
              <a:rPr lang="en-US" sz="2200" b="1" dirty="0"/>
              <a:t>] &gt; key)  </a:t>
            </a:r>
            <a:r>
              <a:rPr lang="en-US" sz="2200" b="1" dirty="0">
                <a:solidFill>
                  <a:srgbClr val="7030A0"/>
                </a:solidFill>
              </a:rPr>
              <a:t>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 {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          list[j+1</a:t>
            </a:r>
            <a:r>
              <a:rPr lang="en-US" sz="2200" b="1" dirty="0">
                <a:solidFill>
                  <a:srgbClr val="7030A0"/>
                </a:solidFill>
              </a:rPr>
              <a:t>] = list</a:t>
            </a:r>
            <a:r>
              <a:rPr lang="en-US" sz="2200" b="1" dirty="0" smtClean="0">
                <a:solidFill>
                  <a:srgbClr val="7030A0"/>
                </a:solidFill>
              </a:rPr>
              <a:t>[j</a:t>
            </a:r>
            <a:r>
              <a:rPr lang="en-US" sz="2200" b="1" dirty="0">
                <a:solidFill>
                  <a:srgbClr val="7030A0"/>
                </a:solidFill>
              </a:rPr>
              <a:t>];       	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          j -- </a:t>
            </a:r>
            <a:r>
              <a:rPr lang="en-US" sz="2200" b="1" dirty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}</a:t>
            </a:r>
            <a:r>
              <a:rPr lang="en-US" sz="2200" b="1" dirty="0">
                <a:solidFill>
                  <a:srgbClr val="7030A0"/>
                </a:solidFill>
              </a:rPr>
              <a:t>			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list[j+1</a:t>
            </a:r>
            <a:r>
              <a:rPr lang="en-US" sz="2200" b="1" dirty="0">
                <a:solidFill>
                  <a:srgbClr val="7030A0"/>
                </a:solidFill>
              </a:rPr>
              <a:t>] = key;	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}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732535"/>
              </p:ext>
            </p:extLst>
          </p:nvPr>
        </p:nvGraphicFramePr>
        <p:xfrm>
          <a:off x="5715000" y="1524000"/>
          <a:ext cx="297180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07681"/>
              </p:ext>
            </p:extLst>
          </p:nvPr>
        </p:nvGraphicFramePr>
        <p:xfrm>
          <a:off x="5715000" y="990600"/>
          <a:ext cx="2971800" cy="472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15000" y="533400"/>
            <a:ext cx="3276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 j             x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u="sng" dirty="0" smtClean="0"/>
              <a:t>_</a:t>
            </a:r>
            <a:r>
              <a:rPr lang="en-US" b="1" u="sng" dirty="0" smtClean="0"/>
              <a:t>x</a:t>
            </a:r>
            <a:r>
              <a:rPr lang="en-US" u="sng" dirty="0" smtClean="0"/>
              <a:t>_</a:t>
            </a:r>
            <a:r>
              <a:rPr lang="en-US" dirty="0" smtClean="0"/>
              <a:t>	</a:t>
            </a:r>
            <a:r>
              <a:rPr lang="en-US" u="sng" dirty="0" smtClean="0"/>
              <a:t>_</a:t>
            </a:r>
            <a:r>
              <a:rPr lang="en-US" b="1" u="sng" dirty="0" smtClean="0"/>
              <a:t>j</a:t>
            </a:r>
            <a:r>
              <a:rPr lang="en-US" u="sng" dirty="0" smtClean="0"/>
              <a:t>_</a:t>
            </a:r>
            <a:r>
              <a:rPr lang="en-US" dirty="0" smtClean="0"/>
              <a:t>	</a:t>
            </a:r>
            <a:r>
              <a:rPr lang="en-US" b="1" u="sng" dirty="0" smtClean="0"/>
              <a:t>key</a:t>
            </a:r>
          </a:p>
          <a:p>
            <a:r>
              <a:rPr lang="en-US" dirty="0" smtClean="0"/>
              <a:t>   1	 1  	  5</a:t>
            </a:r>
          </a:p>
          <a:p>
            <a:r>
              <a:rPr lang="en-US" dirty="0" smtClean="0"/>
              <a:t>   2</a:t>
            </a:r>
            <a:r>
              <a:rPr lang="en-US" dirty="0"/>
              <a:t>	</a:t>
            </a:r>
            <a:r>
              <a:rPr lang="en-US" dirty="0" smtClean="0"/>
              <a:t> 	  </a:t>
            </a:r>
            <a:endParaRPr lang="en-US" dirty="0"/>
          </a:p>
        </p:txBody>
      </p:sp>
      <p:sp>
        <p:nvSpPr>
          <p:cNvPr id="7" name="5-Point Star 6"/>
          <p:cNvSpPr/>
          <p:nvPr/>
        </p:nvSpPr>
        <p:spPr>
          <a:xfrm>
            <a:off x="533400" y="3004423"/>
            <a:ext cx="228600" cy="2286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17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48768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public static void </a:t>
            </a:r>
            <a:r>
              <a:rPr lang="en-US" sz="2200" b="1" dirty="0" err="1">
                <a:solidFill>
                  <a:srgbClr val="7030A0"/>
                </a:solidFill>
              </a:rPr>
              <a:t>insertionSort</a:t>
            </a:r>
            <a:r>
              <a:rPr lang="en-US" sz="2200" b="1" dirty="0">
                <a:solidFill>
                  <a:srgbClr val="7030A0"/>
                </a:solidFill>
              </a:rPr>
              <a:t>(</a:t>
            </a:r>
            <a:r>
              <a:rPr lang="en-US" sz="2200" b="1" dirty="0" err="1">
                <a:solidFill>
                  <a:srgbClr val="7030A0"/>
                </a:solidFill>
              </a:rPr>
              <a:t>int</a:t>
            </a:r>
            <a:r>
              <a:rPr lang="en-US" sz="2200" b="1" dirty="0">
                <a:solidFill>
                  <a:srgbClr val="7030A0"/>
                </a:solidFill>
              </a:rPr>
              <a:t>[] </a:t>
            </a:r>
            <a:r>
              <a:rPr lang="en-US" sz="2200" b="1" dirty="0" smtClean="0">
                <a:solidFill>
                  <a:srgbClr val="7030A0"/>
                </a:solidFill>
              </a:rPr>
              <a:t>list)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for </a:t>
            </a:r>
            <a:r>
              <a:rPr lang="en-US" sz="2200" b="1" dirty="0">
                <a:solidFill>
                  <a:srgbClr val="7030A0"/>
                </a:solidFill>
              </a:rPr>
              <a:t>(</a:t>
            </a:r>
            <a:r>
              <a:rPr lang="en-US" sz="2200" b="1" dirty="0" err="1">
                <a:solidFill>
                  <a:srgbClr val="7030A0"/>
                </a:solidFill>
              </a:rPr>
              <a:t>int</a:t>
            </a: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</a:rPr>
              <a:t>x=1</a:t>
            </a:r>
            <a:r>
              <a:rPr lang="en-US" sz="2200" b="1" dirty="0">
                <a:solidFill>
                  <a:srgbClr val="7030A0"/>
                </a:solidFill>
              </a:rPr>
              <a:t>; </a:t>
            </a:r>
            <a:r>
              <a:rPr lang="en-US" sz="2200" b="1" dirty="0" smtClean="0">
                <a:solidFill>
                  <a:srgbClr val="7030A0"/>
                </a:solidFill>
              </a:rPr>
              <a:t>x&lt; </a:t>
            </a:r>
            <a:r>
              <a:rPr lang="en-US" sz="2200" b="1" dirty="0" err="1">
                <a:solidFill>
                  <a:srgbClr val="7030A0"/>
                </a:solidFill>
              </a:rPr>
              <a:t>list</a:t>
            </a:r>
            <a:r>
              <a:rPr lang="en-US" sz="2200" b="1" dirty="0" err="1" smtClean="0">
                <a:solidFill>
                  <a:srgbClr val="7030A0"/>
                </a:solidFill>
              </a:rPr>
              <a:t>.length</a:t>
            </a:r>
            <a:r>
              <a:rPr lang="en-US" sz="2200" b="1" dirty="0">
                <a:solidFill>
                  <a:srgbClr val="7030A0"/>
                </a:solidFill>
              </a:rPr>
              <a:t>; </a:t>
            </a:r>
            <a:r>
              <a:rPr lang="en-US" sz="2200" b="1" dirty="0" smtClean="0">
                <a:solidFill>
                  <a:srgbClr val="7030A0"/>
                </a:solidFill>
              </a:rPr>
              <a:t>x++)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{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/>
              <a:t>          </a:t>
            </a:r>
            <a:r>
              <a:rPr lang="en-US" sz="2200" b="1" dirty="0" err="1" smtClean="0">
                <a:solidFill>
                  <a:srgbClr val="7030A0"/>
                </a:solidFill>
              </a:rPr>
              <a:t>int</a:t>
            </a:r>
            <a:r>
              <a:rPr lang="en-US" sz="2200" b="1" dirty="0" smtClean="0">
                <a:solidFill>
                  <a:srgbClr val="7030A0"/>
                </a:solidFill>
              </a:rPr>
              <a:t> </a:t>
            </a:r>
            <a:r>
              <a:rPr lang="en-US" sz="2200" b="1" dirty="0">
                <a:solidFill>
                  <a:srgbClr val="7030A0"/>
                </a:solidFill>
              </a:rPr>
              <a:t>key = </a:t>
            </a:r>
            <a:r>
              <a:rPr lang="en-US" sz="2200" b="1" dirty="0" smtClean="0">
                <a:solidFill>
                  <a:srgbClr val="7030A0"/>
                </a:solidFill>
              </a:rPr>
              <a:t>list[x];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</a:t>
            </a:r>
            <a:r>
              <a:rPr lang="en-US" sz="2200" b="1" dirty="0" err="1" smtClean="0">
                <a:solidFill>
                  <a:srgbClr val="7030A0"/>
                </a:solidFill>
              </a:rPr>
              <a:t>int</a:t>
            </a:r>
            <a:r>
              <a:rPr lang="en-US" sz="2200" b="1" dirty="0" smtClean="0">
                <a:solidFill>
                  <a:srgbClr val="7030A0"/>
                </a:solidFill>
              </a:rPr>
              <a:t> </a:t>
            </a:r>
            <a:r>
              <a:rPr lang="en-US" sz="2200" b="1" dirty="0">
                <a:solidFill>
                  <a:srgbClr val="7030A0"/>
                </a:solidFill>
              </a:rPr>
              <a:t>j = </a:t>
            </a:r>
            <a:r>
              <a:rPr lang="en-US" sz="2200" b="1" dirty="0" smtClean="0">
                <a:solidFill>
                  <a:srgbClr val="7030A0"/>
                </a:solidFill>
              </a:rPr>
              <a:t>x - 1</a:t>
            </a:r>
            <a:r>
              <a:rPr lang="en-US" sz="2200" b="1" dirty="0">
                <a:solidFill>
                  <a:srgbClr val="7030A0"/>
                </a:solidFill>
              </a:rPr>
              <a:t>;      		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while </a:t>
            </a:r>
            <a:r>
              <a:rPr lang="en-US" sz="2200" b="1" dirty="0">
                <a:solidFill>
                  <a:srgbClr val="7030A0"/>
                </a:solidFill>
              </a:rPr>
              <a:t>(j&gt;=0 &amp;&amp; list</a:t>
            </a:r>
            <a:r>
              <a:rPr lang="en-US" sz="2200" b="1" dirty="0" smtClean="0">
                <a:solidFill>
                  <a:srgbClr val="7030A0"/>
                </a:solidFill>
              </a:rPr>
              <a:t>[j</a:t>
            </a:r>
            <a:r>
              <a:rPr lang="en-US" sz="2200" b="1" dirty="0">
                <a:solidFill>
                  <a:srgbClr val="7030A0"/>
                </a:solidFill>
              </a:rPr>
              <a:t>] &gt; key)  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 {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          </a:t>
            </a:r>
            <a:r>
              <a:rPr lang="en-US" sz="2200" b="1" dirty="0" smtClean="0"/>
              <a:t>list[j+1</a:t>
            </a:r>
            <a:r>
              <a:rPr lang="en-US" sz="2200" b="1" dirty="0"/>
              <a:t>] = list</a:t>
            </a:r>
            <a:r>
              <a:rPr lang="en-US" sz="2200" b="1" dirty="0" smtClean="0"/>
              <a:t>[j</a:t>
            </a:r>
            <a:r>
              <a:rPr lang="en-US" sz="2200" b="1" dirty="0"/>
              <a:t>];       		</a:t>
            </a:r>
            <a:endParaRPr lang="en-US" sz="2200" b="1" dirty="0" smtClean="0"/>
          </a:p>
          <a:p>
            <a:pPr marL="0" indent="0">
              <a:buNone/>
            </a:pPr>
            <a:r>
              <a:rPr lang="en-US" sz="2200" b="1" dirty="0" smtClean="0"/>
              <a:t>                    j -- </a:t>
            </a:r>
            <a:r>
              <a:rPr lang="en-US" sz="2200" b="1" dirty="0"/>
              <a:t>;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}</a:t>
            </a:r>
            <a:r>
              <a:rPr lang="en-US" sz="2200" b="1" dirty="0">
                <a:solidFill>
                  <a:srgbClr val="7030A0"/>
                </a:solidFill>
              </a:rPr>
              <a:t>			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list[j+1</a:t>
            </a:r>
            <a:r>
              <a:rPr lang="en-US" sz="2200" b="1" dirty="0">
                <a:solidFill>
                  <a:srgbClr val="7030A0"/>
                </a:solidFill>
              </a:rPr>
              <a:t>] = key;	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}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573122"/>
              </p:ext>
            </p:extLst>
          </p:nvPr>
        </p:nvGraphicFramePr>
        <p:xfrm>
          <a:off x="5715000" y="1524000"/>
          <a:ext cx="297180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200683"/>
              </p:ext>
            </p:extLst>
          </p:nvPr>
        </p:nvGraphicFramePr>
        <p:xfrm>
          <a:off x="5715000" y="990600"/>
          <a:ext cx="2971800" cy="472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15000" y="533400"/>
            <a:ext cx="3276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</a:t>
            </a:r>
            <a:r>
              <a:rPr lang="en-US" b="1" dirty="0" smtClean="0"/>
              <a:t>j</a:t>
            </a:r>
            <a:r>
              <a:rPr lang="en-US" dirty="0"/>
              <a:t>	</a:t>
            </a:r>
            <a:r>
              <a:rPr lang="en-US" dirty="0" smtClean="0"/>
              <a:t>               x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u="sng" dirty="0" smtClean="0"/>
              <a:t>_</a:t>
            </a:r>
            <a:r>
              <a:rPr lang="en-US" b="1" u="sng" dirty="0" smtClean="0"/>
              <a:t>x</a:t>
            </a:r>
            <a:r>
              <a:rPr lang="en-US" u="sng" dirty="0" smtClean="0"/>
              <a:t>_</a:t>
            </a:r>
            <a:r>
              <a:rPr lang="en-US" dirty="0" smtClean="0"/>
              <a:t>	</a:t>
            </a:r>
            <a:r>
              <a:rPr lang="en-US" u="sng" dirty="0" smtClean="0"/>
              <a:t>_</a:t>
            </a:r>
            <a:r>
              <a:rPr lang="en-US" b="1" u="sng" dirty="0" smtClean="0"/>
              <a:t>j</a:t>
            </a:r>
            <a:r>
              <a:rPr lang="en-US" u="sng" dirty="0" smtClean="0"/>
              <a:t>_</a:t>
            </a:r>
            <a:r>
              <a:rPr lang="en-US" dirty="0" smtClean="0"/>
              <a:t>	</a:t>
            </a:r>
            <a:r>
              <a:rPr lang="en-US" b="1" u="sng" dirty="0" smtClean="0"/>
              <a:t>key</a:t>
            </a:r>
          </a:p>
          <a:p>
            <a:r>
              <a:rPr lang="en-US" dirty="0" smtClean="0"/>
              <a:t>   1	 1  	  5</a:t>
            </a:r>
          </a:p>
          <a:p>
            <a:r>
              <a:rPr lang="en-US" dirty="0" smtClean="0"/>
              <a:t>   2</a:t>
            </a:r>
            <a:r>
              <a:rPr lang="en-US" dirty="0"/>
              <a:t>	</a:t>
            </a:r>
            <a:r>
              <a:rPr lang="en-US" dirty="0" smtClean="0"/>
              <a:t> 0	  </a:t>
            </a:r>
            <a:endParaRPr lang="en-US" dirty="0"/>
          </a:p>
        </p:txBody>
      </p:sp>
      <p:sp>
        <p:nvSpPr>
          <p:cNvPr id="7" name="5-Point Star 6"/>
          <p:cNvSpPr/>
          <p:nvPr/>
        </p:nvSpPr>
        <p:spPr>
          <a:xfrm>
            <a:off x="554083" y="3962400"/>
            <a:ext cx="228600" cy="2286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71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48768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public static void </a:t>
            </a:r>
            <a:r>
              <a:rPr lang="en-US" sz="2200" b="1" dirty="0" err="1">
                <a:solidFill>
                  <a:srgbClr val="7030A0"/>
                </a:solidFill>
              </a:rPr>
              <a:t>insertionSort</a:t>
            </a:r>
            <a:r>
              <a:rPr lang="en-US" sz="2200" b="1" dirty="0">
                <a:solidFill>
                  <a:srgbClr val="7030A0"/>
                </a:solidFill>
              </a:rPr>
              <a:t>(</a:t>
            </a:r>
            <a:r>
              <a:rPr lang="en-US" sz="2200" b="1" dirty="0" err="1">
                <a:solidFill>
                  <a:srgbClr val="7030A0"/>
                </a:solidFill>
              </a:rPr>
              <a:t>int</a:t>
            </a:r>
            <a:r>
              <a:rPr lang="en-US" sz="2200" b="1" dirty="0">
                <a:solidFill>
                  <a:srgbClr val="7030A0"/>
                </a:solidFill>
              </a:rPr>
              <a:t>[] </a:t>
            </a:r>
            <a:r>
              <a:rPr lang="en-US" sz="2200" b="1" dirty="0" smtClean="0">
                <a:solidFill>
                  <a:srgbClr val="7030A0"/>
                </a:solidFill>
              </a:rPr>
              <a:t>list)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for </a:t>
            </a:r>
            <a:r>
              <a:rPr lang="en-US" sz="2200" b="1" dirty="0">
                <a:solidFill>
                  <a:srgbClr val="7030A0"/>
                </a:solidFill>
              </a:rPr>
              <a:t>(</a:t>
            </a:r>
            <a:r>
              <a:rPr lang="en-US" sz="2200" b="1" dirty="0" err="1">
                <a:solidFill>
                  <a:srgbClr val="7030A0"/>
                </a:solidFill>
              </a:rPr>
              <a:t>int</a:t>
            </a: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</a:rPr>
              <a:t>x=1</a:t>
            </a:r>
            <a:r>
              <a:rPr lang="en-US" sz="2200" b="1" dirty="0">
                <a:solidFill>
                  <a:srgbClr val="7030A0"/>
                </a:solidFill>
              </a:rPr>
              <a:t>; </a:t>
            </a:r>
            <a:r>
              <a:rPr lang="en-US" sz="2200" b="1" dirty="0" smtClean="0">
                <a:solidFill>
                  <a:srgbClr val="7030A0"/>
                </a:solidFill>
              </a:rPr>
              <a:t>x&lt; </a:t>
            </a:r>
            <a:r>
              <a:rPr lang="en-US" sz="2200" b="1" dirty="0" err="1">
                <a:solidFill>
                  <a:srgbClr val="7030A0"/>
                </a:solidFill>
              </a:rPr>
              <a:t>list</a:t>
            </a:r>
            <a:r>
              <a:rPr lang="en-US" sz="2200" b="1" dirty="0" err="1" smtClean="0">
                <a:solidFill>
                  <a:srgbClr val="7030A0"/>
                </a:solidFill>
              </a:rPr>
              <a:t>.length</a:t>
            </a:r>
            <a:r>
              <a:rPr lang="en-US" sz="2200" b="1" dirty="0">
                <a:solidFill>
                  <a:srgbClr val="7030A0"/>
                </a:solidFill>
              </a:rPr>
              <a:t>; </a:t>
            </a:r>
            <a:r>
              <a:rPr lang="en-US" sz="2200" b="1" dirty="0" smtClean="0">
                <a:solidFill>
                  <a:srgbClr val="7030A0"/>
                </a:solidFill>
              </a:rPr>
              <a:t>x++)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{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/>
              <a:t>          </a:t>
            </a:r>
            <a:r>
              <a:rPr lang="en-US" sz="2200" b="1" dirty="0" err="1" smtClean="0">
                <a:solidFill>
                  <a:srgbClr val="7030A0"/>
                </a:solidFill>
              </a:rPr>
              <a:t>int</a:t>
            </a:r>
            <a:r>
              <a:rPr lang="en-US" sz="2200" b="1" dirty="0" smtClean="0">
                <a:solidFill>
                  <a:srgbClr val="7030A0"/>
                </a:solidFill>
              </a:rPr>
              <a:t> </a:t>
            </a:r>
            <a:r>
              <a:rPr lang="en-US" sz="2200" b="1" dirty="0">
                <a:solidFill>
                  <a:srgbClr val="7030A0"/>
                </a:solidFill>
              </a:rPr>
              <a:t>key = </a:t>
            </a:r>
            <a:r>
              <a:rPr lang="en-US" sz="2200" b="1" dirty="0" smtClean="0">
                <a:solidFill>
                  <a:srgbClr val="7030A0"/>
                </a:solidFill>
              </a:rPr>
              <a:t>list[x];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</a:t>
            </a:r>
            <a:r>
              <a:rPr lang="en-US" sz="2200" b="1" dirty="0" err="1" smtClean="0">
                <a:solidFill>
                  <a:srgbClr val="7030A0"/>
                </a:solidFill>
              </a:rPr>
              <a:t>int</a:t>
            </a:r>
            <a:r>
              <a:rPr lang="en-US" sz="2200" b="1" dirty="0" smtClean="0">
                <a:solidFill>
                  <a:srgbClr val="7030A0"/>
                </a:solidFill>
              </a:rPr>
              <a:t> </a:t>
            </a:r>
            <a:r>
              <a:rPr lang="en-US" sz="2200" b="1" dirty="0">
                <a:solidFill>
                  <a:srgbClr val="7030A0"/>
                </a:solidFill>
              </a:rPr>
              <a:t>j = </a:t>
            </a:r>
            <a:r>
              <a:rPr lang="en-US" sz="2200" b="1" dirty="0" smtClean="0">
                <a:solidFill>
                  <a:srgbClr val="7030A0"/>
                </a:solidFill>
              </a:rPr>
              <a:t>x - 1</a:t>
            </a:r>
            <a:r>
              <a:rPr lang="en-US" sz="2200" b="1" dirty="0">
                <a:solidFill>
                  <a:srgbClr val="7030A0"/>
                </a:solidFill>
              </a:rPr>
              <a:t>;      		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</a:t>
            </a:r>
            <a:r>
              <a:rPr lang="en-US" sz="2200" b="1" dirty="0" smtClean="0"/>
              <a:t>while </a:t>
            </a:r>
            <a:r>
              <a:rPr lang="en-US" sz="2200" b="1" dirty="0"/>
              <a:t>(j&gt;=0 &amp;&amp; list</a:t>
            </a:r>
            <a:r>
              <a:rPr lang="en-US" sz="2200" b="1" dirty="0" smtClean="0"/>
              <a:t>[j</a:t>
            </a:r>
            <a:r>
              <a:rPr lang="en-US" sz="2200" b="1" dirty="0"/>
              <a:t>] &gt; key)  </a:t>
            </a:r>
            <a:r>
              <a:rPr lang="en-US" sz="2200" b="1" dirty="0">
                <a:solidFill>
                  <a:srgbClr val="7030A0"/>
                </a:solidFill>
              </a:rPr>
              <a:t>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 {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          list[j+1</a:t>
            </a:r>
            <a:r>
              <a:rPr lang="en-US" sz="2200" b="1" dirty="0">
                <a:solidFill>
                  <a:srgbClr val="7030A0"/>
                </a:solidFill>
              </a:rPr>
              <a:t>] = list</a:t>
            </a:r>
            <a:r>
              <a:rPr lang="en-US" sz="2200" b="1" dirty="0" smtClean="0">
                <a:solidFill>
                  <a:srgbClr val="7030A0"/>
                </a:solidFill>
              </a:rPr>
              <a:t>[j</a:t>
            </a:r>
            <a:r>
              <a:rPr lang="en-US" sz="2200" b="1" dirty="0">
                <a:solidFill>
                  <a:srgbClr val="7030A0"/>
                </a:solidFill>
              </a:rPr>
              <a:t>];       	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          j -- </a:t>
            </a:r>
            <a:r>
              <a:rPr lang="en-US" sz="2200" b="1" dirty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}</a:t>
            </a:r>
            <a:r>
              <a:rPr lang="en-US" sz="2200" b="1" dirty="0">
                <a:solidFill>
                  <a:srgbClr val="7030A0"/>
                </a:solidFill>
              </a:rPr>
              <a:t>			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list[j+1</a:t>
            </a:r>
            <a:r>
              <a:rPr lang="en-US" sz="2200" b="1" dirty="0">
                <a:solidFill>
                  <a:srgbClr val="7030A0"/>
                </a:solidFill>
              </a:rPr>
              <a:t>] = key;	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}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990485"/>
              </p:ext>
            </p:extLst>
          </p:nvPr>
        </p:nvGraphicFramePr>
        <p:xfrm>
          <a:off x="5715000" y="1524000"/>
          <a:ext cx="297180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328007"/>
              </p:ext>
            </p:extLst>
          </p:nvPr>
        </p:nvGraphicFramePr>
        <p:xfrm>
          <a:off x="5715000" y="990600"/>
          <a:ext cx="2971800" cy="472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15000" y="533400"/>
            <a:ext cx="3276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</a:t>
            </a:r>
            <a:r>
              <a:rPr lang="en-US" b="1" dirty="0" smtClean="0"/>
              <a:t>j</a:t>
            </a:r>
            <a:r>
              <a:rPr lang="en-US" dirty="0"/>
              <a:t>	</a:t>
            </a:r>
            <a:r>
              <a:rPr lang="en-US" dirty="0" smtClean="0"/>
              <a:t>               x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u="sng" dirty="0" smtClean="0"/>
              <a:t>_</a:t>
            </a:r>
            <a:r>
              <a:rPr lang="en-US" b="1" u="sng" dirty="0" smtClean="0"/>
              <a:t>x</a:t>
            </a:r>
            <a:r>
              <a:rPr lang="en-US" u="sng" dirty="0" smtClean="0"/>
              <a:t>_</a:t>
            </a:r>
            <a:r>
              <a:rPr lang="en-US" dirty="0" smtClean="0"/>
              <a:t>	</a:t>
            </a:r>
            <a:r>
              <a:rPr lang="en-US" u="sng" dirty="0" smtClean="0"/>
              <a:t>_</a:t>
            </a:r>
            <a:r>
              <a:rPr lang="en-US" b="1" u="sng" dirty="0" smtClean="0"/>
              <a:t>j</a:t>
            </a:r>
            <a:r>
              <a:rPr lang="en-US" u="sng" dirty="0" smtClean="0"/>
              <a:t>_</a:t>
            </a:r>
            <a:r>
              <a:rPr lang="en-US" dirty="0" smtClean="0"/>
              <a:t>	</a:t>
            </a:r>
            <a:r>
              <a:rPr lang="en-US" b="1" u="sng" dirty="0" smtClean="0"/>
              <a:t>key</a:t>
            </a:r>
          </a:p>
          <a:p>
            <a:r>
              <a:rPr lang="en-US" dirty="0" smtClean="0"/>
              <a:t>   1	 1  	  5</a:t>
            </a:r>
          </a:p>
          <a:p>
            <a:r>
              <a:rPr lang="en-US" dirty="0" smtClean="0"/>
              <a:t>   2</a:t>
            </a:r>
            <a:r>
              <a:rPr lang="en-US" dirty="0"/>
              <a:t>	</a:t>
            </a:r>
            <a:r>
              <a:rPr lang="en-US" dirty="0" smtClean="0"/>
              <a:t> 0	  </a:t>
            </a:r>
            <a:endParaRPr lang="en-US" dirty="0"/>
          </a:p>
        </p:txBody>
      </p:sp>
      <p:sp>
        <p:nvSpPr>
          <p:cNvPr id="7" name="5-Point Star 6"/>
          <p:cNvSpPr/>
          <p:nvPr/>
        </p:nvSpPr>
        <p:spPr>
          <a:xfrm>
            <a:off x="554083" y="3004423"/>
            <a:ext cx="228600" cy="2286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85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48768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public static void </a:t>
            </a:r>
            <a:r>
              <a:rPr lang="en-US" sz="2200" b="1" dirty="0" err="1">
                <a:solidFill>
                  <a:srgbClr val="7030A0"/>
                </a:solidFill>
              </a:rPr>
              <a:t>insertionSort</a:t>
            </a:r>
            <a:r>
              <a:rPr lang="en-US" sz="2200" b="1" dirty="0">
                <a:solidFill>
                  <a:srgbClr val="7030A0"/>
                </a:solidFill>
              </a:rPr>
              <a:t>(</a:t>
            </a:r>
            <a:r>
              <a:rPr lang="en-US" sz="2200" b="1" dirty="0" err="1">
                <a:solidFill>
                  <a:srgbClr val="7030A0"/>
                </a:solidFill>
              </a:rPr>
              <a:t>int</a:t>
            </a:r>
            <a:r>
              <a:rPr lang="en-US" sz="2200" b="1" dirty="0">
                <a:solidFill>
                  <a:srgbClr val="7030A0"/>
                </a:solidFill>
              </a:rPr>
              <a:t>[] </a:t>
            </a:r>
            <a:r>
              <a:rPr lang="en-US" sz="2200" b="1" dirty="0" smtClean="0">
                <a:solidFill>
                  <a:srgbClr val="7030A0"/>
                </a:solidFill>
              </a:rPr>
              <a:t>list)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for </a:t>
            </a:r>
            <a:r>
              <a:rPr lang="en-US" sz="2200" b="1" dirty="0">
                <a:solidFill>
                  <a:srgbClr val="7030A0"/>
                </a:solidFill>
              </a:rPr>
              <a:t>(</a:t>
            </a:r>
            <a:r>
              <a:rPr lang="en-US" sz="2200" b="1" dirty="0" err="1">
                <a:solidFill>
                  <a:srgbClr val="7030A0"/>
                </a:solidFill>
              </a:rPr>
              <a:t>int</a:t>
            </a: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</a:rPr>
              <a:t>x=1</a:t>
            </a:r>
            <a:r>
              <a:rPr lang="en-US" sz="2200" b="1" dirty="0">
                <a:solidFill>
                  <a:srgbClr val="7030A0"/>
                </a:solidFill>
              </a:rPr>
              <a:t>; </a:t>
            </a:r>
            <a:r>
              <a:rPr lang="en-US" sz="2200" b="1" dirty="0" smtClean="0">
                <a:solidFill>
                  <a:srgbClr val="7030A0"/>
                </a:solidFill>
              </a:rPr>
              <a:t>x&lt; </a:t>
            </a:r>
            <a:r>
              <a:rPr lang="en-US" sz="2200" b="1" dirty="0" err="1">
                <a:solidFill>
                  <a:srgbClr val="7030A0"/>
                </a:solidFill>
              </a:rPr>
              <a:t>list</a:t>
            </a:r>
            <a:r>
              <a:rPr lang="en-US" sz="2200" b="1" dirty="0" err="1" smtClean="0">
                <a:solidFill>
                  <a:srgbClr val="7030A0"/>
                </a:solidFill>
              </a:rPr>
              <a:t>.length</a:t>
            </a:r>
            <a:r>
              <a:rPr lang="en-US" sz="2200" b="1" dirty="0">
                <a:solidFill>
                  <a:srgbClr val="7030A0"/>
                </a:solidFill>
              </a:rPr>
              <a:t>; </a:t>
            </a:r>
            <a:r>
              <a:rPr lang="en-US" sz="2200" b="1" dirty="0" smtClean="0">
                <a:solidFill>
                  <a:srgbClr val="7030A0"/>
                </a:solidFill>
              </a:rPr>
              <a:t>x++)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{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/>
              <a:t>          </a:t>
            </a:r>
            <a:r>
              <a:rPr lang="en-US" sz="2200" b="1" dirty="0" err="1" smtClean="0">
                <a:solidFill>
                  <a:srgbClr val="7030A0"/>
                </a:solidFill>
              </a:rPr>
              <a:t>int</a:t>
            </a:r>
            <a:r>
              <a:rPr lang="en-US" sz="2200" b="1" dirty="0" smtClean="0">
                <a:solidFill>
                  <a:srgbClr val="7030A0"/>
                </a:solidFill>
              </a:rPr>
              <a:t> </a:t>
            </a:r>
            <a:r>
              <a:rPr lang="en-US" sz="2200" b="1" dirty="0">
                <a:solidFill>
                  <a:srgbClr val="7030A0"/>
                </a:solidFill>
              </a:rPr>
              <a:t>key = </a:t>
            </a:r>
            <a:r>
              <a:rPr lang="en-US" sz="2200" b="1" dirty="0" smtClean="0">
                <a:solidFill>
                  <a:srgbClr val="7030A0"/>
                </a:solidFill>
              </a:rPr>
              <a:t>list[x];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</a:t>
            </a:r>
            <a:r>
              <a:rPr lang="en-US" sz="2200" b="1" dirty="0" err="1" smtClean="0">
                <a:solidFill>
                  <a:srgbClr val="7030A0"/>
                </a:solidFill>
              </a:rPr>
              <a:t>int</a:t>
            </a:r>
            <a:r>
              <a:rPr lang="en-US" sz="2200" b="1" dirty="0" smtClean="0">
                <a:solidFill>
                  <a:srgbClr val="7030A0"/>
                </a:solidFill>
              </a:rPr>
              <a:t> </a:t>
            </a:r>
            <a:r>
              <a:rPr lang="en-US" sz="2200" b="1" dirty="0">
                <a:solidFill>
                  <a:srgbClr val="7030A0"/>
                </a:solidFill>
              </a:rPr>
              <a:t>j = </a:t>
            </a:r>
            <a:r>
              <a:rPr lang="en-US" sz="2200" b="1" dirty="0" smtClean="0">
                <a:solidFill>
                  <a:srgbClr val="7030A0"/>
                </a:solidFill>
              </a:rPr>
              <a:t>x - 1</a:t>
            </a:r>
            <a:r>
              <a:rPr lang="en-US" sz="2200" b="1" dirty="0">
                <a:solidFill>
                  <a:srgbClr val="7030A0"/>
                </a:solidFill>
              </a:rPr>
              <a:t>;      		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while </a:t>
            </a:r>
            <a:r>
              <a:rPr lang="en-US" sz="2200" b="1" dirty="0">
                <a:solidFill>
                  <a:srgbClr val="7030A0"/>
                </a:solidFill>
              </a:rPr>
              <a:t>(j&gt;=0 &amp;&amp; list</a:t>
            </a:r>
            <a:r>
              <a:rPr lang="en-US" sz="2200" b="1" dirty="0" smtClean="0">
                <a:solidFill>
                  <a:srgbClr val="7030A0"/>
                </a:solidFill>
              </a:rPr>
              <a:t>[j</a:t>
            </a:r>
            <a:r>
              <a:rPr lang="en-US" sz="2200" b="1" dirty="0">
                <a:solidFill>
                  <a:srgbClr val="7030A0"/>
                </a:solidFill>
              </a:rPr>
              <a:t>] &gt; key)  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 {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          list[j+1</a:t>
            </a:r>
            <a:r>
              <a:rPr lang="en-US" sz="2200" b="1" dirty="0">
                <a:solidFill>
                  <a:srgbClr val="7030A0"/>
                </a:solidFill>
              </a:rPr>
              <a:t>] = list</a:t>
            </a:r>
            <a:r>
              <a:rPr lang="en-US" sz="2200" b="1" dirty="0" smtClean="0">
                <a:solidFill>
                  <a:srgbClr val="7030A0"/>
                </a:solidFill>
              </a:rPr>
              <a:t>[j</a:t>
            </a:r>
            <a:r>
              <a:rPr lang="en-US" sz="2200" b="1" dirty="0">
                <a:solidFill>
                  <a:srgbClr val="7030A0"/>
                </a:solidFill>
              </a:rPr>
              <a:t>];       	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          j -- </a:t>
            </a:r>
            <a:r>
              <a:rPr lang="en-US" sz="2200" b="1" dirty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}</a:t>
            </a:r>
            <a:r>
              <a:rPr lang="en-US" sz="2200" b="1" dirty="0">
                <a:solidFill>
                  <a:srgbClr val="7030A0"/>
                </a:solidFill>
              </a:rPr>
              <a:t>			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</a:t>
            </a:r>
            <a:r>
              <a:rPr lang="en-US" sz="2200" b="1" dirty="0" smtClean="0"/>
              <a:t>list[j+1</a:t>
            </a:r>
            <a:r>
              <a:rPr lang="en-US" sz="2200" b="1" dirty="0"/>
              <a:t>] = key;</a:t>
            </a:r>
            <a:r>
              <a:rPr lang="en-US" sz="2200" b="1" dirty="0">
                <a:solidFill>
                  <a:srgbClr val="7030A0"/>
                </a:solidFill>
              </a:rPr>
              <a:t>	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}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004095"/>
              </p:ext>
            </p:extLst>
          </p:nvPr>
        </p:nvGraphicFramePr>
        <p:xfrm>
          <a:off x="5715000" y="1524000"/>
          <a:ext cx="297180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760257"/>
              </p:ext>
            </p:extLst>
          </p:nvPr>
        </p:nvGraphicFramePr>
        <p:xfrm>
          <a:off x="5715000" y="990600"/>
          <a:ext cx="2971800" cy="472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15000" y="533400"/>
            <a:ext cx="3276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</a:t>
            </a:r>
            <a:r>
              <a:rPr lang="en-US" b="1" dirty="0" smtClean="0"/>
              <a:t>j</a:t>
            </a:r>
            <a:r>
              <a:rPr lang="en-US" dirty="0"/>
              <a:t>	</a:t>
            </a:r>
            <a:r>
              <a:rPr lang="en-US" dirty="0" smtClean="0"/>
              <a:t>               x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u="sng" dirty="0" smtClean="0"/>
              <a:t>_</a:t>
            </a:r>
            <a:r>
              <a:rPr lang="en-US" b="1" u="sng" dirty="0" smtClean="0"/>
              <a:t>x</a:t>
            </a:r>
            <a:r>
              <a:rPr lang="en-US" u="sng" dirty="0" smtClean="0"/>
              <a:t>_</a:t>
            </a:r>
            <a:r>
              <a:rPr lang="en-US" dirty="0" smtClean="0"/>
              <a:t>	</a:t>
            </a:r>
            <a:r>
              <a:rPr lang="en-US" u="sng" dirty="0" smtClean="0"/>
              <a:t>_</a:t>
            </a:r>
            <a:r>
              <a:rPr lang="en-US" b="1" u="sng" dirty="0" smtClean="0"/>
              <a:t>j</a:t>
            </a:r>
            <a:r>
              <a:rPr lang="en-US" u="sng" dirty="0" smtClean="0"/>
              <a:t>_</a:t>
            </a:r>
            <a:r>
              <a:rPr lang="en-US" dirty="0" smtClean="0"/>
              <a:t>	</a:t>
            </a:r>
            <a:r>
              <a:rPr lang="en-US" b="1" u="sng" dirty="0" smtClean="0"/>
              <a:t>key</a:t>
            </a:r>
          </a:p>
          <a:p>
            <a:r>
              <a:rPr lang="en-US" dirty="0" smtClean="0"/>
              <a:t>   1	 1  	  5</a:t>
            </a:r>
          </a:p>
          <a:p>
            <a:r>
              <a:rPr lang="en-US" dirty="0" smtClean="0"/>
              <a:t>   2</a:t>
            </a:r>
            <a:r>
              <a:rPr lang="en-US" dirty="0"/>
              <a:t>	</a:t>
            </a:r>
            <a:r>
              <a:rPr lang="en-US" dirty="0" smtClean="0"/>
              <a:t> 0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just inserted a 5 into a sorted</a:t>
            </a:r>
          </a:p>
          <a:p>
            <a:r>
              <a:rPr lang="en-US" dirty="0" smtClean="0"/>
              <a:t>sub-array of size 3.	  </a:t>
            </a:r>
            <a:endParaRPr lang="en-US" dirty="0"/>
          </a:p>
        </p:txBody>
      </p:sp>
      <p:sp>
        <p:nvSpPr>
          <p:cNvPr id="7" name="5-Point Star 6"/>
          <p:cNvSpPr/>
          <p:nvPr/>
        </p:nvSpPr>
        <p:spPr>
          <a:xfrm>
            <a:off x="569323" y="5067300"/>
            <a:ext cx="228600" cy="2286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51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48768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public static void </a:t>
            </a:r>
            <a:r>
              <a:rPr lang="en-US" sz="2200" b="1" dirty="0" err="1">
                <a:solidFill>
                  <a:srgbClr val="7030A0"/>
                </a:solidFill>
              </a:rPr>
              <a:t>insertionSort</a:t>
            </a:r>
            <a:r>
              <a:rPr lang="en-US" sz="2200" b="1" dirty="0">
                <a:solidFill>
                  <a:srgbClr val="7030A0"/>
                </a:solidFill>
              </a:rPr>
              <a:t>(</a:t>
            </a:r>
            <a:r>
              <a:rPr lang="en-US" sz="2200" b="1" dirty="0" err="1">
                <a:solidFill>
                  <a:srgbClr val="7030A0"/>
                </a:solidFill>
              </a:rPr>
              <a:t>int</a:t>
            </a:r>
            <a:r>
              <a:rPr lang="en-US" sz="2200" b="1" dirty="0">
                <a:solidFill>
                  <a:srgbClr val="7030A0"/>
                </a:solidFill>
              </a:rPr>
              <a:t>[] </a:t>
            </a:r>
            <a:r>
              <a:rPr lang="en-US" sz="2200" b="1" dirty="0" smtClean="0">
                <a:solidFill>
                  <a:srgbClr val="7030A0"/>
                </a:solidFill>
              </a:rPr>
              <a:t>list)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</a:t>
            </a:r>
            <a:r>
              <a:rPr lang="en-US" sz="2200" b="1" dirty="0" smtClean="0"/>
              <a:t>for </a:t>
            </a:r>
            <a:r>
              <a:rPr lang="en-US" sz="2200" b="1" dirty="0"/>
              <a:t>(</a:t>
            </a:r>
            <a:r>
              <a:rPr lang="en-US" sz="2200" b="1" dirty="0" err="1"/>
              <a:t>int</a:t>
            </a:r>
            <a:r>
              <a:rPr lang="en-US" sz="2200" b="1" dirty="0"/>
              <a:t> </a:t>
            </a:r>
            <a:r>
              <a:rPr lang="en-US" sz="2200" b="1" dirty="0" smtClean="0"/>
              <a:t>x=1</a:t>
            </a:r>
            <a:r>
              <a:rPr lang="en-US" sz="2200" b="1" dirty="0"/>
              <a:t>; </a:t>
            </a:r>
            <a:r>
              <a:rPr lang="en-US" sz="2200" b="1" dirty="0" smtClean="0"/>
              <a:t>x&lt; </a:t>
            </a:r>
            <a:r>
              <a:rPr lang="en-US" sz="2200" b="1" dirty="0" err="1"/>
              <a:t>list</a:t>
            </a:r>
            <a:r>
              <a:rPr lang="en-US" sz="2200" b="1" dirty="0" err="1" smtClean="0"/>
              <a:t>.length</a:t>
            </a:r>
            <a:r>
              <a:rPr lang="en-US" sz="2200" b="1" dirty="0"/>
              <a:t>; </a:t>
            </a:r>
            <a:r>
              <a:rPr lang="en-US" sz="2200" b="1" dirty="0" smtClean="0"/>
              <a:t>x++)</a:t>
            </a:r>
            <a:endParaRPr lang="en-US" sz="2200" b="1" dirty="0"/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{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/>
              <a:t>          </a:t>
            </a:r>
            <a:r>
              <a:rPr lang="en-US" sz="2200" b="1" dirty="0" err="1" smtClean="0">
                <a:solidFill>
                  <a:srgbClr val="7030A0"/>
                </a:solidFill>
              </a:rPr>
              <a:t>int</a:t>
            </a:r>
            <a:r>
              <a:rPr lang="en-US" sz="2200" b="1" dirty="0" smtClean="0">
                <a:solidFill>
                  <a:srgbClr val="7030A0"/>
                </a:solidFill>
              </a:rPr>
              <a:t> </a:t>
            </a:r>
            <a:r>
              <a:rPr lang="en-US" sz="2200" b="1" dirty="0">
                <a:solidFill>
                  <a:srgbClr val="7030A0"/>
                </a:solidFill>
              </a:rPr>
              <a:t>key = </a:t>
            </a:r>
            <a:r>
              <a:rPr lang="en-US" sz="2200" b="1" dirty="0" smtClean="0">
                <a:solidFill>
                  <a:srgbClr val="7030A0"/>
                </a:solidFill>
              </a:rPr>
              <a:t>list[x];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</a:t>
            </a:r>
            <a:r>
              <a:rPr lang="en-US" sz="2200" b="1" dirty="0" err="1" smtClean="0">
                <a:solidFill>
                  <a:srgbClr val="7030A0"/>
                </a:solidFill>
              </a:rPr>
              <a:t>int</a:t>
            </a:r>
            <a:r>
              <a:rPr lang="en-US" sz="2200" b="1" dirty="0" smtClean="0">
                <a:solidFill>
                  <a:srgbClr val="7030A0"/>
                </a:solidFill>
              </a:rPr>
              <a:t> </a:t>
            </a:r>
            <a:r>
              <a:rPr lang="en-US" sz="2200" b="1" dirty="0">
                <a:solidFill>
                  <a:srgbClr val="7030A0"/>
                </a:solidFill>
              </a:rPr>
              <a:t>j = </a:t>
            </a:r>
            <a:r>
              <a:rPr lang="en-US" sz="2200" b="1" dirty="0" smtClean="0">
                <a:solidFill>
                  <a:srgbClr val="7030A0"/>
                </a:solidFill>
              </a:rPr>
              <a:t>x - 1</a:t>
            </a:r>
            <a:r>
              <a:rPr lang="en-US" sz="2200" b="1" dirty="0">
                <a:solidFill>
                  <a:srgbClr val="7030A0"/>
                </a:solidFill>
              </a:rPr>
              <a:t>;      		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while </a:t>
            </a:r>
            <a:r>
              <a:rPr lang="en-US" sz="2200" b="1" dirty="0">
                <a:solidFill>
                  <a:srgbClr val="7030A0"/>
                </a:solidFill>
              </a:rPr>
              <a:t>(j&gt;=0 &amp;&amp; list</a:t>
            </a:r>
            <a:r>
              <a:rPr lang="en-US" sz="2200" b="1" dirty="0" smtClean="0">
                <a:solidFill>
                  <a:srgbClr val="7030A0"/>
                </a:solidFill>
              </a:rPr>
              <a:t>[j</a:t>
            </a:r>
            <a:r>
              <a:rPr lang="en-US" sz="2200" b="1" dirty="0">
                <a:solidFill>
                  <a:srgbClr val="7030A0"/>
                </a:solidFill>
              </a:rPr>
              <a:t>] &gt; key)  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 {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          list[j+1</a:t>
            </a:r>
            <a:r>
              <a:rPr lang="en-US" sz="2200" b="1" dirty="0">
                <a:solidFill>
                  <a:srgbClr val="7030A0"/>
                </a:solidFill>
              </a:rPr>
              <a:t>] = list</a:t>
            </a:r>
            <a:r>
              <a:rPr lang="en-US" sz="2200" b="1" dirty="0" smtClean="0">
                <a:solidFill>
                  <a:srgbClr val="7030A0"/>
                </a:solidFill>
              </a:rPr>
              <a:t>[j</a:t>
            </a:r>
            <a:r>
              <a:rPr lang="en-US" sz="2200" b="1" dirty="0">
                <a:solidFill>
                  <a:srgbClr val="7030A0"/>
                </a:solidFill>
              </a:rPr>
              <a:t>];       	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          j -- </a:t>
            </a:r>
            <a:r>
              <a:rPr lang="en-US" sz="2200" b="1" dirty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}</a:t>
            </a:r>
            <a:r>
              <a:rPr lang="en-US" sz="2200" b="1" dirty="0">
                <a:solidFill>
                  <a:srgbClr val="7030A0"/>
                </a:solidFill>
              </a:rPr>
              <a:t>			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list[j+1</a:t>
            </a:r>
            <a:r>
              <a:rPr lang="en-US" sz="2200" b="1" dirty="0">
                <a:solidFill>
                  <a:srgbClr val="7030A0"/>
                </a:solidFill>
              </a:rPr>
              <a:t>] = key;	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}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861296"/>
              </p:ext>
            </p:extLst>
          </p:nvPr>
        </p:nvGraphicFramePr>
        <p:xfrm>
          <a:off x="5715000" y="1524000"/>
          <a:ext cx="297180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062454"/>
              </p:ext>
            </p:extLst>
          </p:nvPr>
        </p:nvGraphicFramePr>
        <p:xfrm>
          <a:off x="5715000" y="990600"/>
          <a:ext cx="2971800" cy="472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15000" y="533400"/>
            <a:ext cx="3276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</a:t>
            </a:r>
            <a:r>
              <a:rPr lang="en-US" dirty="0"/>
              <a:t>	</a:t>
            </a:r>
            <a:r>
              <a:rPr lang="en-US" dirty="0" smtClean="0"/>
              <a:t>                              x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u="sng" dirty="0" smtClean="0"/>
              <a:t>_</a:t>
            </a:r>
            <a:r>
              <a:rPr lang="en-US" b="1" u="sng" dirty="0" smtClean="0"/>
              <a:t>x</a:t>
            </a:r>
            <a:r>
              <a:rPr lang="en-US" u="sng" dirty="0" smtClean="0"/>
              <a:t>_</a:t>
            </a:r>
            <a:r>
              <a:rPr lang="en-US" dirty="0" smtClean="0"/>
              <a:t>	</a:t>
            </a:r>
            <a:r>
              <a:rPr lang="en-US" u="sng" dirty="0" smtClean="0"/>
              <a:t>_</a:t>
            </a:r>
            <a:r>
              <a:rPr lang="en-US" b="1" u="sng" dirty="0" smtClean="0"/>
              <a:t>j</a:t>
            </a:r>
            <a:r>
              <a:rPr lang="en-US" u="sng" dirty="0" smtClean="0"/>
              <a:t>_</a:t>
            </a:r>
            <a:r>
              <a:rPr lang="en-US" dirty="0" smtClean="0"/>
              <a:t>	</a:t>
            </a:r>
            <a:r>
              <a:rPr lang="en-US" b="1" u="sng" dirty="0" smtClean="0"/>
              <a:t>key</a:t>
            </a:r>
          </a:p>
          <a:p>
            <a:r>
              <a:rPr lang="en-US" dirty="0" smtClean="0"/>
              <a:t>   1	   	  </a:t>
            </a:r>
          </a:p>
          <a:p>
            <a:r>
              <a:rPr lang="en-US" dirty="0" smtClean="0"/>
              <a:t>   2</a:t>
            </a:r>
          </a:p>
          <a:p>
            <a:r>
              <a:rPr lang="en-US" dirty="0"/>
              <a:t> </a:t>
            </a:r>
            <a:r>
              <a:rPr lang="en-US" dirty="0" smtClean="0"/>
              <a:t>  3</a:t>
            </a:r>
            <a:r>
              <a:rPr lang="en-US" dirty="0"/>
              <a:t>	</a:t>
            </a:r>
            <a:r>
              <a:rPr lang="en-US" dirty="0" smtClean="0"/>
              <a:t> 	  </a:t>
            </a:r>
            <a:endParaRPr lang="en-US" dirty="0"/>
          </a:p>
        </p:txBody>
      </p:sp>
      <p:sp>
        <p:nvSpPr>
          <p:cNvPr id="7" name="5-Point Star 6"/>
          <p:cNvSpPr/>
          <p:nvPr/>
        </p:nvSpPr>
        <p:spPr>
          <a:xfrm>
            <a:off x="599803" y="1371600"/>
            <a:ext cx="228600" cy="2286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04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48768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public static void </a:t>
            </a:r>
            <a:r>
              <a:rPr lang="en-US" sz="2200" b="1" dirty="0" err="1">
                <a:solidFill>
                  <a:srgbClr val="7030A0"/>
                </a:solidFill>
              </a:rPr>
              <a:t>insertionSort</a:t>
            </a:r>
            <a:r>
              <a:rPr lang="en-US" sz="2200" b="1" dirty="0">
                <a:solidFill>
                  <a:srgbClr val="7030A0"/>
                </a:solidFill>
              </a:rPr>
              <a:t>(</a:t>
            </a:r>
            <a:r>
              <a:rPr lang="en-US" sz="2200" b="1" dirty="0" err="1">
                <a:solidFill>
                  <a:srgbClr val="7030A0"/>
                </a:solidFill>
              </a:rPr>
              <a:t>int</a:t>
            </a:r>
            <a:r>
              <a:rPr lang="en-US" sz="2200" b="1" dirty="0">
                <a:solidFill>
                  <a:srgbClr val="7030A0"/>
                </a:solidFill>
              </a:rPr>
              <a:t>[] </a:t>
            </a:r>
            <a:r>
              <a:rPr lang="en-US" sz="2200" b="1" dirty="0" smtClean="0">
                <a:solidFill>
                  <a:srgbClr val="7030A0"/>
                </a:solidFill>
              </a:rPr>
              <a:t>list)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for </a:t>
            </a:r>
            <a:r>
              <a:rPr lang="en-US" sz="2200" b="1" dirty="0">
                <a:solidFill>
                  <a:srgbClr val="7030A0"/>
                </a:solidFill>
              </a:rPr>
              <a:t>(</a:t>
            </a:r>
            <a:r>
              <a:rPr lang="en-US" sz="2200" b="1" dirty="0" err="1">
                <a:solidFill>
                  <a:srgbClr val="7030A0"/>
                </a:solidFill>
              </a:rPr>
              <a:t>int</a:t>
            </a: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</a:rPr>
              <a:t>x=1</a:t>
            </a:r>
            <a:r>
              <a:rPr lang="en-US" sz="2200" b="1" dirty="0">
                <a:solidFill>
                  <a:srgbClr val="7030A0"/>
                </a:solidFill>
              </a:rPr>
              <a:t>; </a:t>
            </a:r>
            <a:r>
              <a:rPr lang="en-US" sz="2200" b="1" dirty="0" smtClean="0">
                <a:solidFill>
                  <a:srgbClr val="7030A0"/>
                </a:solidFill>
              </a:rPr>
              <a:t>x&lt; </a:t>
            </a:r>
            <a:r>
              <a:rPr lang="en-US" sz="2200" b="1" dirty="0" err="1">
                <a:solidFill>
                  <a:srgbClr val="7030A0"/>
                </a:solidFill>
              </a:rPr>
              <a:t>list</a:t>
            </a:r>
            <a:r>
              <a:rPr lang="en-US" sz="2200" b="1" dirty="0" err="1" smtClean="0">
                <a:solidFill>
                  <a:srgbClr val="7030A0"/>
                </a:solidFill>
              </a:rPr>
              <a:t>.length</a:t>
            </a:r>
            <a:r>
              <a:rPr lang="en-US" sz="2200" b="1" dirty="0">
                <a:solidFill>
                  <a:srgbClr val="7030A0"/>
                </a:solidFill>
              </a:rPr>
              <a:t>; </a:t>
            </a:r>
            <a:r>
              <a:rPr lang="en-US" sz="2200" b="1" dirty="0" smtClean="0">
                <a:solidFill>
                  <a:srgbClr val="7030A0"/>
                </a:solidFill>
              </a:rPr>
              <a:t>x++)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{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/>
              <a:t>          </a:t>
            </a:r>
            <a:r>
              <a:rPr lang="en-US" sz="2200" b="1" dirty="0" err="1" smtClean="0"/>
              <a:t>int</a:t>
            </a:r>
            <a:r>
              <a:rPr lang="en-US" sz="2200" b="1" dirty="0" smtClean="0"/>
              <a:t> </a:t>
            </a:r>
            <a:r>
              <a:rPr lang="en-US" sz="2200" b="1" dirty="0"/>
              <a:t>key = </a:t>
            </a:r>
            <a:r>
              <a:rPr lang="en-US" sz="2200" b="1" dirty="0" smtClean="0"/>
              <a:t>list[x];</a:t>
            </a:r>
            <a:endParaRPr lang="en-US" sz="2200" b="1" dirty="0"/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</a:t>
            </a:r>
            <a:r>
              <a:rPr lang="en-US" sz="2200" b="1" dirty="0" err="1" smtClean="0">
                <a:solidFill>
                  <a:srgbClr val="7030A0"/>
                </a:solidFill>
              </a:rPr>
              <a:t>int</a:t>
            </a:r>
            <a:r>
              <a:rPr lang="en-US" sz="2200" b="1" dirty="0" smtClean="0">
                <a:solidFill>
                  <a:srgbClr val="7030A0"/>
                </a:solidFill>
              </a:rPr>
              <a:t> </a:t>
            </a:r>
            <a:r>
              <a:rPr lang="en-US" sz="2200" b="1" dirty="0">
                <a:solidFill>
                  <a:srgbClr val="7030A0"/>
                </a:solidFill>
              </a:rPr>
              <a:t>j = </a:t>
            </a:r>
            <a:r>
              <a:rPr lang="en-US" sz="2200" b="1" dirty="0" smtClean="0">
                <a:solidFill>
                  <a:srgbClr val="7030A0"/>
                </a:solidFill>
              </a:rPr>
              <a:t>x - 1</a:t>
            </a:r>
            <a:r>
              <a:rPr lang="en-US" sz="2200" b="1" dirty="0">
                <a:solidFill>
                  <a:srgbClr val="7030A0"/>
                </a:solidFill>
              </a:rPr>
              <a:t>;      		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while </a:t>
            </a:r>
            <a:r>
              <a:rPr lang="en-US" sz="2200" b="1" dirty="0">
                <a:solidFill>
                  <a:srgbClr val="7030A0"/>
                </a:solidFill>
              </a:rPr>
              <a:t>(j&gt;=0 &amp;&amp; list</a:t>
            </a:r>
            <a:r>
              <a:rPr lang="en-US" sz="2200" b="1" dirty="0" smtClean="0">
                <a:solidFill>
                  <a:srgbClr val="7030A0"/>
                </a:solidFill>
              </a:rPr>
              <a:t>[j</a:t>
            </a:r>
            <a:r>
              <a:rPr lang="en-US" sz="2200" b="1" dirty="0">
                <a:solidFill>
                  <a:srgbClr val="7030A0"/>
                </a:solidFill>
              </a:rPr>
              <a:t>] &gt; key)  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 {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          list[j+1</a:t>
            </a:r>
            <a:r>
              <a:rPr lang="en-US" sz="2200" b="1" dirty="0">
                <a:solidFill>
                  <a:srgbClr val="7030A0"/>
                </a:solidFill>
              </a:rPr>
              <a:t>] = list</a:t>
            </a:r>
            <a:r>
              <a:rPr lang="en-US" sz="2200" b="1" dirty="0" smtClean="0">
                <a:solidFill>
                  <a:srgbClr val="7030A0"/>
                </a:solidFill>
              </a:rPr>
              <a:t>[j</a:t>
            </a:r>
            <a:r>
              <a:rPr lang="en-US" sz="2200" b="1" dirty="0">
                <a:solidFill>
                  <a:srgbClr val="7030A0"/>
                </a:solidFill>
              </a:rPr>
              <a:t>];       	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          j -- </a:t>
            </a:r>
            <a:r>
              <a:rPr lang="en-US" sz="2200" b="1" dirty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}</a:t>
            </a:r>
            <a:r>
              <a:rPr lang="en-US" sz="2200" b="1" dirty="0">
                <a:solidFill>
                  <a:srgbClr val="7030A0"/>
                </a:solidFill>
              </a:rPr>
              <a:t>			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list[j+1</a:t>
            </a:r>
            <a:r>
              <a:rPr lang="en-US" sz="2200" b="1" dirty="0">
                <a:solidFill>
                  <a:srgbClr val="7030A0"/>
                </a:solidFill>
              </a:rPr>
              <a:t>] = key;	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}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279099"/>
              </p:ext>
            </p:extLst>
          </p:nvPr>
        </p:nvGraphicFramePr>
        <p:xfrm>
          <a:off x="5715000" y="1524000"/>
          <a:ext cx="297180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470886"/>
              </p:ext>
            </p:extLst>
          </p:nvPr>
        </p:nvGraphicFramePr>
        <p:xfrm>
          <a:off x="5715000" y="990600"/>
          <a:ext cx="2971800" cy="472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15000" y="533400"/>
            <a:ext cx="3276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</a:t>
            </a:r>
            <a:r>
              <a:rPr lang="en-US" dirty="0"/>
              <a:t>	</a:t>
            </a:r>
            <a:r>
              <a:rPr lang="en-US" dirty="0" smtClean="0"/>
              <a:t>                              x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u="sng" dirty="0" smtClean="0"/>
              <a:t>_</a:t>
            </a:r>
            <a:r>
              <a:rPr lang="en-US" b="1" u="sng" dirty="0" smtClean="0"/>
              <a:t>x</a:t>
            </a:r>
            <a:r>
              <a:rPr lang="en-US" u="sng" dirty="0" smtClean="0"/>
              <a:t>_</a:t>
            </a:r>
            <a:r>
              <a:rPr lang="en-US" dirty="0" smtClean="0"/>
              <a:t>	</a:t>
            </a:r>
            <a:r>
              <a:rPr lang="en-US" u="sng" dirty="0" smtClean="0"/>
              <a:t>_</a:t>
            </a:r>
            <a:r>
              <a:rPr lang="en-US" b="1" u="sng" dirty="0" smtClean="0"/>
              <a:t>j</a:t>
            </a:r>
            <a:r>
              <a:rPr lang="en-US" u="sng" dirty="0" smtClean="0"/>
              <a:t>_</a:t>
            </a:r>
            <a:r>
              <a:rPr lang="en-US" dirty="0" smtClean="0"/>
              <a:t>	</a:t>
            </a:r>
            <a:r>
              <a:rPr lang="en-US" b="1" u="sng" dirty="0" smtClean="0"/>
              <a:t>key</a:t>
            </a:r>
          </a:p>
          <a:p>
            <a:r>
              <a:rPr lang="en-US" dirty="0" smtClean="0"/>
              <a:t>   1	   	  4</a:t>
            </a:r>
          </a:p>
          <a:p>
            <a:r>
              <a:rPr lang="en-US" dirty="0" smtClean="0"/>
              <a:t>   2</a:t>
            </a:r>
          </a:p>
          <a:p>
            <a:r>
              <a:rPr lang="en-US" dirty="0"/>
              <a:t> </a:t>
            </a:r>
            <a:r>
              <a:rPr lang="en-US" dirty="0" smtClean="0"/>
              <a:t>  3</a:t>
            </a:r>
            <a:r>
              <a:rPr lang="en-US" dirty="0"/>
              <a:t>	</a:t>
            </a:r>
            <a:r>
              <a:rPr lang="en-US" dirty="0" smtClean="0"/>
              <a:t> 	  </a:t>
            </a:r>
            <a:endParaRPr lang="en-US" dirty="0"/>
          </a:p>
        </p:txBody>
      </p:sp>
      <p:sp>
        <p:nvSpPr>
          <p:cNvPr id="7" name="5-Point Star 6"/>
          <p:cNvSpPr/>
          <p:nvPr/>
        </p:nvSpPr>
        <p:spPr>
          <a:xfrm>
            <a:off x="660763" y="2133600"/>
            <a:ext cx="228600" cy="2286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18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48768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public static void </a:t>
            </a:r>
            <a:r>
              <a:rPr lang="en-US" sz="2200" b="1" dirty="0" err="1">
                <a:solidFill>
                  <a:srgbClr val="7030A0"/>
                </a:solidFill>
              </a:rPr>
              <a:t>insertionSort</a:t>
            </a:r>
            <a:r>
              <a:rPr lang="en-US" sz="2200" b="1" dirty="0">
                <a:solidFill>
                  <a:srgbClr val="7030A0"/>
                </a:solidFill>
              </a:rPr>
              <a:t>(</a:t>
            </a:r>
            <a:r>
              <a:rPr lang="en-US" sz="2200" b="1" dirty="0" err="1">
                <a:solidFill>
                  <a:srgbClr val="7030A0"/>
                </a:solidFill>
              </a:rPr>
              <a:t>int</a:t>
            </a:r>
            <a:r>
              <a:rPr lang="en-US" sz="2200" b="1" dirty="0">
                <a:solidFill>
                  <a:srgbClr val="7030A0"/>
                </a:solidFill>
              </a:rPr>
              <a:t>[] </a:t>
            </a:r>
            <a:r>
              <a:rPr lang="en-US" sz="2200" b="1" dirty="0" smtClean="0">
                <a:solidFill>
                  <a:srgbClr val="7030A0"/>
                </a:solidFill>
              </a:rPr>
              <a:t>list)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for </a:t>
            </a:r>
            <a:r>
              <a:rPr lang="en-US" sz="2200" b="1" dirty="0">
                <a:solidFill>
                  <a:srgbClr val="7030A0"/>
                </a:solidFill>
              </a:rPr>
              <a:t>(</a:t>
            </a:r>
            <a:r>
              <a:rPr lang="en-US" sz="2200" b="1" dirty="0" err="1">
                <a:solidFill>
                  <a:srgbClr val="7030A0"/>
                </a:solidFill>
              </a:rPr>
              <a:t>int</a:t>
            </a: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</a:rPr>
              <a:t>x=1</a:t>
            </a:r>
            <a:r>
              <a:rPr lang="en-US" sz="2200" b="1" dirty="0">
                <a:solidFill>
                  <a:srgbClr val="7030A0"/>
                </a:solidFill>
              </a:rPr>
              <a:t>; </a:t>
            </a:r>
            <a:r>
              <a:rPr lang="en-US" sz="2200" b="1" dirty="0" smtClean="0">
                <a:solidFill>
                  <a:srgbClr val="7030A0"/>
                </a:solidFill>
              </a:rPr>
              <a:t>x&lt; </a:t>
            </a:r>
            <a:r>
              <a:rPr lang="en-US" sz="2200" b="1" dirty="0" err="1">
                <a:solidFill>
                  <a:srgbClr val="7030A0"/>
                </a:solidFill>
              </a:rPr>
              <a:t>list</a:t>
            </a:r>
            <a:r>
              <a:rPr lang="en-US" sz="2200" b="1" dirty="0" err="1" smtClean="0">
                <a:solidFill>
                  <a:srgbClr val="7030A0"/>
                </a:solidFill>
              </a:rPr>
              <a:t>.length</a:t>
            </a:r>
            <a:r>
              <a:rPr lang="en-US" sz="2200" b="1" dirty="0">
                <a:solidFill>
                  <a:srgbClr val="7030A0"/>
                </a:solidFill>
              </a:rPr>
              <a:t>; </a:t>
            </a:r>
            <a:r>
              <a:rPr lang="en-US" sz="2200" b="1" dirty="0" smtClean="0">
                <a:solidFill>
                  <a:srgbClr val="7030A0"/>
                </a:solidFill>
              </a:rPr>
              <a:t>x++)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{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/>
              <a:t>          </a:t>
            </a:r>
            <a:r>
              <a:rPr lang="en-US" sz="2200" b="1" dirty="0" err="1" smtClean="0">
                <a:solidFill>
                  <a:srgbClr val="7030A0"/>
                </a:solidFill>
              </a:rPr>
              <a:t>int</a:t>
            </a:r>
            <a:r>
              <a:rPr lang="en-US" sz="2200" b="1" dirty="0" smtClean="0">
                <a:solidFill>
                  <a:srgbClr val="7030A0"/>
                </a:solidFill>
              </a:rPr>
              <a:t> </a:t>
            </a:r>
            <a:r>
              <a:rPr lang="en-US" sz="2200" b="1" dirty="0">
                <a:solidFill>
                  <a:srgbClr val="7030A0"/>
                </a:solidFill>
              </a:rPr>
              <a:t>key = </a:t>
            </a:r>
            <a:r>
              <a:rPr lang="en-US" sz="2200" b="1" dirty="0" smtClean="0">
                <a:solidFill>
                  <a:srgbClr val="7030A0"/>
                </a:solidFill>
              </a:rPr>
              <a:t>list[x];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/>
              <a:t>          </a:t>
            </a:r>
            <a:r>
              <a:rPr lang="en-US" sz="2200" b="1" dirty="0" err="1" smtClean="0"/>
              <a:t>int</a:t>
            </a:r>
            <a:r>
              <a:rPr lang="en-US" sz="2200" b="1" dirty="0" smtClean="0"/>
              <a:t> </a:t>
            </a:r>
            <a:r>
              <a:rPr lang="en-US" sz="2200" b="1" dirty="0"/>
              <a:t>j = </a:t>
            </a:r>
            <a:r>
              <a:rPr lang="en-US" sz="2200" b="1" dirty="0" smtClean="0"/>
              <a:t>x - 1</a:t>
            </a:r>
            <a:r>
              <a:rPr lang="en-US" sz="2200" b="1" dirty="0"/>
              <a:t>;      </a:t>
            </a:r>
            <a:r>
              <a:rPr lang="en-US" sz="2200" b="1" dirty="0">
                <a:solidFill>
                  <a:srgbClr val="7030A0"/>
                </a:solidFill>
              </a:rPr>
              <a:t>		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while </a:t>
            </a:r>
            <a:r>
              <a:rPr lang="en-US" sz="2200" b="1" dirty="0">
                <a:solidFill>
                  <a:srgbClr val="7030A0"/>
                </a:solidFill>
              </a:rPr>
              <a:t>(j&gt;=0 &amp;&amp; list</a:t>
            </a:r>
            <a:r>
              <a:rPr lang="en-US" sz="2200" b="1" dirty="0" smtClean="0">
                <a:solidFill>
                  <a:srgbClr val="7030A0"/>
                </a:solidFill>
              </a:rPr>
              <a:t>[j</a:t>
            </a:r>
            <a:r>
              <a:rPr lang="en-US" sz="2200" b="1" dirty="0">
                <a:solidFill>
                  <a:srgbClr val="7030A0"/>
                </a:solidFill>
              </a:rPr>
              <a:t>] &gt; key)  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 {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          list[j+1</a:t>
            </a:r>
            <a:r>
              <a:rPr lang="en-US" sz="2200" b="1" dirty="0">
                <a:solidFill>
                  <a:srgbClr val="7030A0"/>
                </a:solidFill>
              </a:rPr>
              <a:t>] = list</a:t>
            </a:r>
            <a:r>
              <a:rPr lang="en-US" sz="2200" b="1" dirty="0" smtClean="0">
                <a:solidFill>
                  <a:srgbClr val="7030A0"/>
                </a:solidFill>
              </a:rPr>
              <a:t>[j</a:t>
            </a:r>
            <a:r>
              <a:rPr lang="en-US" sz="2200" b="1" dirty="0">
                <a:solidFill>
                  <a:srgbClr val="7030A0"/>
                </a:solidFill>
              </a:rPr>
              <a:t>];       	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          j -- </a:t>
            </a:r>
            <a:r>
              <a:rPr lang="en-US" sz="2200" b="1" dirty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}</a:t>
            </a:r>
            <a:r>
              <a:rPr lang="en-US" sz="2200" b="1" dirty="0">
                <a:solidFill>
                  <a:srgbClr val="7030A0"/>
                </a:solidFill>
              </a:rPr>
              <a:t>			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list[j+1</a:t>
            </a:r>
            <a:r>
              <a:rPr lang="en-US" sz="2200" b="1" dirty="0">
                <a:solidFill>
                  <a:srgbClr val="7030A0"/>
                </a:solidFill>
              </a:rPr>
              <a:t>] = key;	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}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133344"/>
              </p:ext>
            </p:extLst>
          </p:nvPr>
        </p:nvGraphicFramePr>
        <p:xfrm>
          <a:off x="5715000" y="1524000"/>
          <a:ext cx="297180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815539"/>
              </p:ext>
            </p:extLst>
          </p:nvPr>
        </p:nvGraphicFramePr>
        <p:xfrm>
          <a:off x="5715000" y="990600"/>
          <a:ext cx="2971800" cy="472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15000" y="533400"/>
            <a:ext cx="3276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</a:t>
            </a:r>
            <a:r>
              <a:rPr lang="en-US" dirty="0"/>
              <a:t>	</a:t>
            </a:r>
            <a:r>
              <a:rPr lang="en-US" dirty="0" smtClean="0"/>
              <a:t>               j              x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u="sng" dirty="0" smtClean="0"/>
              <a:t>_</a:t>
            </a:r>
            <a:r>
              <a:rPr lang="en-US" b="1" u="sng" dirty="0" smtClean="0"/>
              <a:t>x</a:t>
            </a:r>
            <a:r>
              <a:rPr lang="en-US" u="sng" dirty="0" smtClean="0"/>
              <a:t>_</a:t>
            </a:r>
            <a:r>
              <a:rPr lang="en-US" dirty="0" smtClean="0"/>
              <a:t>	</a:t>
            </a:r>
            <a:r>
              <a:rPr lang="en-US" u="sng" dirty="0" smtClean="0"/>
              <a:t>_</a:t>
            </a:r>
            <a:r>
              <a:rPr lang="en-US" b="1" u="sng" dirty="0" smtClean="0"/>
              <a:t>j</a:t>
            </a:r>
            <a:r>
              <a:rPr lang="en-US" u="sng" dirty="0" smtClean="0"/>
              <a:t>_</a:t>
            </a:r>
            <a:r>
              <a:rPr lang="en-US" dirty="0" smtClean="0"/>
              <a:t>	</a:t>
            </a:r>
            <a:r>
              <a:rPr lang="en-US" b="1" u="sng" dirty="0" smtClean="0"/>
              <a:t>key</a:t>
            </a:r>
          </a:p>
          <a:p>
            <a:r>
              <a:rPr lang="en-US" dirty="0" smtClean="0"/>
              <a:t>   1	 2  	  4</a:t>
            </a:r>
          </a:p>
          <a:p>
            <a:r>
              <a:rPr lang="en-US" dirty="0" smtClean="0"/>
              <a:t>   2</a:t>
            </a:r>
          </a:p>
          <a:p>
            <a:r>
              <a:rPr lang="en-US" dirty="0"/>
              <a:t> </a:t>
            </a:r>
            <a:r>
              <a:rPr lang="en-US" dirty="0" smtClean="0"/>
              <a:t>  3</a:t>
            </a:r>
            <a:r>
              <a:rPr lang="en-US" dirty="0"/>
              <a:t>	</a:t>
            </a:r>
            <a:r>
              <a:rPr lang="en-US" dirty="0" smtClean="0"/>
              <a:t> 	  </a:t>
            </a:r>
            <a:endParaRPr lang="en-US" dirty="0"/>
          </a:p>
        </p:txBody>
      </p:sp>
      <p:sp>
        <p:nvSpPr>
          <p:cNvPr id="7" name="5-Point Star 6"/>
          <p:cNvSpPr/>
          <p:nvPr/>
        </p:nvSpPr>
        <p:spPr>
          <a:xfrm>
            <a:off x="660763" y="2590800"/>
            <a:ext cx="228600" cy="2286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858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US" sz="2300" dirty="0" smtClean="0"/>
              <a:t>Consider you only have a sub-array containing the 1</a:t>
            </a:r>
            <a:r>
              <a:rPr lang="en-US" sz="2300" baseline="30000" dirty="0" smtClean="0"/>
              <a:t>st</a:t>
            </a:r>
            <a:r>
              <a:rPr lang="en-US" sz="2300" dirty="0" smtClean="0"/>
              <a:t> two elements:</a:t>
            </a:r>
          </a:p>
          <a:p>
            <a:pPr lvl="1"/>
            <a:r>
              <a:rPr lang="en-US" sz="2300" dirty="0" smtClean="0"/>
              <a:t>If the last element in the sub-array is less than the 1</a:t>
            </a:r>
            <a:r>
              <a:rPr lang="en-US" sz="2300" baseline="30000" dirty="0" smtClean="0"/>
              <a:t>st</a:t>
            </a:r>
            <a:r>
              <a:rPr lang="en-US" sz="2300" dirty="0" smtClean="0"/>
              <a:t> element, swap them</a:t>
            </a:r>
          </a:p>
          <a:p>
            <a:r>
              <a:rPr lang="en-US" sz="2300" dirty="0" smtClean="0"/>
              <a:t>Now consider you have a sub-array containing the 1</a:t>
            </a:r>
            <a:r>
              <a:rPr lang="en-US" sz="2300" baseline="30000" dirty="0" smtClean="0"/>
              <a:t>st</a:t>
            </a:r>
            <a:r>
              <a:rPr lang="en-US" sz="2300" dirty="0" smtClean="0"/>
              <a:t> three elements:</a:t>
            </a:r>
          </a:p>
          <a:p>
            <a:pPr lvl="1"/>
            <a:r>
              <a:rPr lang="en-US" sz="2300" dirty="0" smtClean="0"/>
              <a:t>Continually swap the last element in the sub-array with the one to its left until it is in the right place.</a:t>
            </a:r>
          </a:p>
          <a:p>
            <a:r>
              <a:rPr lang="en-US" sz="2300" dirty="0" smtClean="0"/>
              <a:t>Now consider you have a sub-array containing the </a:t>
            </a:r>
            <a:r>
              <a:rPr lang="en-US" sz="2300" smtClean="0"/>
              <a:t>1</a:t>
            </a:r>
            <a:r>
              <a:rPr lang="en-US" sz="2300" baseline="30000" smtClean="0"/>
              <a:t>st</a:t>
            </a:r>
            <a:r>
              <a:rPr lang="en-US" sz="2300" smtClean="0"/>
              <a:t> </a:t>
            </a:r>
            <a:r>
              <a:rPr lang="en-US" sz="2300" smtClean="0"/>
              <a:t>four </a:t>
            </a:r>
            <a:r>
              <a:rPr lang="en-US" sz="2300" dirty="0" smtClean="0"/>
              <a:t>elements….</a:t>
            </a:r>
          </a:p>
          <a:p>
            <a:r>
              <a:rPr lang="en-US" sz="2300" dirty="0" smtClean="0"/>
              <a:t>Repeat until the sub-array is the size of the whole list.</a:t>
            </a:r>
          </a:p>
        </p:txBody>
      </p:sp>
    </p:spTree>
    <p:extLst>
      <p:ext uri="{BB962C8B-B14F-4D97-AF65-F5344CB8AC3E}">
        <p14:creationId xmlns:p14="http://schemas.microsoft.com/office/powerpoint/2010/main" val="2504387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48768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public static void </a:t>
            </a:r>
            <a:r>
              <a:rPr lang="en-US" sz="2200" b="1" dirty="0" err="1">
                <a:solidFill>
                  <a:srgbClr val="7030A0"/>
                </a:solidFill>
              </a:rPr>
              <a:t>insertionSort</a:t>
            </a:r>
            <a:r>
              <a:rPr lang="en-US" sz="2200" b="1" dirty="0">
                <a:solidFill>
                  <a:srgbClr val="7030A0"/>
                </a:solidFill>
              </a:rPr>
              <a:t>(</a:t>
            </a:r>
            <a:r>
              <a:rPr lang="en-US" sz="2200" b="1" dirty="0" err="1">
                <a:solidFill>
                  <a:srgbClr val="7030A0"/>
                </a:solidFill>
              </a:rPr>
              <a:t>int</a:t>
            </a:r>
            <a:r>
              <a:rPr lang="en-US" sz="2200" b="1" dirty="0">
                <a:solidFill>
                  <a:srgbClr val="7030A0"/>
                </a:solidFill>
              </a:rPr>
              <a:t>[] </a:t>
            </a:r>
            <a:r>
              <a:rPr lang="en-US" sz="2200" b="1" dirty="0" smtClean="0">
                <a:solidFill>
                  <a:srgbClr val="7030A0"/>
                </a:solidFill>
              </a:rPr>
              <a:t>list)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for </a:t>
            </a:r>
            <a:r>
              <a:rPr lang="en-US" sz="2200" b="1" dirty="0">
                <a:solidFill>
                  <a:srgbClr val="7030A0"/>
                </a:solidFill>
              </a:rPr>
              <a:t>(</a:t>
            </a:r>
            <a:r>
              <a:rPr lang="en-US" sz="2200" b="1" dirty="0" err="1">
                <a:solidFill>
                  <a:srgbClr val="7030A0"/>
                </a:solidFill>
              </a:rPr>
              <a:t>int</a:t>
            </a: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</a:rPr>
              <a:t>x=1</a:t>
            </a:r>
            <a:r>
              <a:rPr lang="en-US" sz="2200" b="1" dirty="0">
                <a:solidFill>
                  <a:srgbClr val="7030A0"/>
                </a:solidFill>
              </a:rPr>
              <a:t>; </a:t>
            </a:r>
            <a:r>
              <a:rPr lang="en-US" sz="2200" b="1" dirty="0" smtClean="0">
                <a:solidFill>
                  <a:srgbClr val="7030A0"/>
                </a:solidFill>
              </a:rPr>
              <a:t>x&lt; </a:t>
            </a:r>
            <a:r>
              <a:rPr lang="en-US" sz="2200" b="1" dirty="0" err="1">
                <a:solidFill>
                  <a:srgbClr val="7030A0"/>
                </a:solidFill>
              </a:rPr>
              <a:t>list</a:t>
            </a:r>
            <a:r>
              <a:rPr lang="en-US" sz="2200" b="1" dirty="0" err="1" smtClean="0">
                <a:solidFill>
                  <a:srgbClr val="7030A0"/>
                </a:solidFill>
              </a:rPr>
              <a:t>.length</a:t>
            </a:r>
            <a:r>
              <a:rPr lang="en-US" sz="2200" b="1" dirty="0">
                <a:solidFill>
                  <a:srgbClr val="7030A0"/>
                </a:solidFill>
              </a:rPr>
              <a:t>; </a:t>
            </a:r>
            <a:r>
              <a:rPr lang="en-US" sz="2200" b="1" dirty="0" smtClean="0">
                <a:solidFill>
                  <a:srgbClr val="7030A0"/>
                </a:solidFill>
              </a:rPr>
              <a:t>x++)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{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/>
              <a:t>          </a:t>
            </a:r>
            <a:r>
              <a:rPr lang="en-US" sz="2200" b="1" dirty="0" err="1" smtClean="0">
                <a:solidFill>
                  <a:srgbClr val="7030A0"/>
                </a:solidFill>
              </a:rPr>
              <a:t>int</a:t>
            </a:r>
            <a:r>
              <a:rPr lang="en-US" sz="2200" b="1" dirty="0" smtClean="0">
                <a:solidFill>
                  <a:srgbClr val="7030A0"/>
                </a:solidFill>
              </a:rPr>
              <a:t> </a:t>
            </a:r>
            <a:r>
              <a:rPr lang="en-US" sz="2200" b="1" dirty="0">
                <a:solidFill>
                  <a:srgbClr val="7030A0"/>
                </a:solidFill>
              </a:rPr>
              <a:t>key = </a:t>
            </a:r>
            <a:r>
              <a:rPr lang="en-US" sz="2200" b="1" dirty="0" smtClean="0">
                <a:solidFill>
                  <a:srgbClr val="7030A0"/>
                </a:solidFill>
              </a:rPr>
              <a:t>list[x];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</a:t>
            </a:r>
            <a:r>
              <a:rPr lang="en-US" sz="2200" b="1" dirty="0" err="1" smtClean="0">
                <a:solidFill>
                  <a:srgbClr val="7030A0"/>
                </a:solidFill>
              </a:rPr>
              <a:t>int</a:t>
            </a:r>
            <a:r>
              <a:rPr lang="en-US" sz="2200" b="1" dirty="0" smtClean="0">
                <a:solidFill>
                  <a:srgbClr val="7030A0"/>
                </a:solidFill>
              </a:rPr>
              <a:t> </a:t>
            </a:r>
            <a:r>
              <a:rPr lang="en-US" sz="2200" b="1" dirty="0">
                <a:solidFill>
                  <a:srgbClr val="7030A0"/>
                </a:solidFill>
              </a:rPr>
              <a:t>j = </a:t>
            </a:r>
            <a:r>
              <a:rPr lang="en-US" sz="2200" b="1" dirty="0" smtClean="0">
                <a:solidFill>
                  <a:srgbClr val="7030A0"/>
                </a:solidFill>
              </a:rPr>
              <a:t>x - 1</a:t>
            </a:r>
            <a:r>
              <a:rPr lang="en-US" sz="2200" b="1" dirty="0">
                <a:solidFill>
                  <a:srgbClr val="7030A0"/>
                </a:solidFill>
              </a:rPr>
              <a:t>;      		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</a:t>
            </a:r>
            <a:r>
              <a:rPr lang="en-US" sz="2200" b="1" dirty="0" smtClean="0"/>
              <a:t>while </a:t>
            </a:r>
            <a:r>
              <a:rPr lang="en-US" sz="2200" b="1" dirty="0"/>
              <a:t>(j&gt;=0 &amp;&amp; list</a:t>
            </a:r>
            <a:r>
              <a:rPr lang="en-US" sz="2200" b="1" dirty="0" smtClean="0"/>
              <a:t>[j</a:t>
            </a:r>
            <a:r>
              <a:rPr lang="en-US" sz="2200" b="1" dirty="0"/>
              <a:t>] &gt; key)  </a:t>
            </a:r>
            <a:r>
              <a:rPr lang="en-US" sz="2200" b="1" dirty="0">
                <a:solidFill>
                  <a:srgbClr val="7030A0"/>
                </a:solidFill>
              </a:rPr>
              <a:t>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 {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          list[j+1</a:t>
            </a:r>
            <a:r>
              <a:rPr lang="en-US" sz="2200" b="1" dirty="0">
                <a:solidFill>
                  <a:srgbClr val="7030A0"/>
                </a:solidFill>
              </a:rPr>
              <a:t>] = list</a:t>
            </a:r>
            <a:r>
              <a:rPr lang="en-US" sz="2200" b="1" dirty="0" smtClean="0">
                <a:solidFill>
                  <a:srgbClr val="7030A0"/>
                </a:solidFill>
              </a:rPr>
              <a:t>[j</a:t>
            </a:r>
            <a:r>
              <a:rPr lang="en-US" sz="2200" b="1" dirty="0">
                <a:solidFill>
                  <a:srgbClr val="7030A0"/>
                </a:solidFill>
              </a:rPr>
              <a:t>];       	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          j -- </a:t>
            </a:r>
            <a:r>
              <a:rPr lang="en-US" sz="2200" b="1" dirty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}</a:t>
            </a:r>
            <a:r>
              <a:rPr lang="en-US" sz="2200" b="1" dirty="0">
                <a:solidFill>
                  <a:srgbClr val="7030A0"/>
                </a:solidFill>
              </a:rPr>
              <a:t>			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list[j+1</a:t>
            </a:r>
            <a:r>
              <a:rPr lang="en-US" sz="2200" b="1" dirty="0">
                <a:solidFill>
                  <a:srgbClr val="7030A0"/>
                </a:solidFill>
              </a:rPr>
              <a:t>] = key;	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}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366435"/>
              </p:ext>
            </p:extLst>
          </p:nvPr>
        </p:nvGraphicFramePr>
        <p:xfrm>
          <a:off x="5715000" y="1524000"/>
          <a:ext cx="297180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842780"/>
              </p:ext>
            </p:extLst>
          </p:nvPr>
        </p:nvGraphicFramePr>
        <p:xfrm>
          <a:off x="5715000" y="990600"/>
          <a:ext cx="2971800" cy="472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15000" y="533400"/>
            <a:ext cx="3276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</a:t>
            </a:r>
            <a:r>
              <a:rPr lang="en-US" dirty="0"/>
              <a:t>	</a:t>
            </a:r>
            <a:r>
              <a:rPr lang="en-US" dirty="0" smtClean="0"/>
              <a:t>               j              x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u="sng" dirty="0" smtClean="0"/>
              <a:t>_</a:t>
            </a:r>
            <a:r>
              <a:rPr lang="en-US" b="1" u="sng" dirty="0" smtClean="0"/>
              <a:t>x</a:t>
            </a:r>
            <a:r>
              <a:rPr lang="en-US" u="sng" dirty="0" smtClean="0"/>
              <a:t>_</a:t>
            </a:r>
            <a:r>
              <a:rPr lang="en-US" dirty="0" smtClean="0"/>
              <a:t>	</a:t>
            </a:r>
            <a:r>
              <a:rPr lang="en-US" u="sng" dirty="0" smtClean="0"/>
              <a:t>_</a:t>
            </a:r>
            <a:r>
              <a:rPr lang="en-US" b="1" u="sng" dirty="0" smtClean="0"/>
              <a:t>j</a:t>
            </a:r>
            <a:r>
              <a:rPr lang="en-US" u="sng" dirty="0" smtClean="0"/>
              <a:t>_</a:t>
            </a:r>
            <a:r>
              <a:rPr lang="en-US" dirty="0" smtClean="0"/>
              <a:t>	</a:t>
            </a:r>
            <a:r>
              <a:rPr lang="en-US" b="1" u="sng" dirty="0" smtClean="0"/>
              <a:t>key</a:t>
            </a:r>
          </a:p>
          <a:p>
            <a:r>
              <a:rPr lang="en-US" dirty="0" smtClean="0"/>
              <a:t>   1	 2  	  4</a:t>
            </a:r>
          </a:p>
          <a:p>
            <a:r>
              <a:rPr lang="en-US" dirty="0" smtClean="0"/>
              <a:t>   2</a:t>
            </a:r>
          </a:p>
          <a:p>
            <a:r>
              <a:rPr lang="en-US" dirty="0"/>
              <a:t> </a:t>
            </a:r>
            <a:r>
              <a:rPr lang="en-US" dirty="0" smtClean="0"/>
              <a:t>  3</a:t>
            </a:r>
            <a:r>
              <a:rPr lang="en-US" dirty="0"/>
              <a:t>	</a:t>
            </a:r>
            <a:r>
              <a:rPr lang="en-US" dirty="0" smtClean="0"/>
              <a:t> 	  </a:t>
            </a:r>
            <a:endParaRPr lang="en-US" dirty="0"/>
          </a:p>
        </p:txBody>
      </p:sp>
      <p:sp>
        <p:nvSpPr>
          <p:cNvPr id="7" name="5-Point Star 6"/>
          <p:cNvSpPr/>
          <p:nvPr/>
        </p:nvSpPr>
        <p:spPr>
          <a:xfrm>
            <a:off x="660763" y="2971800"/>
            <a:ext cx="228600" cy="2286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99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48768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public static void </a:t>
            </a:r>
            <a:r>
              <a:rPr lang="en-US" sz="2200" b="1" dirty="0" err="1">
                <a:solidFill>
                  <a:srgbClr val="7030A0"/>
                </a:solidFill>
              </a:rPr>
              <a:t>insertionSort</a:t>
            </a:r>
            <a:r>
              <a:rPr lang="en-US" sz="2200" b="1" dirty="0">
                <a:solidFill>
                  <a:srgbClr val="7030A0"/>
                </a:solidFill>
              </a:rPr>
              <a:t>(</a:t>
            </a:r>
            <a:r>
              <a:rPr lang="en-US" sz="2200" b="1" dirty="0" err="1">
                <a:solidFill>
                  <a:srgbClr val="7030A0"/>
                </a:solidFill>
              </a:rPr>
              <a:t>int</a:t>
            </a:r>
            <a:r>
              <a:rPr lang="en-US" sz="2200" b="1" dirty="0">
                <a:solidFill>
                  <a:srgbClr val="7030A0"/>
                </a:solidFill>
              </a:rPr>
              <a:t>[] </a:t>
            </a:r>
            <a:r>
              <a:rPr lang="en-US" sz="2200" b="1" dirty="0" smtClean="0">
                <a:solidFill>
                  <a:srgbClr val="7030A0"/>
                </a:solidFill>
              </a:rPr>
              <a:t>list)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for </a:t>
            </a:r>
            <a:r>
              <a:rPr lang="en-US" sz="2200" b="1" dirty="0">
                <a:solidFill>
                  <a:srgbClr val="7030A0"/>
                </a:solidFill>
              </a:rPr>
              <a:t>(</a:t>
            </a:r>
            <a:r>
              <a:rPr lang="en-US" sz="2200" b="1" dirty="0" err="1">
                <a:solidFill>
                  <a:srgbClr val="7030A0"/>
                </a:solidFill>
              </a:rPr>
              <a:t>int</a:t>
            </a: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</a:rPr>
              <a:t>x=1</a:t>
            </a:r>
            <a:r>
              <a:rPr lang="en-US" sz="2200" b="1" dirty="0">
                <a:solidFill>
                  <a:srgbClr val="7030A0"/>
                </a:solidFill>
              </a:rPr>
              <a:t>; </a:t>
            </a:r>
            <a:r>
              <a:rPr lang="en-US" sz="2200" b="1" dirty="0" smtClean="0">
                <a:solidFill>
                  <a:srgbClr val="7030A0"/>
                </a:solidFill>
              </a:rPr>
              <a:t>x&lt; </a:t>
            </a:r>
            <a:r>
              <a:rPr lang="en-US" sz="2200" b="1" dirty="0" err="1">
                <a:solidFill>
                  <a:srgbClr val="7030A0"/>
                </a:solidFill>
              </a:rPr>
              <a:t>list</a:t>
            </a:r>
            <a:r>
              <a:rPr lang="en-US" sz="2200" b="1" dirty="0" err="1" smtClean="0">
                <a:solidFill>
                  <a:srgbClr val="7030A0"/>
                </a:solidFill>
              </a:rPr>
              <a:t>.length</a:t>
            </a:r>
            <a:r>
              <a:rPr lang="en-US" sz="2200" b="1" dirty="0">
                <a:solidFill>
                  <a:srgbClr val="7030A0"/>
                </a:solidFill>
              </a:rPr>
              <a:t>; </a:t>
            </a:r>
            <a:r>
              <a:rPr lang="en-US" sz="2200" b="1" dirty="0" smtClean="0">
                <a:solidFill>
                  <a:srgbClr val="7030A0"/>
                </a:solidFill>
              </a:rPr>
              <a:t>x++)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{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/>
              <a:t>          </a:t>
            </a:r>
            <a:r>
              <a:rPr lang="en-US" sz="2200" b="1" dirty="0" err="1" smtClean="0">
                <a:solidFill>
                  <a:srgbClr val="7030A0"/>
                </a:solidFill>
              </a:rPr>
              <a:t>int</a:t>
            </a:r>
            <a:r>
              <a:rPr lang="en-US" sz="2200" b="1" dirty="0" smtClean="0">
                <a:solidFill>
                  <a:srgbClr val="7030A0"/>
                </a:solidFill>
              </a:rPr>
              <a:t> </a:t>
            </a:r>
            <a:r>
              <a:rPr lang="en-US" sz="2200" b="1" dirty="0">
                <a:solidFill>
                  <a:srgbClr val="7030A0"/>
                </a:solidFill>
              </a:rPr>
              <a:t>key = </a:t>
            </a:r>
            <a:r>
              <a:rPr lang="en-US" sz="2200" b="1" dirty="0" smtClean="0">
                <a:solidFill>
                  <a:srgbClr val="7030A0"/>
                </a:solidFill>
              </a:rPr>
              <a:t>list[x];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</a:t>
            </a:r>
            <a:r>
              <a:rPr lang="en-US" sz="2200" b="1" dirty="0" err="1" smtClean="0">
                <a:solidFill>
                  <a:srgbClr val="7030A0"/>
                </a:solidFill>
              </a:rPr>
              <a:t>int</a:t>
            </a:r>
            <a:r>
              <a:rPr lang="en-US" sz="2200" b="1" dirty="0" smtClean="0">
                <a:solidFill>
                  <a:srgbClr val="7030A0"/>
                </a:solidFill>
              </a:rPr>
              <a:t> </a:t>
            </a:r>
            <a:r>
              <a:rPr lang="en-US" sz="2200" b="1" dirty="0">
                <a:solidFill>
                  <a:srgbClr val="7030A0"/>
                </a:solidFill>
              </a:rPr>
              <a:t>j = </a:t>
            </a:r>
            <a:r>
              <a:rPr lang="en-US" sz="2200" b="1" dirty="0" smtClean="0">
                <a:solidFill>
                  <a:srgbClr val="7030A0"/>
                </a:solidFill>
              </a:rPr>
              <a:t>x - 1</a:t>
            </a:r>
            <a:r>
              <a:rPr lang="en-US" sz="2200" b="1" dirty="0">
                <a:solidFill>
                  <a:srgbClr val="7030A0"/>
                </a:solidFill>
              </a:rPr>
              <a:t>;      		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while </a:t>
            </a:r>
            <a:r>
              <a:rPr lang="en-US" sz="2200" b="1" dirty="0">
                <a:solidFill>
                  <a:srgbClr val="7030A0"/>
                </a:solidFill>
              </a:rPr>
              <a:t>(j&gt;=0 &amp;&amp; list</a:t>
            </a:r>
            <a:r>
              <a:rPr lang="en-US" sz="2200" b="1" dirty="0" smtClean="0">
                <a:solidFill>
                  <a:srgbClr val="7030A0"/>
                </a:solidFill>
              </a:rPr>
              <a:t>[j</a:t>
            </a:r>
            <a:r>
              <a:rPr lang="en-US" sz="2200" b="1" dirty="0">
                <a:solidFill>
                  <a:srgbClr val="7030A0"/>
                </a:solidFill>
              </a:rPr>
              <a:t>] &gt; key)  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 {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/>
              <a:t>                    list[j+1</a:t>
            </a:r>
            <a:r>
              <a:rPr lang="en-US" sz="2200" b="1" dirty="0"/>
              <a:t>] = list</a:t>
            </a:r>
            <a:r>
              <a:rPr lang="en-US" sz="2200" b="1" dirty="0" smtClean="0"/>
              <a:t>[j</a:t>
            </a:r>
            <a:r>
              <a:rPr lang="en-US" sz="2200" b="1" dirty="0"/>
              <a:t>];       		</a:t>
            </a:r>
            <a:endParaRPr lang="en-US" sz="2200" b="1" dirty="0" smtClean="0"/>
          </a:p>
          <a:p>
            <a:pPr marL="0" indent="0">
              <a:buNone/>
            </a:pPr>
            <a:r>
              <a:rPr lang="en-US" sz="2200" b="1" dirty="0" smtClean="0"/>
              <a:t>                    j -- </a:t>
            </a:r>
            <a:r>
              <a:rPr lang="en-US" sz="2200" b="1" dirty="0"/>
              <a:t>;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}</a:t>
            </a:r>
            <a:r>
              <a:rPr lang="en-US" sz="2200" b="1" dirty="0">
                <a:solidFill>
                  <a:srgbClr val="7030A0"/>
                </a:solidFill>
              </a:rPr>
              <a:t>			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list[j+1</a:t>
            </a:r>
            <a:r>
              <a:rPr lang="en-US" sz="2200" b="1" dirty="0">
                <a:solidFill>
                  <a:srgbClr val="7030A0"/>
                </a:solidFill>
              </a:rPr>
              <a:t>] = key;	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}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586552"/>
              </p:ext>
            </p:extLst>
          </p:nvPr>
        </p:nvGraphicFramePr>
        <p:xfrm>
          <a:off x="5715000" y="1524000"/>
          <a:ext cx="297180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344184"/>
              </p:ext>
            </p:extLst>
          </p:nvPr>
        </p:nvGraphicFramePr>
        <p:xfrm>
          <a:off x="5715000" y="990600"/>
          <a:ext cx="2971800" cy="472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15000" y="533400"/>
            <a:ext cx="3276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</a:t>
            </a:r>
            <a:r>
              <a:rPr lang="en-US" dirty="0"/>
              <a:t>	</a:t>
            </a:r>
            <a:r>
              <a:rPr lang="en-US" dirty="0" smtClean="0"/>
              <a:t>  j                           x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u="sng" dirty="0" smtClean="0"/>
              <a:t>_</a:t>
            </a:r>
            <a:r>
              <a:rPr lang="en-US" b="1" u="sng" dirty="0" smtClean="0"/>
              <a:t>x</a:t>
            </a:r>
            <a:r>
              <a:rPr lang="en-US" u="sng" dirty="0" smtClean="0"/>
              <a:t>_</a:t>
            </a:r>
            <a:r>
              <a:rPr lang="en-US" dirty="0" smtClean="0"/>
              <a:t>	</a:t>
            </a:r>
            <a:r>
              <a:rPr lang="en-US" u="sng" dirty="0" smtClean="0"/>
              <a:t>_</a:t>
            </a:r>
            <a:r>
              <a:rPr lang="en-US" b="1" u="sng" dirty="0" smtClean="0"/>
              <a:t>j</a:t>
            </a:r>
            <a:r>
              <a:rPr lang="en-US" u="sng" dirty="0" smtClean="0"/>
              <a:t>_</a:t>
            </a:r>
            <a:r>
              <a:rPr lang="en-US" dirty="0" smtClean="0"/>
              <a:t>	</a:t>
            </a:r>
            <a:r>
              <a:rPr lang="en-US" b="1" u="sng" dirty="0" smtClean="0"/>
              <a:t>key</a:t>
            </a:r>
          </a:p>
          <a:p>
            <a:r>
              <a:rPr lang="en-US" dirty="0" smtClean="0"/>
              <a:t>   1	 2  	  4</a:t>
            </a:r>
          </a:p>
          <a:p>
            <a:r>
              <a:rPr lang="en-US" dirty="0" smtClean="0"/>
              <a:t>   2	 1</a:t>
            </a:r>
          </a:p>
          <a:p>
            <a:r>
              <a:rPr lang="en-US" dirty="0"/>
              <a:t> </a:t>
            </a:r>
            <a:r>
              <a:rPr lang="en-US" dirty="0" smtClean="0"/>
              <a:t>  3</a:t>
            </a:r>
            <a:r>
              <a:rPr lang="en-US" dirty="0"/>
              <a:t>	</a:t>
            </a:r>
            <a:r>
              <a:rPr lang="en-US" dirty="0" smtClean="0"/>
              <a:t> 	  </a:t>
            </a:r>
            <a:endParaRPr lang="en-US" dirty="0"/>
          </a:p>
        </p:txBody>
      </p:sp>
      <p:sp>
        <p:nvSpPr>
          <p:cNvPr id="7" name="5-Point Star 6"/>
          <p:cNvSpPr/>
          <p:nvPr/>
        </p:nvSpPr>
        <p:spPr>
          <a:xfrm>
            <a:off x="660763" y="3962400"/>
            <a:ext cx="228600" cy="2286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7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48768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public static void </a:t>
            </a:r>
            <a:r>
              <a:rPr lang="en-US" sz="2200" b="1" dirty="0" err="1">
                <a:solidFill>
                  <a:srgbClr val="7030A0"/>
                </a:solidFill>
              </a:rPr>
              <a:t>insertionSort</a:t>
            </a:r>
            <a:r>
              <a:rPr lang="en-US" sz="2200" b="1" dirty="0">
                <a:solidFill>
                  <a:srgbClr val="7030A0"/>
                </a:solidFill>
              </a:rPr>
              <a:t>(</a:t>
            </a:r>
            <a:r>
              <a:rPr lang="en-US" sz="2200" b="1" dirty="0" err="1">
                <a:solidFill>
                  <a:srgbClr val="7030A0"/>
                </a:solidFill>
              </a:rPr>
              <a:t>int</a:t>
            </a:r>
            <a:r>
              <a:rPr lang="en-US" sz="2200" b="1" dirty="0">
                <a:solidFill>
                  <a:srgbClr val="7030A0"/>
                </a:solidFill>
              </a:rPr>
              <a:t>[] </a:t>
            </a:r>
            <a:r>
              <a:rPr lang="en-US" sz="2200" b="1" dirty="0" smtClean="0">
                <a:solidFill>
                  <a:srgbClr val="7030A0"/>
                </a:solidFill>
              </a:rPr>
              <a:t>list)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for </a:t>
            </a:r>
            <a:r>
              <a:rPr lang="en-US" sz="2200" b="1" dirty="0">
                <a:solidFill>
                  <a:srgbClr val="7030A0"/>
                </a:solidFill>
              </a:rPr>
              <a:t>(</a:t>
            </a:r>
            <a:r>
              <a:rPr lang="en-US" sz="2200" b="1" dirty="0" err="1">
                <a:solidFill>
                  <a:srgbClr val="7030A0"/>
                </a:solidFill>
              </a:rPr>
              <a:t>int</a:t>
            </a: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</a:rPr>
              <a:t>x=1</a:t>
            </a:r>
            <a:r>
              <a:rPr lang="en-US" sz="2200" b="1" dirty="0">
                <a:solidFill>
                  <a:srgbClr val="7030A0"/>
                </a:solidFill>
              </a:rPr>
              <a:t>; </a:t>
            </a:r>
            <a:r>
              <a:rPr lang="en-US" sz="2200" b="1" dirty="0" smtClean="0">
                <a:solidFill>
                  <a:srgbClr val="7030A0"/>
                </a:solidFill>
              </a:rPr>
              <a:t>x&lt; </a:t>
            </a:r>
            <a:r>
              <a:rPr lang="en-US" sz="2200" b="1" dirty="0" err="1">
                <a:solidFill>
                  <a:srgbClr val="7030A0"/>
                </a:solidFill>
              </a:rPr>
              <a:t>list</a:t>
            </a:r>
            <a:r>
              <a:rPr lang="en-US" sz="2200" b="1" dirty="0" err="1" smtClean="0">
                <a:solidFill>
                  <a:srgbClr val="7030A0"/>
                </a:solidFill>
              </a:rPr>
              <a:t>.length</a:t>
            </a:r>
            <a:r>
              <a:rPr lang="en-US" sz="2200" b="1" dirty="0">
                <a:solidFill>
                  <a:srgbClr val="7030A0"/>
                </a:solidFill>
              </a:rPr>
              <a:t>; </a:t>
            </a:r>
            <a:r>
              <a:rPr lang="en-US" sz="2200" b="1" dirty="0" smtClean="0">
                <a:solidFill>
                  <a:srgbClr val="7030A0"/>
                </a:solidFill>
              </a:rPr>
              <a:t>x++)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{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/>
              <a:t>          </a:t>
            </a:r>
            <a:r>
              <a:rPr lang="en-US" sz="2200" b="1" dirty="0" err="1" smtClean="0">
                <a:solidFill>
                  <a:srgbClr val="7030A0"/>
                </a:solidFill>
              </a:rPr>
              <a:t>int</a:t>
            </a:r>
            <a:r>
              <a:rPr lang="en-US" sz="2200" b="1" dirty="0" smtClean="0">
                <a:solidFill>
                  <a:srgbClr val="7030A0"/>
                </a:solidFill>
              </a:rPr>
              <a:t> </a:t>
            </a:r>
            <a:r>
              <a:rPr lang="en-US" sz="2200" b="1" dirty="0">
                <a:solidFill>
                  <a:srgbClr val="7030A0"/>
                </a:solidFill>
              </a:rPr>
              <a:t>key = </a:t>
            </a:r>
            <a:r>
              <a:rPr lang="en-US" sz="2200" b="1" dirty="0" smtClean="0">
                <a:solidFill>
                  <a:srgbClr val="7030A0"/>
                </a:solidFill>
              </a:rPr>
              <a:t>list[x];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</a:t>
            </a:r>
            <a:r>
              <a:rPr lang="en-US" sz="2200" b="1" dirty="0" err="1" smtClean="0">
                <a:solidFill>
                  <a:srgbClr val="7030A0"/>
                </a:solidFill>
              </a:rPr>
              <a:t>int</a:t>
            </a:r>
            <a:r>
              <a:rPr lang="en-US" sz="2200" b="1" dirty="0" smtClean="0">
                <a:solidFill>
                  <a:srgbClr val="7030A0"/>
                </a:solidFill>
              </a:rPr>
              <a:t> </a:t>
            </a:r>
            <a:r>
              <a:rPr lang="en-US" sz="2200" b="1" dirty="0">
                <a:solidFill>
                  <a:srgbClr val="7030A0"/>
                </a:solidFill>
              </a:rPr>
              <a:t>j = </a:t>
            </a:r>
            <a:r>
              <a:rPr lang="en-US" sz="2200" b="1" dirty="0" smtClean="0">
                <a:solidFill>
                  <a:srgbClr val="7030A0"/>
                </a:solidFill>
              </a:rPr>
              <a:t>x - 1</a:t>
            </a:r>
            <a:r>
              <a:rPr lang="en-US" sz="2200" b="1" dirty="0">
                <a:solidFill>
                  <a:srgbClr val="7030A0"/>
                </a:solidFill>
              </a:rPr>
              <a:t>;      		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</a:t>
            </a:r>
            <a:r>
              <a:rPr lang="en-US" sz="2200" b="1" dirty="0" smtClean="0"/>
              <a:t>while </a:t>
            </a:r>
            <a:r>
              <a:rPr lang="en-US" sz="2200" b="1" dirty="0"/>
              <a:t>(j&gt;=0 &amp;&amp; list</a:t>
            </a:r>
            <a:r>
              <a:rPr lang="en-US" sz="2200" b="1" dirty="0" smtClean="0"/>
              <a:t>[j</a:t>
            </a:r>
            <a:r>
              <a:rPr lang="en-US" sz="2200" b="1" dirty="0"/>
              <a:t>] &gt; key)  </a:t>
            </a:r>
            <a:r>
              <a:rPr lang="en-US" sz="2200" b="1" dirty="0">
                <a:solidFill>
                  <a:srgbClr val="7030A0"/>
                </a:solidFill>
              </a:rPr>
              <a:t>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 {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          list[j+1</a:t>
            </a:r>
            <a:r>
              <a:rPr lang="en-US" sz="2200" b="1" dirty="0">
                <a:solidFill>
                  <a:srgbClr val="7030A0"/>
                </a:solidFill>
              </a:rPr>
              <a:t>] = list</a:t>
            </a:r>
            <a:r>
              <a:rPr lang="en-US" sz="2200" b="1" dirty="0" smtClean="0">
                <a:solidFill>
                  <a:srgbClr val="7030A0"/>
                </a:solidFill>
              </a:rPr>
              <a:t>[j</a:t>
            </a:r>
            <a:r>
              <a:rPr lang="en-US" sz="2200" b="1" dirty="0">
                <a:solidFill>
                  <a:srgbClr val="7030A0"/>
                </a:solidFill>
              </a:rPr>
              <a:t>];       	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          j -- </a:t>
            </a:r>
            <a:r>
              <a:rPr lang="en-US" sz="2200" b="1" dirty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}</a:t>
            </a:r>
            <a:r>
              <a:rPr lang="en-US" sz="2200" b="1" dirty="0">
                <a:solidFill>
                  <a:srgbClr val="7030A0"/>
                </a:solidFill>
              </a:rPr>
              <a:t>			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list[j+1</a:t>
            </a:r>
            <a:r>
              <a:rPr lang="en-US" sz="2200" b="1" dirty="0">
                <a:solidFill>
                  <a:srgbClr val="7030A0"/>
                </a:solidFill>
              </a:rPr>
              <a:t>] = key;	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}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505929"/>
              </p:ext>
            </p:extLst>
          </p:nvPr>
        </p:nvGraphicFramePr>
        <p:xfrm>
          <a:off x="5715000" y="1524000"/>
          <a:ext cx="297180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257347"/>
              </p:ext>
            </p:extLst>
          </p:nvPr>
        </p:nvGraphicFramePr>
        <p:xfrm>
          <a:off x="5715000" y="990600"/>
          <a:ext cx="2971800" cy="472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15000" y="533400"/>
            <a:ext cx="3276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</a:t>
            </a:r>
            <a:r>
              <a:rPr lang="en-US" dirty="0"/>
              <a:t>	</a:t>
            </a:r>
            <a:r>
              <a:rPr lang="en-US" dirty="0" smtClean="0"/>
              <a:t>  j                           x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u="sng" dirty="0" smtClean="0"/>
              <a:t>_</a:t>
            </a:r>
            <a:r>
              <a:rPr lang="en-US" b="1" u="sng" dirty="0" smtClean="0"/>
              <a:t>x</a:t>
            </a:r>
            <a:r>
              <a:rPr lang="en-US" u="sng" dirty="0" smtClean="0"/>
              <a:t>_</a:t>
            </a:r>
            <a:r>
              <a:rPr lang="en-US" dirty="0" smtClean="0"/>
              <a:t>	</a:t>
            </a:r>
            <a:r>
              <a:rPr lang="en-US" u="sng" dirty="0" smtClean="0"/>
              <a:t>_</a:t>
            </a:r>
            <a:r>
              <a:rPr lang="en-US" b="1" u="sng" dirty="0" smtClean="0"/>
              <a:t>j</a:t>
            </a:r>
            <a:r>
              <a:rPr lang="en-US" u="sng" dirty="0" smtClean="0"/>
              <a:t>_</a:t>
            </a:r>
            <a:r>
              <a:rPr lang="en-US" dirty="0" smtClean="0"/>
              <a:t>	</a:t>
            </a:r>
            <a:r>
              <a:rPr lang="en-US" b="1" u="sng" dirty="0" smtClean="0"/>
              <a:t>key</a:t>
            </a:r>
          </a:p>
          <a:p>
            <a:r>
              <a:rPr lang="en-US" dirty="0" smtClean="0"/>
              <a:t>   1	 2  	  4</a:t>
            </a:r>
          </a:p>
          <a:p>
            <a:r>
              <a:rPr lang="en-US" dirty="0" smtClean="0"/>
              <a:t>   2	 1</a:t>
            </a:r>
          </a:p>
          <a:p>
            <a:r>
              <a:rPr lang="en-US" dirty="0"/>
              <a:t> </a:t>
            </a:r>
            <a:r>
              <a:rPr lang="en-US" dirty="0" smtClean="0"/>
              <a:t>  3</a:t>
            </a:r>
            <a:r>
              <a:rPr lang="en-US" dirty="0"/>
              <a:t>	</a:t>
            </a:r>
            <a:r>
              <a:rPr lang="en-US" dirty="0" smtClean="0"/>
              <a:t> 	  </a:t>
            </a:r>
            <a:endParaRPr lang="en-US" dirty="0"/>
          </a:p>
        </p:txBody>
      </p:sp>
      <p:sp>
        <p:nvSpPr>
          <p:cNvPr id="7" name="5-Point Star 6"/>
          <p:cNvSpPr/>
          <p:nvPr/>
        </p:nvSpPr>
        <p:spPr>
          <a:xfrm>
            <a:off x="660763" y="2971800"/>
            <a:ext cx="228600" cy="2286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32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48768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public static void </a:t>
            </a:r>
            <a:r>
              <a:rPr lang="en-US" sz="2200" b="1" dirty="0" err="1">
                <a:solidFill>
                  <a:srgbClr val="7030A0"/>
                </a:solidFill>
              </a:rPr>
              <a:t>insertionSort</a:t>
            </a:r>
            <a:r>
              <a:rPr lang="en-US" sz="2200" b="1" dirty="0">
                <a:solidFill>
                  <a:srgbClr val="7030A0"/>
                </a:solidFill>
              </a:rPr>
              <a:t>(</a:t>
            </a:r>
            <a:r>
              <a:rPr lang="en-US" sz="2200" b="1" dirty="0" err="1">
                <a:solidFill>
                  <a:srgbClr val="7030A0"/>
                </a:solidFill>
              </a:rPr>
              <a:t>int</a:t>
            </a:r>
            <a:r>
              <a:rPr lang="en-US" sz="2200" b="1" dirty="0">
                <a:solidFill>
                  <a:srgbClr val="7030A0"/>
                </a:solidFill>
              </a:rPr>
              <a:t>[] </a:t>
            </a:r>
            <a:r>
              <a:rPr lang="en-US" sz="2200" b="1" dirty="0" smtClean="0">
                <a:solidFill>
                  <a:srgbClr val="7030A0"/>
                </a:solidFill>
              </a:rPr>
              <a:t>list)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for </a:t>
            </a:r>
            <a:r>
              <a:rPr lang="en-US" sz="2200" b="1" dirty="0">
                <a:solidFill>
                  <a:srgbClr val="7030A0"/>
                </a:solidFill>
              </a:rPr>
              <a:t>(</a:t>
            </a:r>
            <a:r>
              <a:rPr lang="en-US" sz="2200" b="1" dirty="0" err="1">
                <a:solidFill>
                  <a:srgbClr val="7030A0"/>
                </a:solidFill>
              </a:rPr>
              <a:t>int</a:t>
            </a: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</a:rPr>
              <a:t>x=1</a:t>
            </a:r>
            <a:r>
              <a:rPr lang="en-US" sz="2200" b="1" dirty="0">
                <a:solidFill>
                  <a:srgbClr val="7030A0"/>
                </a:solidFill>
              </a:rPr>
              <a:t>; </a:t>
            </a:r>
            <a:r>
              <a:rPr lang="en-US" sz="2200" b="1" dirty="0" smtClean="0">
                <a:solidFill>
                  <a:srgbClr val="7030A0"/>
                </a:solidFill>
              </a:rPr>
              <a:t>x&lt; </a:t>
            </a:r>
            <a:r>
              <a:rPr lang="en-US" sz="2200" b="1" dirty="0" err="1">
                <a:solidFill>
                  <a:srgbClr val="7030A0"/>
                </a:solidFill>
              </a:rPr>
              <a:t>list</a:t>
            </a:r>
            <a:r>
              <a:rPr lang="en-US" sz="2200" b="1" dirty="0" err="1" smtClean="0">
                <a:solidFill>
                  <a:srgbClr val="7030A0"/>
                </a:solidFill>
              </a:rPr>
              <a:t>.length</a:t>
            </a:r>
            <a:r>
              <a:rPr lang="en-US" sz="2200" b="1" dirty="0">
                <a:solidFill>
                  <a:srgbClr val="7030A0"/>
                </a:solidFill>
              </a:rPr>
              <a:t>; </a:t>
            </a:r>
            <a:r>
              <a:rPr lang="en-US" sz="2200" b="1" dirty="0" smtClean="0">
                <a:solidFill>
                  <a:srgbClr val="7030A0"/>
                </a:solidFill>
              </a:rPr>
              <a:t>x++)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{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/>
              <a:t>          </a:t>
            </a:r>
            <a:r>
              <a:rPr lang="en-US" sz="2200" b="1" dirty="0" err="1" smtClean="0">
                <a:solidFill>
                  <a:srgbClr val="7030A0"/>
                </a:solidFill>
              </a:rPr>
              <a:t>int</a:t>
            </a:r>
            <a:r>
              <a:rPr lang="en-US" sz="2200" b="1" dirty="0" smtClean="0">
                <a:solidFill>
                  <a:srgbClr val="7030A0"/>
                </a:solidFill>
              </a:rPr>
              <a:t> </a:t>
            </a:r>
            <a:r>
              <a:rPr lang="en-US" sz="2200" b="1" dirty="0">
                <a:solidFill>
                  <a:srgbClr val="7030A0"/>
                </a:solidFill>
              </a:rPr>
              <a:t>key = </a:t>
            </a:r>
            <a:r>
              <a:rPr lang="en-US" sz="2200" b="1" dirty="0" smtClean="0">
                <a:solidFill>
                  <a:srgbClr val="7030A0"/>
                </a:solidFill>
              </a:rPr>
              <a:t>list[x];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</a:t>
            </a:r>
            <a:r>
              <a:rPr lang="en-US" sz="2200" b="1" dirty="0" err="1" smtClean="0">
                <a:solidFill>
                  <a:srgbClr val="7030A0"/>
                </a:solidFill>
              </a:rPr>
              <a:t>int</a:t>
            </a:r>
            <a:r>
              <a:rPr lang="en-US" sz="2200" b="1" dirty="0" smtClean="0">
                <a:solidFill>
                  <a:srgbClr val="7030A0"/>
                </a:solidFill>
              </a:rPr>
              <a:t> </a:t>
            </a:r>
            <a:r>
              <a:rPr lang="en-US" sz="2200" b="1" dirty="0">
                <a:solidFill>
                  <a:srgbClr val="7030A0"/>
                </a:solidFill>
              </a:rPr>
              <a:t>j = </a:t>
            </a:r>
            <a:r>
              <a:rPr lang="en-US" sz="2200" b="1" dirty="0" smtClean="0">
                <a:solidFill>
                  <a:srgbClr val="7030A0"/>
                </a:solidFill>
              </a:rPr>
              <a:t>x - 1</a:t>
            </a:r>
            <a:r>
              <a:rPr lang="en-US" sz="2200" b="1" dirty="0">
                <a:solidFill>
                  <a:srgbClr val="7030A0"/>
                </a:solidFill>
              </a:rPr>
              <a:t>;      		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while </a:t>
            </a:r>
            <a:r>
              <a:rPr lang="en-US" sz="2200" b="1" dirty="0">
                <a:solidFill>
                  <a:srgbClr val="7030A0"/>
                </a:solidFill>
              </a:rPr>
              <a:t>(j&gt;=0 &amp;&amp; list</a:t>
            </a:r>
            <a:r>
              <a:rPr lang="en-US" sz="2200" b="1" dirty="0" smtClean="0">
                <a:solidFill>
                  <a:srgbClr val="7030A0"/>
                </a:solidFill>
              </a:rPr>
              <a:t>[j</a:t>
            </a:r>
            <a:r>
              <a:rPr lang="en-US" sz="2200" b="1" dirty="0">
                <a:solidFill>
                  <a:srgbClr val="7030A0"/>
                </a:solidFill>
              </a:rPr>
              <a:t>] &gt; key)  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 {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/>
              <a:t>                    list[j+1</a:t>
            </a:r>
            <a:r>
              <a:rPr lang="en-US" sz="2200" b="1" dirty="0"/>
              <a:t>] = list</a:t>
            </a:r>
            <a:r>
              <a:rPr lang="en-US" sz="2200" b="1" dirty="0" smtClean="0"/>
              <a:t>[j</a:t>
            </a:r>
            <a:r>
              <a:rPr lang="en-US" sz="2200" b="1" dirty="0"/>
              <a:t>];       		</a:t>
            </a:r>
            <a:endParaRPr lang="en-US" sz="2200" b="1" dirty="0" smtClean="0"/>
          </a:p>
          <a:p>
            <a:pPr marL="0" indent="0">
              <a:buNone/>
            </a:pPr>
            <a:r>
              <a:rPr lang="en-US" sz="2200" b="1" dirty="0" smtClean="0"/>
              <a:t>                    j -- </a:t>
            </a:r>
            <a:r>
              <a:rPr lang="en-US" sz="2200" b="1" dirty="0"/>
              <a:t>;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}</a:t>
            </a:r>
            <a:r>
              <a:rPr lang="en-US" sz="2200" b="1" dirty="0">
                <a:solidFill>
                  <a:srgbClr val="7030A0"/>
                </a:solidFill>
              </a:rPr>
              <a:t>			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list[j+1</a:t>
            </a:r>
            <a:r>
              <a:rPr lang="en-US" sz="2200" b="1" dirty="0">
                <a:solidFill>
                  <a:srgbClr val="7030A0"/>
                </a:solidFill>
              </a:rPr>
              <a:t>] = key;	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}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325446"/>
              </p:ext>
            </p:extLst>
          </p:nvPr>
        </p:nvGraphicFramePr>
        <p:xfrm>
          <a:off x="5715000" y="1524000"/>
          <a:ext cx="297180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397103"/>
              </p:ext>
            </p:extLst>
          </p:nvPr>
        </p:nvGraphicFramePr>
        <p:xfrm>
          <a:off x="5715000" y="990600"/>
          <a:ext cx="2971800" cy="472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15000" y="533400"/>
            <a:ext cx="3276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j</a:t>
            </a:r>
            <a:r>
              <a:rPr lang="en-US" dirty="0"/>
              <a:t>	</a:t>
            </a:r>
            <a:r>
              <a:rPr lang="en-US" dirty="0" smtClean="0"/>
              <a:t>                              x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u="sng" dirty="0" smtClean="0"/>
              <a:t>_</a:t>
            </a:r>
            <a:r>
              <a:rPr lang="en-US" b="1" u="sng" dirty="0" smtClean="0"/>
              <a:t>x</a:t>
            </a:r>
            <a:r>
              <a:rPr lang="en-US" u="sng" dirty="0" smtClean="0"/>
              <a:t>_</a:t>
            </a:r>
            <a:r>
              <a:rPr lang="en-US" dirty="0" smtClean="0"/>
              <a:t>	</a:t>
            </a:r>
            <a:r>
              <a:rPr lang="en-US" u="sng" dirty="0" smtClean="0"/>
              <a:t>_</a:t>
            </a:r>
            <a:r>
              <a:rPr lang="en-US" b="1" u="sng" dirty="0" smtClean="0"/>
              <a:t>j</a:t>
            </a:r>
            <a:r>
              <a:rPr lang="en-US" u="sng" dirty="0" smtClean="0"/>
              <a:t>_</a:t>
            </a:r>
            <a:r>
              <a:rPr lang="en-US" dirty="0" smtClean="0"/>
              <a:t>	</a:t>
            </a:r>
            <a:r>
              <a:rPr lang="en-US" b="1" u="sng" dirty="0" smtClean="0"/>
              <a:t>key</a:t>
            </a:r>
          </a:p>
          <a:p>
            <a:r>
              <a:rPr lang="en-US" dirty="0" smtClean="0"/>
              <a:t>   1	 2  	  4</a:t>
            </a:r>
          </a:p>
          <a:p>
            <a:r>
              <a:rPr lang="en-US" dirty="0" smtClean="0"/>
              <a:t>   2	 1</a:t>
            </a:r>
          </a:p>
          <a:p>
            <a:r>
              <a:rPr lang="en-US" dirty="0"/>
              <a:t> </a:t>
            </a:r>
            <a:r>
              <a:rPr lang="en-US" dirty="0" smtClean="0"/>
              <a:t>  3</a:t>
            </a:r>
            <a:r>
              <a:rPr lang="en-US" dirty="0"/>
              <a:t>	</a:t>
            </a:r>
            <a:r>
              <a:rPr lang="en-US" dirty="0" smtClean="0"/>
              <a:t> 0	  </a:t>
            </a:r>
            <a:endParaRPr lang="en-US" dirty="0"/>
          </a:p>
        </p:txBody>
      </p:sp>
      <p:sp>
        <p:nvSpPr>
          <p:cNvPr id="7" name="5-Point Star 6"/>
          <p:cNvSpPr/>
          <p:nvPr/>
        </p:nvSpPr>
        <p:spPr>
          <a:xfrm>
            <a:off x="691243" y="3962400"/>
            <a:ext cx="228600" cy="2286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19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48768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public static void </a:t>
            </a:r>
            <a:r>
              <a:rPr lang="en-US" sz="2200" b="1" dirty="0" err="1">
                <a:solidFill>
                  <a:srgbClr val="7030A0"/>
                </a:solidFill>
              </a:rPr>
              <a:t>insertionSort</a:t>
            </a:r>
            <a:r>
              <a:rPr lang="en-US" sz="2200" b="1" dirty="0">
                <a:solidFill>
                  <a:srgbClr val="7030A0"/>
                </a:solidFill>
              </a:rPr>
              <a:t>(</a:t>
            </a:r>
            <a:r>
              <a:rPr lang="en-US" sz="2200" b="1" dirty="0" err="1">
                <a:solidFill>
                  <a:srgbClr val="7030A0"/>
                </a:solidFill>
              </a:rPr>
              <a:t>int</a:t>
            </a:r>
            <a:r>
              <a:rPr lang="en-US" sz="2200" b="1" dirty="0">
                <a:solidFill>
                  <a:srgbClr val="7030A0"/>
                </a:solidFill>
              </a:rPr>
              <a:t>[] </a:t>
            </a:r>
            <a:r>
              <a:rPr lang="en-US" sz="2200" b="1" dirty="0" smtClean="0">
                <a:solidFill>
                  <a:srgbClr val="7030A0"/>
                </a:solidFill>
              </a:rPr>
              <a:t>list)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for </a:t>
            </a:r>
            <a:r>
              <a:rPr lang="en-US" sz="2200" b="1" dirty="0">
                <a:solidFill>
                  <a:srgbClr val="7030A0"/>
                </a:solidFill>
              </a:rPr>
              <a:t>(</a:t>
            </a:r>
            <a:r>
              <a:rPr lang="en-US" sz="2200" b="1" dirty="0" err="1">
                <a:solidFill>
                  <a:srgbClr val="7030A0"/>
                </a:solidFill>
              </a:rPr>
              <a:t>int</a:t>
            </a: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</a:rPr>
              <a:t>x=1</a:t>
            </a:r>
            <a:r>
              <a:rPr lang="en-US" sz="2200" b="1" dirty="0">
                <a:solidFill>
                  <a:srgbClr val="7030A0"/>
                </a:solidFill>
              </a:rPr>
              <a:t>; </a:t>
            </a:r>
            <a:r>
              <a:rPr lang="en-US" sz="2200" b="1" dirty="0" smtClean="0">
                <a:solidFill>
                  <a:srgbClr val="7030A0"/>
                </a:solidFill>
              </a:rPr>
              <a:t>x&lt; </a:t>
            </a:r>
            <a:r>
              <a:rPr lang="en-US" sz="2200" b="1" dirty="0" err="1">
                <a:solidFill>
                  <a:srgbClr val="7030A0"/>
                </a:solidFill>
              </a:rPr>
              <a:t>list</a:t>
            </a:r>
            <a:r>
              <a:rPr lang="en-US" sz="2200" b="1" dirty="0" err="1" smtClean="0">
                <a:solidFill>
                  <a:srgbClr val="7030A0"/>
                </a:solidFill>
              </a:rPr>
              <a:t>.length</a:t>
            </a:r>
            <a:r>
              <a:rPr lang="en-US" sz="2200" b="1" dirty="0">
                <a:solidFill>
                  <a:srgbClr val="7030A0"/>
                </a:solidFill>
              </a:rPr>
              <a:t>; </a:t>
            </a:r>
            <a:r>
              <a:rPr lang="en-US" sz="2200" b="1" dirty="0" smtClean="0">
                <a:solidFill>
                  <a:srgbClr val="7030A0"/>
                </a:solidFill>
              </a:rPr>
              <a:t>x++)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{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/>
              <a:t>          </a:t>
            </a:r>
            <a:r>
              <a:rPr lang="en-US" sz="2200" b="1" dirty="0" err="1" smtClean="0">
                <a:solidFill>
                  <a:srgbClr val="7030A0"/>
                </a:solidFill>
              </a:rPr>
              <a:t>int</a:t>
            </a:r>
            <a:r>
              <a:rPr lang="en-US" sz="2200" b="1" dirty="0" smtClean="0">
                <a:solidFill>
                  <a:srgbClr val="7030A0"/>
                </a:solidFill>
              </a:rPr>
              <a:t> </a:t>
            </a:r>
            <a:r>
              <a:rPr lang="en-US" sz="2200" b="1" dirty="0">
                <a:solidFill>
                  <a:srgbClr val="7030A0"/>
                </a:solidFill>
              </a:rPr>
              <a:t>key = </a:t>
            </a:r>
            <a:r>
              <a:rPr lang="en-US" sz="2200" b="1" dirty="0" smtClean="0">
                <a:solidFill>
                  <a:srgbClr val="7030A0"/>
                </a:solidFill>
              </a:rPr>
              <a:t>list[x];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</a:t>
            </a:r>
            <a:r>
              <a:rPr lang="en-US" sz="2200" b="1" dirty="0" err="1" smtClean="0">
                <a:solidFill>
                  <a:srgbClr val="7030A0"/>
                </a:solidFill>
              </a:rPr>
              <a:t>int</a:t>
            </a:r>
            <a:r>
              <a:rPr lang="en-US" sz="2200" b="1" dirty="0" smtClean="0">
                <a:solidFill>
                  <a:srgbClr val="7030A0"/>
                </a:solidFill>
              </a:rPr>
              <a:t> </a:t>
            </a:r>
            <a:r>
              <a:rPr lang="en-US" sz="2200" b="1" dirty="0">
                <a:solidFill>
                  <a:srgbClr val="7030A0"/>
                </a:solidFill>
              </a:rPr>
              <a:t>j = </a:t>
            </a:r>
            <a:r>
              <a:rPr lang="en-US" sz="2200" b="1" dirty="0" smtClean="0">
                <a:solidFill>
                  <a:srgbClr val="7030A0"/>
                </a:solidFill>
              </a:rPr>
              <a:t>x - 1</a:t>
            </a:r>
            <a:r>
              <a:rPr lang="en-US" sz="2200" b="1" dirty="0">
                <a:solidFill>
                  <a:srgbClr val="7030A0"/>
                </a:solidFill>
              </a:rPr>
              <a:t>;      		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</a:t>
            </a:r>
            <a:r>
              <a:rPr lang="en-US" sz="2200" b="1" dirty="0" smtClean="0"/>
              <a:t>while </a:t>
            </a:r>
            <a:r>
              <a:rPr lang="en-US" sz="2200" b="1" dirty="0"/>
              <a:t>(j&gt;=0 &amp;&amp; list</a:t>
            </a:r>
            <a:r>
              <a:rPr lang="en-US" sz="2200" b="1" dirty="0" smtClean="0"/>
              <a:t>[j</a:t>
            </a:r>
            <a:r>
              <a:rPr lang="en-US" sz="2200" b="1" dirty="0"/>
              <a:t>] &gt; key)  </a:t>
            </a:r>
            <a:r>
              <a:rPr lang="en-US" sz="2200" b="1" dirty="0">
                <a:solidFill>
                  <a:srgbClr val="7030A0"/>
                </a:solidFill>
              </a:rPr>
              <a:t>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 {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          list[j+1</a:t>
            </a:r>
            <a:r>
              <a:rPr lang="en-US" sz="2200" b="1" dirty="0">
                <a:solidFill>
                  <a:srgbClr val="7030A0"/>
                </a:solidFill>
              </a:rPr>
              <a:t>] = list</a:t>
            </a:r>
            <a:r>
              <a:rPr lang="en-US" sz="2200" b="1" dirty="0" smtClean="0">
                <a:solidFill>
                  <a:srgbClr val="7030A0"/>
                </a:solidFill>
              </a:rPr>
              <a:t>[j</a:t>
            </a:r>
            <a:r>
              <a:rPr lang="en-US" sz="2200" b="1" dirty="0">
                <a:solidFill>
                  <a:srgbClr val="7030A0"/>
                </a:solidFill>
              </a:rPr>
              <a:t>];       	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          j -- </a:t>
            </a:r>
            <a:r>
              <a:rPr lang="en-US" sz="2200" b="1" dirty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}</a:t>
            </a:r>
            <a:r>
              <a:rPr lang="en-US" sz="2200" b="1" dirty="0">
                <a:solidFill>
                  <a:srgbClr val="7030A0"/>
                </a:solidFill>
              </a:rPr>
              <a:t>			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list[j+1</a:t>
            </a:r>
            <a:r>
              <a:rPr lang="en-US" sz="2200" b="1" dirty="0">
                <a:solidFill>
                  <a:srgbClr val="7030A0"/>
                </a:solidFill>
              </a:rPr>
              <a:t>] = key;	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}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355878"/>
              </p:ext>
            </p:extLst>
          </p:nvPr>
        </p:nvGraphicFramePr>
        <p:xfrm>
          <a:off x="5715000" y="1524000"/>
          <a:ext cx="297180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863787"/>
              </p:ext>
            </p:extLst>
          </p:nvPr>
        </p:nvGraphicFramePr>
        <p:xfrm>
          <a:off x="5715000" y="990600"/>
          <a:ext cx="2971800" cy="472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15000" y="533400"/>
            <a:ext cx="3276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j</a:t>
            </a:r>
            <a:r>
              <a:rPr lang="en-US" dirty="0"/>
              <a:t>	</a:t>
            </a:r>
            <a:r>
              <a:rPr lang="en-US" dirty="0" smtClean="0"/>
              <a:t>                              x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u="sng" dirty="0" smtClean="0"/>
              <a:t>_</a:t>
            </a:r>
            <a:r>
              <a:rPr lang="en-US" b="1" u="sng" dirty="0" smtClean="0"/>
              <a:t>x</a:t>
            </a:r>
            <a:r>
              <a:rPr lang="en-US" u="sng" dirty="0" smtClean="0"/>
              <a:t>_</a:t>
            </a:r>
            <a:r>
              <a:rPr lang="en-US" dirty="0" smtClean="0"/>
              <a:t>	</a:t>
            </a:r>
            <a:r>
              <a:rPr lang="en-US" u="sng" dirty="0" smtClean="0"/>
              <a:t>_</a:t>
            </a:r>
            <a:r>
              <a:rPr lang="en-US" b="1" u="sng" dirty="0" smtClean="0"/>
              <a:t>j</a:t>
            </a:r>
            <a:r>
              <a:rPr lang="en-US" u="sng" dirty="0" smtClean="0"/>
              <a:t>_</a:t>
            </a:r>
            <a:r>
              <a:rPr lang="en-US" dirty="0" smtClean="0"/>
              <a:t>	</a:t>
            </a:r>
            <a:r>
              <a:rPr lang="en-US" b="1" u="sng" dirty="0" smtClean="0"/>
              <a:t>key</a:t>
            </a:r>
          </a:p>
          <a:p>
            <a:r>
              <a:rPr lang="en-US" dirty="0" smtClean="0"/>
              <a:t>   1	 2  	  4</a:t>
            </a:r>
          </a:p>
          <a:p>
            <a:r>
              <a:rPr lang="en-US" dirty="0" smtClean="0"/>
              <a:t>   2	 1</a:t>
            </a:r>
          </a:p>
          <a:p>
            <a:r>
              <a:rPr lang="en-US" dirty="0"/>
              <a:t> </a:t>
            </a:r>
            <a:r>
              <a:rPr lang="en-US" dirty="0" smtClean="0"/>
              <a:t>  3</a:t>
            </a:r>
            <a:r>
              <a:rPr lang="en-US" dirty="0"/>
              <a:t>	</a:t>
            </a:r>
            <a:r>
              <a:rPr lang="en-US" dirty="0" smtClean="0"/>
              <a:t> 0	  </a:t>
            </a:r>
            <a:endParaRPr lang="en-US" dirty="0"/>
          </a:p>
        </p:txBody>
      </p:sp>
      <p:sp>
        <p:nvSpPr>
          <p:cNvPr id="7" name="5-Point Star 6"/>
          <p:cNvSpPr/>
          <p:nvPr/>
        </p:nvSpPr>
        <p:spPr>
          <a:xfrm>
            <a:off x="713015" y="2971800"/>
            <a:ext cx="228600" cy="2286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38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48768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public static void </a:t>
            </a:r>
            <a:r>
              <a:rPr lang="en-US" sz="2200" b="1" dirty="0" err="1">
                <a:solidFill>
                  <a:srgbClr val="7030A0"/>
                </a:solidFill>
              </a:rPr>
              <a:t>insertionSort</a:t>
            </a:r>
            <a:r>
              <a:rPr lang="en-US" sz="2200" b="1" dirty="0">
                <a:solidFill>
                  <a:srgbClr val="7030A0"/>
                </a:solidFill>
              </a:rPr>
              <a:t>(</a:t>
            </a:r>
            <a:r>
              <a:rPr lang="en-US" sz="2200" b="1" dirty="0" err="1">
                <a:solidFill>
                  <a:srgbClr val="7030A0"/>
                </a:solidFill>
              </a:rPr>
              <a:t>int</a:t>
            </a:r>
            <a:r>
              <a:rPr lang="en-US" sz="2200" b="1" dirty="0">
                <a:solidFill>
                  <a:srgbClr val="7030A0"/>
                </a:solidFill>
              </a:rPr>
              <a:t>[] </a:t>
            </a:r>
            <a:r>
              <a:rPr lang="en-US" sz="2200" b="1" dirty="0" smtClean="0">
                <a:solidFill>
                  <a:srgbClr val="7030A0"/>
                </a:solidFill>
              </a:rPr>
              <a:t>list)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for </a:t>
            </a:r>
            <a:r>
              <a:rPr lang="en-US" sz="2200" b="1" dirty="0">
                <a:solidFill>
                  <a:srgbClr val="7030A0"/>
                </a:solidFill>
              </a:rPr>
              <a:t>(</a:t>
            </a:r>
            <a:r>
              <a:rPr lang="en-US" sz="2200" b="1" dirty="0" err="1">
                <a:solidFill>
                  <a:srgbClr val="7030A0"/>
                </a:solidFill>
              </a:rPr>
              <a:t>int</a:t>
            </a: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</a:rPr>
              <a:t>x=1</a:t>
            </a:r>
            <a:r>
              <a:rPr lang="en-US" sz="2200" b="1" dirty="0">
                <a:solidFill>
                  <a:srgbClr val="7030A0"/>
                </a:solidFill>
              </a:rPr>
              <a:t>; </a:t>
            </a:r>
            <a:r>
              <a:rPr lang="en-US" sz="2200" b="1" dirty="0" smtClean="0">
                <a:solidFill>
                  <a:srgbClr val="7030A0"/>
                </a:solidFill>
              </a:rPr>
              <a:t>x&lt; </a:t>
            </a:r>
            <a:r>
              <a:rPr lang="en-US" sz="2200" b="1" dirty="0" err="1">
                <a:solidFill>
                  <a:srgbClr val="7030A0"/>
                </a:solidFill>
              </a:rPr>
              <a:t>list</a:t>
            </a:r>
            <a:r>
              <a:rPr lang="en-US" sz="2200" b="1" dirty="0" err="1" smtClean="0">
                <a:solidFill>
                  <a:srgbClr val="7030A0"/>
                </a:solidFill>
              </a:rPr>
              <a:t>.length</a:t>
            </a:r>
            <a:r>
              <a:rPr lang="en-US" sz="2200" b="1" dirty="0">
                <a:solidFill>
                  <a:srgbClr val="7030A0"/>
                </a:solidFill>
              </a:rPr>
              <a:t>; </a:t>
            </a:r>
            <a:r>
              <a:rPr lang="en-US" sz="2200" b="1" dirty="0" smtClean="0">
                <a:solidFill>
                  <a:srgbClr val="7030A0"/>
                </a:solidFill>
              </a:rPr>
              <a:t>x++)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{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/>
              <a:t>          </a:t>
            </a:r>
            <a:r>
              <a:rPr lang="en-US" sz="2200" b="1" dirty="0" err="1" smtClean="0">
                <a:solidFill>
                  <a:srgbClr val="7030A0"/>
                </a:solidFill>
              </a:rPr>
              <a:t>int</a:t>
            </a:r>
            <a:r>
              <a:rPr lang="en-US" sz="2200" b="1" dirty="0" smtClean="0">
                <a:solidFill>
                  <a:srgbClr val="7030A0"/>
                </a:solidFill>
              </a:rPr>
              <a:t> </a:t>
            </a:r>
            <a:r>
              <a:rPr lang="en-US" sz="2200" b="1" dirty="0">
                <a:solidFill>
                  <a:srgbClr val="7030A0"/>
                </a:solidFill>
              </a:rPr>
              <a:t>key = </a:t>
            </a:r>
            <a:r>
              <a:rPr lang="en-US" sz="2200" b="1" dirty="0" smtClean="0">
                <a:solidFill>
                  <a:srgbClr val="7030A0"/>
                </a:solidFill>
              </a:rPr>
              <a:t>list[x];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</a:t>
            </a:r>
            <a:r>
              <a:rPr lang="en-US" sz="2200" b="1" dirty="0" err="1" smtClean="0">
                <a:solidFill>
                  <a:srgbClr val="7030A0"/>
                </a:solidFill>
              </a:rPr>
              <a:t>int</a:t>
            </a:r>
            <a:r>
              <a:rPr lang="en-US" sz="2200" b="1" dirty="0" smtClean="0">
                <a:solidFill>
                  <a:srgbClr val="7030A0"/>
                </a:solidFill>
              </a:rPr>
              <a:t> </a:t>
            </a:r>
            <a:r>
              <a:rPr lang="en-US" sz="2200" b="1" dirty="0">
                <a:solidFill>
                  <a:srgbClr val="7030A0"/>
                </a:solidFill>
              </a:rPr>
              <a:t>j = </a:t>
            </a:r>
            <a:r>
              <a:rPr lang="en-US" sz="2200" b="1" dirty="0" smtClean="0">
                <a:solidFill>
                  <a:srgbClr val="7030A0"/>
                </a:solidFill>
              </a:rPr>
              <a:t>x - 1</a:t>
            </a:r>
            <a:r>
              <a:rPr lang="en-US" sz="2200" b="1" dirty="0">
                <a:solidFill>
                  <a:srgbClr val="7030A0"/>
                </a:solidFill>
              </a:rPr>
              <a:t>;      		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while </a:t>
            </a:r>
            <a:r>
              <a:rPr lang="en-US" sz="2200" b="1" dirty="0">
                <a:solidFill>
                  <a:srgbClr val="7030A0"/>
                </a:solidFill>
              </a:rPr>
              <a:t>(j&gt;=0 &amp;&amp; list</a:t>
            </a:r>
            <a:r>
              <a:rPr lang="en-US" sz="2200" b="1" dirty="0" smtClean="0">
                <a:solidFill>
                  <a:srgbClr val="7030A0"/>
                </a:solidFill>
              </a:rPr>
              <a:t>[j</a:t>
            </a:r>
            <a:r>
              <a:rPr lang="en-US" sz="2200" b="1" dirty="0">
                <a:solidFill>
                  <a:srgbClr val="7030A0"/>
                </a:solidFill>
              </a:rPr>
              <a:t>] &gt; key)  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 {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          list[j+1</a:t>
            </a:r>
            <a:r>
              <a:rPr lang="en-US" sz="2200" b="1" dirty="0">
                <a:solidFill>
                  <a:srgbClr val="7030A0"/>
                </a:solidFill>
              </a:rPr>
              <a:t>] = list</a:t>
            </a:r>
            <a:r>
              <a:rPr lang="en-US" sz="2200" b="1" dirty="0" smtClean="0">
                <a:solidFill>
                  <a:srgbClr val="7030A0"/>
                </a:solidFill>
              </a:rPr>
              <a:t>[j</a:t>
            </a:r>
            <a:r>
              <a:rPr lang="en-US" sz="2200" b="1" dirty="0">
                <a:solidFill>
                  <a:srgbClr val="7030A0"/>
                </a:solidFill>
              </a:rPr>
              <a:t>];       	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          j -- </a:t>
            </a:r>
            <a:r>
              <a:rPr lang="en-US" sz="2200" b="1" dirty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}</a:t>
            </a:r>
            <a:r>
              <a:rPr lang="en-US" sz="2200" b="1" dirty="0">
                <a:solidFill>
                  <a:srgbClr val="7030A0"/>
                </a:solidFill>
              </a:rPr>
              <a:t>			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</a:t>
            </a:r>
            <a:r>
              <a:rPr lang="en-US" sz="2200" b="1" dirty="0" smtClean="0"/>
              <a:t>list[j+1</a:t>
            </a:r>
            <a:r>
              <a:rPr lang="en-US" sz="2200" b="1" dirty="0"/>
              <a:t>] = key;</a:t>
            </a:r>
            <a:r>
              <a:rPr lang="en-US" sz="2200" b="1" dirty="0">
                <a:solidFill>
                  <a:srgbClr val="7030A0"/>
                </a:solidFill>
              </a:rPr>
              <a:t>	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}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895175"/>
              </p:ext>
            </p:extLst>
          </p:nvPr>
        </p:nvGraphicFramePr>
        <p:xfrm>
          <a:off x="5715000" y="1524000"/>
          <a:ext cx="297180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792817"/>
              </p:ext>
            </p:extLst>
          </p:nvPr>
        </p:nvGraphicFramePr>
        <p:xfrm>
          <a:off x="5715000" y="990600"/>
          <a:ext cx="2971800" cy="472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15000" y="533400"/>
            <a:ext cx="3276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j</a:t>
            </a:r>
            <a:r>
              <a:rPr lang="en-US" dirty="0"/>
              <a:t>	</a:t>
            </a:r>
            <a:r>
              <a:rPr lang="en-US" dirty="0" smtClean="0"/>
              <a:t>                              x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u="sng" dirty="0" smtClean="0"/>
              <a:t>_</a:t>
            </a:r>
            <a:r>
              <a:rPr lang="en-US" b="1" u="sng" dirty="0" smtClean="0"/>
              <a:t>x</a:t>
            </a:r>
            <a:r>
              <a:rPr lang="en-US" u="sng" dirty="0" smtClean="0"/>
              <a:t>_</a:t>
            </a:r>
            <a:r>
              <a:rPr lang="en-US" dirty="0" smtClean="0"/>
              <a:t>	</a:t>
            </a:r>
            <a:r>
              <a:rPr lang="en-US" u="sng" dirty="0" smtClean="0"/>
              <a:t>_</a:t>
            </a:r>
            <a:r>
              <a:rPr lang="en-US" b="1" u="sng" dirty="0" smtClean="0"/>
              <a:t>j</a:t>
            </a:r>
            <a:r>
              <a:rPr lang="en-US" u="sng" dirty="0" smtClean="0"/>
              <a:t>_</a:t>
            </a:r>
            <a:r>
              <a:rPr lang="en-US" dirty="0" smtClean="0"/>
              <a:t>	</a:t>
            </a:r>
            <a:r>
              <a:rPr lang="en-US" b="1" u="sng" dirty="0" smtClean="0"/>
              <a:t>key</a:t>
            </a:r>
          </a:p>
          <a:p>
            <a:r>
              <a:rPr lang="en-US" dirty="0" smtClean="0"/>
              <a:t>   1	 2  	  4</a:t>
            </a:r>
          </a:p>
          <a:p>
            <a:r>
              <a:rPr lang="en-US" dirty="0" smtClean="0"/>
              <a:t>   2	 1</a:t>
            </a:r>
          </a:p>
          <a:p>
            <a:r>
              <a:rPr lang="en-US" dirty="0"/>
              <a:t> </a:t>
            </a:r>
            <a:r>
              <a:rPr lang="en-US" dirty="0" smtClean="0"/>
              <a:t>  3</a:t>
            </a:r>
            <a:r>
              <a:rPr lang="en-US" dirty="0"/>
              <a:t>	</a:t>
            </a:r>
            <a:r>
              <a:rPr lang="en-US" dirty="0" smtClean="0"/>
              <a:t> 0	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just inserted a 4 into a sorted sub-array of size 4  </a:t>
            </a:r>
            <a:endParaRPr lang="en-US" dirty="0"/>
          </a:p>
        </p:txBody>
      </p:sp>
      <p:sp>
        <p:nvSpPr>
          <p:cNvPr id="7" name="5-Point Star 6"/>
          <p:cNvSpPr/>
          <p:nvPr/>
        </p:nvSpPr>
        <p:spPr>
          <a:xfrm>
            <a:off x="730433" y="5029200"/>
            <a:ext cx="228600" cy="2286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58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48768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public static void </a:t>
            </a:r>
            <a:r>
              <a:rPr lang="en-US" sz="2200" b="1" dirty="0" err="1">
                <a:solidFill>
                  <a:srgbClr val="7030A0"/>
                </a:solidFill>
              </a:rPr>
              <a:t>insertionSort</a:t>
            </a:r>
            <a:r>
              <a:rPr lang="en-US" sz="2200" b="1" dirty="0">
                <a:solidFill>
                  <a:srgbClr val="7030A0"/>
                </a:solidFill>
              </a:rPr>
              <a:t>(</a:t>
            </a:r>
            <a:r>
              <a:rPr lang="en-US" sz="2200" b="1" dirty="0" err="1">
                <a:solidFill>
                  <a:srgbClr val="7030A0"/>
                </a:solidFill>
              </a:rPr>
              <a:t>int</a:t>
            </a:r>
            <a:r>
              <a:rPr lang="en-US" sz="2200" b="1" dirty="0">
                <a:solidFill>
                  <a:srgbClr val="7030A0"/>
                </a:solidFill>
              </a:rPr>
              <a:t>[] </a:t>
            </a:r>
            <a:r>
              <a:rPr lang="en-US" sz="2200" b="1" dirty="0" smtClean="0">
                <a:solidFill>
                  <a:srgbClr val="7030A0"/>
                </a:solidFill>
              </a:rPr>
              <a:t>list)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</a:t>
            </a:r>
            <a:r>
              <a:rPr lang="en-US" sz="2200" b="1" dirty="0" smtClean="0"/>
              <a:t>for </a:t>
            </a:r>
            <a:r>
              <a:rPr lang="en-US" sz="2200" b="1" dirty="0"/>
              <a:t>(</a:t>
            </a:r>
            <a:r>
              <a:rPr lang="en-US" sz="2200" b="1" dirty="0" err="1"/>
              <a:t>int</a:t>
            </a:r>
            <a:r>
              <a:rPr lang="en-US" sz="2200" b="1" dirty="0"/>
              <a:t> </a:t>
            </a:r>
            <a:r>
              <a:rPr lang="en-US" sz="2200" b="1" dirty="0" smtClean="0"/>
              <a:t>x=1</a:t>
            </a:r>
            <a:r>
              <a:rPr lang="en-US" sz="2200" b="1" dirty="0"/>
              <a:t>; </a:t>
            </a:r>
            <a:r>
              <a:rPr lang="en-US" sz="2200" b="1" dirty="0" smtClean="0"/>
              <a:t>x&lt; </a:t>
            </a:r>
            <a:r>
              <a:rPr lang="en-US" sz="2200" b="1" dirty="0" err="1"/>
              <a:t>list</a:t>
            </a:r>
            <a:r>
              <a:rPr lang="en-US" sz="2200" b="1" dirty="0" err="1" smtClean="0"/>
              <a:t>.length</a:t>
            </a:r>
            <a:r>
              <a:rPr lang="en-US" sz="2200" b="1" dirty="0"/>
              <a:t>; </a:t>
            </a:r>
            <a:r>
              <a:rPr lang="en-US" sz="2200" b="1" dirty="0" smtClean="0"/>
              <a:t>x++)</a:t>
            </a:r>
            <a:endParaRPr lang="en-US" sz="2200" b="1" dirty="0"/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{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/>
              <a:t>          </a:t>
            </a:r>
            <a:r>
              <a:rPr lang="en-US" sz="2200" b="1" dirty="0" err="1" smtClean="0">
                <a:solidFill>
                  <a:srgbClr val="7030A0"/>
                </a:solidFill>
              </a:rPr>
              <a:t>int</a:t>
            </a:r>
            <a:r>
              <a:rPr lang="en-US" sz="2200" b="1" dirty="0" smtClean="0">
                <a:solidFill>
                  <a:srgbClr val="7030A0"/>
                </a:solidFill>
              </a:rPr>
              <a:t> </a:t>
            </a:r>
            <a:r>
              <a:rPr lang="en-US" sz="2200" b="1" dirty="0">
                <a:solidFill>
                  <a:srgbClr val="7030A0"/>
                </a:solidFill>
              </a:rPr>
              <a:t>key = </a:t>
            </a:r>
            <a:r>
              <a:rPr lang="en-US" sz="2200" b="1" dirty="0" smtClean="0">
                <a:solidFill>
                  <a:srgbClr val="7030A0"/>
                </a:solidFill>
              </a:rPr>
              <a:t>list[x];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</a:t>
            </a:r>
            <a:r>
              <a:rPr lang="en-US" sz="2200" b="1" dirty="0" err="1" smtClean="0">
                <a:solidFill>
                  <a:srgbClr val="7030A0"/>
                </a:solidFill>
              </a:rPr>
              <a:t>int</a:t>
            </a:r>
            <a:r>
              <a:rPr lang="en-US" sz="2200" b="1" dirty="0" smtClean="0">
                <a:solidFill>
                  <a:srgbClr val="7030A0"/>
                </a:solidFill>
              </a:rPr>
              <a:t> </a:t>
            </a:r>
            <a:r>
              <a:rPr lang="en-US" sz="2200" b="1" dirty="0">
                <a:solidFill>
                  <a:srgbClr val="7030A0"/>
                </a:solidFill>
              </a:rPr>
              <a:t>j = </a:t>
            </a:r>
            <a:r>
              <a:rPr lang="en-US" sz="2200" b="1" dirty="0" smtClean="0">
                <a:solidFill>
                  <a:srgbClr val="7030A0"/>
                </a:solidFill>
              </a:rPr>
              <a:t>x - 1</a:t>
            </a:r>
            <a:r>
              <a:rPr lang="en-US" sz="2200" b="1" dirty="0">
                <a:solidFill>
                  <a:srgbClr val="7030A0"/>
                </a:solidFill>
              </a:rPr>
              <a:t>;      		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while </a:t>
            </a:r>
            <a:r>
              <a:rPr lang="en-US" sz="2200" b="1" dirty="0">
                <a:solidFill>
                  <a:srgbClr val="7030A0"/>
                </a:solidFill>
              </a:rPr>
              <a:t>(j&gt;=0 &amp;&amp; list</a:t>
            </a:r>
            <a:r>
              <a:rPr lang="en-US" sz="2200" b="1" dirty="0" smtClean="0">
                <a:solidFill>
                  <a:srgbClr val="7030A0"/>
                </a:solidFill>
              </a:rPr>
              <a:t>[j</a:t>
            </a:r>
            <a:r>
              <a:rPr lang="en-US" sz="2200" b="1" dirty="0">
                <a:solidFill>
                  <a:srgbClr val="7030A0"/>
                </a:solidFill>
              </a:rPr>
              <a:t>] &gt; key)  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 {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          list[j+1</a:t>
            </a:r>
            <a:r>
              <a:rPr lang="en-US" sz="2200" b="1" dirty="0">
                <a:solidFill>
                  <a:srgbClr val="7030A0"/>
                </a:solidFill>
              </a:rPr>
              <a:t>] = list</a:t>
            </a:r>
            <a:r>
              <a:rPr lang="en-US" sz="2200" b="1" dirty="0" smtClean="0">
                <a:solidFill>
                  <a:srgbClr val="7030A0"/>
                </a:solidFill>
              </a:rPr>
              <a:t>[j</a:t>
            </a:r>
            <a:r>
              <a:rPr lang="en-US" sz="2200" b="1" dirty="0">
                <a:solidFill>
                  <a:srgbClr val="7030A0"/>
                </a:solidFill>
              </a:rPr>
              <a:t>];       	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          j -- </a:t>
            </a:r>
            <a:r>
              <a:rPr lang="en-US" sz="2200" b="1" dirty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}</a:t>
            </a:r>
            <a:r>
              <a:rPr lang="en-US" sz="2200" b="1" dirty="0">
                <a:solidFill>
                  <a:srgbClr val="7030A0"/>
                </a:solidFill>
              </a:rPr>
              <a:t>			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list[j+1</a:t>
            </a:r>
            <a:r>
              <a:rPr lang="en-US" sz="2200" b="1" dirty="0">
                <a:solidFill>
                  <a:srgbClr val="7030A0"/>
                </a:solidFill>
              </a:rPr>
              <a:t>] = key;	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}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265439"/>
              </p:ext>
            </p:extLst>
          </p:nvPr>
        </p:nvGraphicFramePr>
        <p:xfrm>
          <a:off x="5715000" y="1524000"/>
          <a:ext cx="297180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480176"/>
              </p:ext>
            </p:extLst>
          </p:nvPr>
        </p:nvGraphicFramePr>
        <p:xfrm>
          <a:off x="5715000" y="990600"/>
          <a:ext cx="2971800" cy="472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15000" y="533400"/>
            <a:ext cx="3276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</a:t>
            </a:r>
            <a:r>
              <a:rPr lang="en-US" dirty="0"/>
              <a:t>	</a:t>
            </a:r>
            <a:r>
              <a:rPr lang="en-US" dirty="0" smtClean="0"/>
              <a:t>                              x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u="sng" dirty="0" smtClean="0"/>
              <a:t>_</a:t>
            </a:r>
            <a:r>
              <a:rPr lang="en-US" b="1" u="sng" dirty="0" smtClean="0"/>
              <a:t>x</a:t>
            </a:r>
            <a:r>
              <a:rPr lang="en-US" u="sng" dirty="0" smtClean="0"/>
              <a:t>_</a:t>
            </a:r>
            <a:r>
              <a:rPr lang="en-US" dirty="0" smtClean="0"/>
              <a:t>	</a:t>
            </a:r>
            <a:r>
              <a:rPr lang="en-US" u="sng" dirty="0" smtClean="0"/>
              <a:t>_</a:t>
            </a:r>
            <a:r>
              <a:rPr lang="en-US" b="1" u="sng" dirty="0" smtClean="0"/>
              <a:t>j</a:t>
            </a:r>
            <a:r>
              <a:rPr lang="en-US" u="sng" dirty="0" smtClean="0"/>
              <a:t>_</a:t>
            </a:r>
            <a:r>
              <a:rPr lang="en-US" dirty="0" smtClean="0"/>
              <a:t>	</a:t>
            </a:r>
            <a:r>
              <a:rPr lang="en-US" b="1" u="sng" dirty="0" smtClean="0"/>
              <a:t>key</a:t>
            </a:r>
          </a:p>
          <a:p>
            <a:r>
              <a:rPr lang="en-US" dirty="0" smtClean="0"/>
              <a:t>   1	   	  </a:t>
            </a:r>
          </a:p>
          <a:p>
            <a:r>
              <a:rPr lang="en-US" dirty="0" smtClean="0"/>
              <a:t>   2	 </a:t>
            </a:r>
          </a:p>
          <a:p>
            <a:r>
              <a:rPr lang="en-US" dirty="0"/>
              <a:t> </a:t>
            </a:r>
            <a:r>
              <a:rPr lang="en-US" dirty="0" smtClean="0"/>
              <a:t>  3</a:t>
            </a:r>
          </a:p>
          <a:p>
            <a:r>
              <a:rPr lang="en-US" dirty="0"/>
              <a:t> </a:t>
            </a:r>
            <a:r>
              <a:rPr lang="en-US" dirty="0" smtClean="0"/>
              <a:t>  4</a:t>
            </a:r>
            <a:r>
              <a:rPr lang="en-US" dirty="0"/>
              <a:t>	</a:t>
            </a:r>
            <a:r>
              <a:rPr lang="en-US" dirty="0" smtClean="0"/>
              <a:t> 	  </a:t>
            </a:r>
            <a:endParaRPr lang="en-US" dirty="0"/>
          </a:p>
        </p:txBody>
      </p:sp>
      <p:sp>
        <p:nvSpPr>
          <p:cNvPr id="7" name="5-Point Star 6"/>
          <p:cNvSpPr/>
          <p:nvPr/>
        </p:nvSpPr>
        <p:spPr>
          <a:xfrm>
            <a:off x="616133" y="1371600"/>
            <a:ext cx="228600" cy="2286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020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 vs 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Selection Sort is an easier concept with more clear code, but is slower at times.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In what situations is the more complex looking Insertion sort faster?</a:t>
            </a:r>
          </a:p>
          <a:p>
            <a:pPr marL="0" indent="0" algn="ctr">
              <a:buNone/>
            </a:pPr>
            <a:r>
              <a:rPr lang="en-US" dirty="0" smtClean="0"/>
              <a:t>(you will find this out)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782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48768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public static void </a:t>
            </a:r>
            <a:r>
              <a:rPr lang="en-US" sz="2200" b="1" dirty="0" err="1">
                <a:solidFill>
                  <a:srgbClr val="7030A0"/>
                </a:solidFill>
              </a:rPr>
              <a:t>insertionSort</a:t>
            </a:r>
            <a:r>
              <a:rPr lang="en-US" sz="2200" b="1" dirty="0">
                <a:solidFill>
                  <a:srgbClr val="7030A0"/>
                </a:solidFill>
              </a:rPr>
              <a:t>(</a:t>
            </a:r>
            <a:r>
              <a:rPr lang="en-US" sz="2200" b="1" dirty="0" err="1">
                <a:solidFill>
                  <a:srgbClr val="7030A0"/>
                </a:solidFill>
              </a:rPr>
              <a:t>int</a:t>
            </a:r>
            <a:r>
              <a:rPr lang="en-US" sz="2200" b="1" dirty="0">
                <a:solidFill>
                  <a:srgbClr val="7030A0"/>
                </a:solidFill>
              </a:rPr>
              <a:t>[] </a:t>
            </a:r>
            <a:r>
              <a:rPr lang="en-US" sz="2200" b="1" dirty="0" smtClean="0">
                <a:solidFill>
                  <a:srgbClr val="7030A0"/>
                </a:solidFill>
              </a:rPr>
              <a:t>list)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</a:t>
            </a:r>
            <a:r>
              <a:rPr lang="en-US" sz="2200" b="1" dirty="0" smtClean="0"/>
              <a:t>for </a:t>
            </a:r>
            <a:r>
              <a:rPr lang="en-US" sz="2200" b="1" dirty="0"/>
              <a:t>(</a:t>
            </a:r>
            <a:r>
              <a:rPr lang="en-US" sz="2200" b="1" dirty="0" err="1"/>
              <a:t>int</a:t>
            </a:r>
            <a:r>
              <a:rPr lang="en-US" sz="2200" b="1" dirty="0"/>
              <a:t> </a:t>
            </a:r>
            <a:r>
              <a:rPr lang="en-US" sz="2200" b="1" dirty="0" smtClean="0"/>
              <a:t>x=1</a:t>
            </a:r>
            <a:r>
              <a:rPr lang="en-US" sz="2200" b="1" dirty="0"/>
              <a:t>; </a:t>
            </a:r>
            <a:r>
              <a:rPr lang="en-US" sz="2200" b="1" dirty="0" smtClean="0"/>
              <a:t>x&lt; </a:t>
            </a:r>
            <a:r>
              <a:rPr lang="en-US" sz="2200" b="1" dirty="0" err="1"/>
              <a:t>list</a:t>
            </a:r>
            <a:r>
              <a:rPr lang="en-US" sz="2200" b="1" dirty="0" err="1" smtClean="0"/>
              <a:t>.length</a:t>
            </a:r>
            <a:r>
              <a:rPr lang="en-US" sz="2200" b="1" dirty="0"/>
              <a:t>; </a:t>
            </a:r>
            <a:r>
              <a:rPr lang="en-US" sz="2200" b="1" dirty="0" smtClean="0"/>
              <a:t>x++)</a:t>
            </a:r>
            <a:endParaRPr lang="en-US" sz="2200" b="1" dirty="0"/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{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</a:t>
            </a:r>
            <a:r>
              <a:rPr lang="en-US" sz="2200" b="1" dirty="0" err="1" smtClean="0">
                <a:solidFill>
                  <a:srgbClr val="7030A0"/>
                </a:solidFill>
              </a:rPr>
              <a:t>int</a:t>
            </a:r>
            <a:r>
              <a:rPr lang="en-US" sz="2200" b="1" dirty="0" smtClean="0">
                <a:solidFill>
                  <a:srgbClr val="7030A0"/>
                </a:solidFill>
              </a:rPr>
              <a:t> </a:t>
            </a:r>
            <a:r>
              <a:rPr lang="en-US" sz="2200" b="1" dirty="0">
                <a:solidFill>
                  <a:srgbClr val="7030A0"/>
                </a:solidFill>
              </a:rPr>
              <a:t>key = </a:t>
            </a:r>
            <a:r>
              <a:rPr lang="en-US" sz="2200" b="1" dirty="0" smtClean="0">
                <a:solidFill>
                  <a:srgbClr val="7030A0"/>
                </a:solidFill>
              </a:rPr>
              <a:t>list[x];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</a:t>
            </a:r>
            <a:r>
              <a:rPr lang="en-US" sz="2200" b="1" dirty="0" err="1" smtClean="0">
                <a:solidFill>
                  <a:srgbClr val="7030A0"/>
                </a:solidFill>
              </a:rPr>
              <a:t>int</a:t>
            </a:r>
            <a:r>
              <a:rPr lang="en-US" sz="2200" b="1" dirty="0" smtClean="0">
                <a:solidFill>
                  <a:srgbClr val="7030A0"/>
                </a:solidFill>
              </a:rPr>
              <a:t> </a:t>
            </a:r>
            <a:r>
              <a:rPr lang="en-US" sz="2200" b="1" dirty="0">
                <a:solidFill>
                  <a:srgbClr val="7030A0"/>
                </a:solidFill>
              </a:rPr>
              <a:t>j = </a:t>
            </a:r>
            <a:r>
              <a:rPr lang="en-US" sz="2200" b="1" dirty="0" smtClean="0">
                <a:solidFill>
                  <a:srgbClr val="7030A0"/>
                </a:solidFill>
              </a:rPr>
              <a:t>x - 1</a:t>
            </a:r>
            <a:r>
              <a:rPr lang="en-US" sz="2200" b="1" dirty="0">
                <a:solidFill>
                  <a:srgbClr val="7030A0"/>
                </a:solidFill>
              </a:rPr>
              <a:t>;      		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while </a:t>
            </a:r>
            <a:r>
              <a:rPr lang="en-US" sz="2200" b="1" dirty="0">
                <a:solidFill>
                  <a:srgbClr val="7030A0"/>
                </a:solidFill>
              </a:rPr>
              <a:t>(j&gt;=0 &amp;&amp; list</a:t>
            </a:r>
            <a:r>
              <a:rPr lang="en-US" sz="2200" b="1" dirty="0" smtClean="0">
                <a:solidFill>
                  <a:srgbClr val="7030A0"/>
                </a:solidFill>
              </a:rPr>
              <a:t>[j</a:t>
            </a:r>
            <a:r>
              <a:rPr lang="en-US" sz="2200" b="1" dirty="0">
                <a:solidFill>
                  <a:srgbClr val="7030A0"/>
                </a:solidFill>
              </a:rPr>
              <a:t>] &gt; key)  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 {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          list[j+1</a:t>
            </a:r>
            <a:r>
              <a:rPr lang="en-US" sz="2200" b="1" dirty="0">
                <a:solidFill>
                  <a:srgbClr val="7030A0"/>
                </a:solidFill>
              </a:rPr>
              <a:t>] = list</a:t>
            </a:r>
            <a:r>
              <a:rPr lang="en-US" sz="2200" b="1" dirty="0" smtClean="0">
                <a:solidFill>
                  <a:srgbClr val="7030A0"/>
                </a:solidFill>
              </a:rPr>
              <a:t>[j</a:t>
            </a:r>
            <a:r>
              <a:rPr lang="en-US" sz="2200" b="1" dirty="0">
                <a:solidFill>
                  <a:srgbClr val="7030A0"/>
                </a:solidFill>
              </a:rPr>
              <a:t>];       	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          j -- </a:t>
            </a:r>
            <a:r>
              <a:rPr lang="en-US" sz="2200" b="1" dirty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}</a:t>
            </a:r>
            <a:r>
              <a:rPr lang="en-US" sz="2200" b="1" dirty="0">
                <a:solidFill>
                  <a:srgbClr val="7030A0"/>
                </a:solidFill>
              </a:rPr>
              <a:t>			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list[j+1</a:t>
            </a:r>
            <a:r>
              <a:rPr lang="en-US" sz="2200" b="1" dirty="0">
                <a:solidFill>
                  <a:srgbClr val="7030A0"/>
                </a:solidFill>
              </a:rPr>
              <a:t>] = key;	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}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39177"/>
              </p:ext>
            </p:extLst>
          </p:nvPr>
        </p:nvGraphicFramePr>
        <p:xfrm>
          <a:off x="5715000" y="1524000"/>
          <a:ext cx="297180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001399"/>
              </p:ext>
            </p:extLst>
          </p:nvPr>
        </p:nvGraphicFramePr>
        <p:xfrm>
          <a:off x="5715000" y="990600"/>
          <a:ext cx="2971800" cy="472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15000" y="533400"/>
            <a:ext cx="3276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x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u="sng" dirty="0" smtClean="0"/>
              <a:t>_</a:t>
            </a:r>
            <a:r>
              <a:rPr lang="en-US" b="1" u="sng" dirty="0" smtClean="0"/>
              <a:t>x</a:t>
            </a:r>
            <a:r>
              <a:rPr lang="en-US" u="sng" dirty="0" smtClean="0"/>
              <a:t>_</a:t>
            </a:r>
            <a:r>
              <a:rPr lang="en-US" dirty="0" smtClean="0"/>
              <a:t>	</a:t>
            </a:r>
            <a:r>
              <a:rPr lang="en-US" u="sng" dirty="0" smtClean="0"/>
              <a:t>_</a:t>
            </a:r>
            <a:r>
              <a:rPr lang="en-US" b="1" u="sng" dirty="0" smtClean="0"/>
              <a:t>j</a:t>
            </a:r>
            <a:r>
              <a:rPr lang="en-US" u="sng" dirty="0" smtClean="0"/>
              <a:t>_</a:t>
            </a:r>
            <a:r>
              <a:rPr lang="en-US" dirty="0" smtClean="0"/>
              <a:t>	</a:t>
            </a:r>
            <a:r>
              <a:rPr lang="en-US" b="1" u="sng" dirty="0" smtClean="0"/>
              <a:t>key</a:t>
            </a:r>
          </a:p>
          <a:p>
            <a:r>
              <a:rPr lang="en-US" dirty="0" smtClean="0"/>
              <a:t>   1</a:t>
            </a:r>
            <a:endParaRPr lang="en-US" dirty="0"/>
          </a:p>
        </p:txBody>
      </p:sp>
      <p:sp>
        <p:nvSpPr>
          <p:cNvPr id="7" name="5-Point Star 6"/>
          <p:cNvSpPr/>
          <p:nvPr/>
        </p:nvSpPr>
        <p:spPr>
          <a:xfrm>
            <a:off x="533400" y="1371600"/>
            <a:ext cx="228600" cy="2286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94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48768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public static void </a:t>
            </a:r>
            <a:r>
              <a:rPr lang="en-US" sz="2200" b="1" dirty="0" err="1">
                <a:solidFill>
                  <a:srgbClr val="7030A0"/>
                </a:solidFill>
              </a:rPr>
              <a:t>insertionSort</a:t>
            </a:r>
            <a:r>
              <a:rPr lang="en-US" sz="2200" b="1" dirty="0">
                <a:solidFill>
                  <a:srgbClr val="7030A0"/>
                </a:solidFill>
              </a:rPr>
              <a:t>(</a:t>
            </a:r>
            <a:r>
              <a:rPr lang="en-US" sz="2200" b="1" dirty="0" err="1">
                <a:solidFill>
                  <a:srgbClr val="7030A0"/>
                </a:solidFill>
              </a:rPr>
              <a:t>int</a:t>
            </a:r>
            <a:r>
              <a:rPr lang="en-US" sz="2200" b="1" dirty="0">
                <a:solidFill>
                  <a:srgbClr val="7030A0"/>
                </a:solidFill>
              </a:rPr>
              <a:t>[] </a:t>
            </a:r>
            <a:r>
              <a:rPr lang="en-US" sz="2200" b="1" dirty="0" smtClean="0">
                <a:solidFill>
                  <a:srgbClr val="7030A0"/>
                </a:solidFill>
              </a:rPr>
              <a:t>list)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for </a:t>
            </a:r>
            <a:r>
              <a:rPr lang="en-US" sz="2200" b="1" dirty="0">
                <a:solidFill>
                  <a:srgbClr val="7030A0"/>
                </a:solidFill>
              </a:rPr>
              <a:t>(</a:t>
            </a:r>
            <a:r>
              <a:rPr lang="en-US" sz="2200" b="1" dirty="0" err="1">
                <a:solidFill>
                  <a:srgbClr val="7030A0"/>
                </a:solidFill>
              </a:rPr>
              <a:t>int</a:t>
            </a: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</a:rPr>
              <a:t>x=1</a:t>
            </a:r>
            <a:r>
              <a:rPr lang="en-US" sz="2200" b="1" dirty="0">
                <a:solidFill>
                  <a:srgbClr val="7030A0"/>
                </a:solidFill>
              </a:rPr>
              <a:t>; </a:t>
            </a:r>
            <a:r>
              <a:rPr lang="en-US" sz="2200" b="1" dirty="0" smtClean="0">
                <a:solidFill>
                  <a:srgbClr val="7030A0"/>
                </a:solidFill>
              </a:rPr>
              <a:t>x&lt; </a:t>
            </a:r>
            <a:r>
              <a:rPr lang="en-US" sz="2200" b="1" dirty="0" err="1">
                <a:solidFill>
                  <a:srgbClr val="7030A0"/>
                </a:solidFill>
              </a:rPr>
              <a:t>list</a:t>
            </a:r>
            <a:r>
              <a:rPr lang="en-US" sz="2200" b="1" dirty="0" err="1" smtClean="0">
                <a:solidFill>
                  <a:srgbClr val="7030A0"/>
                </a:solidFill>
              </a:rPr>
              <a:t>.length</a:t>
            </a:r>
            <a:r>
              <a:rPr lang="en-US" sz="2200" b="1" dirty="0">
                <a:solidFill>
                  <a:srgbClr val="7030A0"/>
                </a:solidFill>
              </a:rPr>
              <a:t>; </a:t>
            </a:r>
            <a:r>
              <a:rPr lang="en-US" sz="2200" b="1" dirty="0" smtClean="0">
                <a:solidFill>
                  <a:srgbClr val="7030A0"/>
                </a:solidFill>
              </a:rPr>
              <a:t>x++)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{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/>
              <a:t>          </a:t>
            </a:r>
            <a:r>
              <a:rPr lang="en-US" sz="2200" b="1" dirty="0" err="1" smtClean="0"/>
              <a:t>int</a:t>
            </a:r>
            <a:r>
              <a:rPr lang="en-US" sz="2200" b="1" dirty="0" smtClean="0"/>
              <a:t> </a:t>
            </a:r>
            <a:r>
              <a:rPr lang="en-US" sz="2200" b="1" dirty="0"/>
              <a:t>key = </a:t>
            </a:r>
            <a:r>
              <a:rPr lang="en-US" sz="2200" b="1" dirty="0" smtClean="0"/>
              <a:t>list[x];</a:t>
            </a:r>
            <a:endParaRPr lang="en-US" sz="2200" b="1" dirty="0"/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</a:t>
            </a:r>
            <a:r>
              <a:rPr lang="en-US" sz="2200" b="1" dirty="0" err="1" smtClean="0">
                <a:solidFill>
                  <a:srgbClr val="7030A0"/>
                </a:solidFill>
              </a:rPr>
              <a:t>int</a:t>
            </a:r>
            <a:r>
              <a:rPr lang="en-US" sz="2200" b="1" dirty="0" smtClean="0">
                <a:solidFill>
                  <a:srgbClr val="7030A0"/>
                </a:solidFill>
              </a:rPr>
              <a:t> </a:t>
            </a:r>
            <a:r>
              <a:rPr lang="en-US" sz="2200" b="1" dirty="0">
                <a:solidFill>
                  <a:srgbClr val="7030A0"/>
                </a:solidFill>
              </a:rPr>
              <a:t>j = </a:t>
            </a:r>
            <a:r>
              <a:rPr lang="en-US" sz="2200" b="1" dirty="0" smtClean="0">
                <a:solidFill>
                  <a:srgbClr val="7030A0"/>
                </a:solidFill>
              </a:rPr>
              <a:t>x - 1</a:t>
            </a:r>
            <a:r>
              <a:rPr lang="en-US" sz="2200" b="1" dirty="0">
                <a:solidFill>
                  <a:srgbClr val="7030A0"/>
                </a:solidFill>
              </a:rPr>
              <a:t>;      		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while </a:t>
            </a:r>
            <a:r>
              <a:rPr lang="en-US" sz="2200" b="1" dirty="0">
                <a:solidFill>
                  <a:srgbClr val="7030A0"/>
                </a:solidFill>
              </a:rPr>
              <a:t>(j&gt;=0 &amp;&amp; list</a:t>
            </a:r>
            <a:r>
              <a:rPr lang="en-US" sz="2200" b="1" dirty="0" smtClean="0">
                <a:solidFill>
                  <a:srgbClr val="7030A0"/>
                </a:solidFill>
              </a:rPr>
              <a:t>[j</a:t>
            </a:r>
            <a:r>
              <a:rPr lang="en-US" sz="2200" b="1" dirty="0">
                <a:solidFill>
                  <a:srgbClr val="7030A0"/>
                </a:solidFill>
              </a:rPr>
              <a:t>] &gt; key)  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 {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          list[j+1</a:t>
            </a:r>
            <a:r>
              <a:rPr lang="en-US" sz="2200" b="1" dirty="0">
                <a:solidFill>
                  <a:srgbClr val="7030A0"/>
                </a:solidFill>
              </a:rPr>
              <a:t>] = list</a:t>
            </a:r>
            <a:r>
              <a:rPr lang="en-US" sz="2200" b="1" dirty="0" smtClean="0">
                <a:solidFill>
                  <a:srgbClr val="7030A0"/>
                </a:solidFill>
              </a:rPr>
              <a:t>[j</a:t>
            </a:r>
            <a:r>
              <a:rPr lang="en-US" sz="2200" b="1" dirty="0">
                <a:solidFill>
                  <a:srgbClr val="7030A0"/>
                </a:solidFill>
              </a:rPr>
              <a:t>];       	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          j -- </a:t>
            </a:r>
            <a:r>
              <a:rPr lang="en-US" sz="2200" b="1" dirty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}</a:t>
            </a:r>
            <a:r>
              <a:rPr lang="en-US" sz="2200" b="1" dirty="0">
                <a:solidFill>
                  <a:srgbClr val="7030A0"/>
                </a:solidFill>
              </a:rPr>
              <a:t>			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list[j+1</a:t>
            </a:r>
            <a:r>
              <a:rPr lang="en-US" sz="2200" b="1" dirty="0">
                <a:solidFill>
                  <a:srgbClr val="7030A0"/>
                </a:solidFill>
              </a:rPr>
              <a:t>] = key;	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}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502219"/>
              </p:ext>
            </p:extLst>
          </p:nvPr>
        </p:nvGraphicFramePr>
        <p:xfrm>
          <a:off x="5715000" y="1524000"/>
          <a:ext cx="297180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416328"/>
              </p:ext>
            </p:extLst>
          </p:nvPr>
        </p:nvGraphicFramePr>
        <p:xfrm>
          <a:off x="5715000" y="990600"/>
          <a:ext cx="2971800" cy="472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15000" y="533400"/>
            <a:ext cx="3276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x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u="sng" dirty="0" smtClean="0"/>
              <a:t>_</a:t>
            </a:r>
            <a:r>
              <a:rPr lang="en-US" b="1" u="sng" dirty="0" smtClean="0"/>
              <a:t>x</a:t>
            </a:r>
            <a:r>
              <a:rPr lang="en-US" u="sng" dirty="0" smtClean="0"/>
              <a:t>_</a:t>
            </a:r>
            <a:r>
              <a:rPr lang="en-US" dirty="0" smtClean="0"/>
              <a:t>	</a:t>
            </a:r>
            <a:r>
              <a:rPr lang="en-US" u="sng" dirty="0" smtClean="0"/>
              <a:t>_</a:t>
            </a:r>
            <a:r>
              <a:rPr lang="en-US" b="1" u="sng" dirty="0" smtClean="0"/>
              <a:t>j</a:t>
            </a:r>
            <a:r>
              <a:rPr lang="en-US" u="sng" dirty="0" smtClean="0"/>
              <a:t>_</a:t>
            </a:r>
            <a:r>
              <a:rPr lang="en-US" dirty="0" smtClean="0"/>
              <a:t>	</a:t>
            </a:r>
            <a:r>
              <a:rPr lang="en-US" b="1" u="sng" dirty="0" smtClean="0"/>
              <a:t>key</a:t>
            </a:r>
          </a:p>
          <a:p>
            <a:r>
              <a:rPr lang="en-US" dirty="0" smtClean="0"/>
              <a:t>   1		  3</a:t>
            </a:r>
            <a:endParaRPr lang="en-US" dirty="0"/>
          </a:p>
        </p:txBody>
      </p:sp>
      <p:sp>
        <p:nvSpPr>
          <p:cNvPr id="7" name="5-Point Star 6"/>
          <p:cNvSpPr/>
          <p:nvPr/>
        </p:nvSpPr>
        <p:spPr>
          <a:xfrm>
            <a:off x="533400" y="2133600"/>
            <a:ext cx="228600" cy="2286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79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48768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public static void </a:t>
            </a:r>
            <a:r>
              <a:rPr lang="en-US" sz="2200" b="1" dirty="0" err="1">
                <a:solidFill>
                  <a:srgbClr val="7030A0"/>
                </a:solidFill>
              </a:rPr>
              <a:t>insertionSort</a:t>
            </a:r>
            <a:r>
              <a:rPr lang="en-US" sz="2200" b="1" dirty="0">
                <a:solidFill>
                  <a:srgbClr val="7030A0"/>
                </a:solidFill>
              </a:rPr>
              <a:t>(</a:t>
            </a:r>
            <a:r>
              <a:rPr lang="en-US" sz="2200" b="1" dirty="0" err="1">
                <a:solidFill>
                  <a:srgbClr val="7030A0"/>
                </a:solidFill>
              </a:rPr>
              <a:t>int</a:t>
            </a:r>
            <a:r>
              <a:rPr lang="en-US" sz="2200" b="1" dirty="0">
                <a:solidFill>
                  <a:srgbClr val="7030A0"/>
                </a:solidFill>
              </a:rPr>
              <a:t>[] </a:t>
            </a:r>
            <a:r>
              <a:rPr lang="en-US" sz="2200" b="1" dirty="0" smtClean="0">
                <a:solidFill>
                  <a:srgbClr val="7030A0"/>
                </a:solidFill>
              </a:rPr>
              <a:t>list)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for </a:t>
            </a:r>
            <a:r>
              <a:rPr lang="en-US" sz="2200" b="1" dirty="0">
                <a:solidFill>
                  <a:srgbClr val="7030A0"/>
                </a:solidFill>
              </a:rPr>
              <a:t>(</a:t>
            </a:r>
            <a:r>
              <a:rPr lang="en-US" sz="2200" b="1" dirty="0" err="1">
                <a:solidFill>
                  <a:srgbClr val="7030A0"/>
                </a:solidFill>
              </a:rPr>
              <a:t>int</a:t>
            </a: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</a:rPr>
              <a:t>x=1</a:t>
            </a:r>
            <a:r>
              <a:rPr lang="en-US" sz="2200" b="1" dirty="0">
                <a:solidFill>
                  <a:srgbClr val="7030A0"/>
                </a:solidFill>
              </a:rPr>
              <a:t>; </a:t>
            </a:r>
            <a:r>
              <a:rPr lang="en-US" sz="2200" b="1" dirty="0" smtClean="0">
                <a:solidFill>
                  <a:srgbClr val="7030A0"/>
                </a:solidFill>
              </a:rPr>
              <a:t>x&lt; </a:t>
            </a:r>
            <a:r>
              <a:rPr lang="en-US" sz="2200" b="1" dirty="0" err="1">
                <a:solidFill>
                  <a:srgbClr val="7030A0"/>
                </a:solidFill>
              </a:rPr>
              <a:t>list</a:t>
            </a:r>
            <a:r>
              <a:rPr lang="en-US" sz="2200" b="1" dirty="0" err="1" smtClean="0">
                <a:solidFill>
                  <a:srgbClr val="7030A0"/>
                </a:solidFill>
              </a:rPr>
              <a:t>.length</a:t>
            </a:r>
            <a:r>
              <a:rPr lang="en-US" sz="2200" b="1" dirty="0">
                <a:solidFill>
                  <a:srgbClr val="7030A0"/>
                </a:solidFill>
              </a:rPr>
              <a:t>; </a:t>
            </a:r>
            <a:r>
              <a:rPr lang="en-US" sz="2200" b="1" dirty="0" smtClean="0">
                <a:solidFill>
                  <a:srgbClr val="7030A0"/>
                </a:solidFill>
              </a:rPr>
              <a:t>x++)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{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/>
              <a:t>          </a:t>
            </a:r>
            <a:r>
              <a:rPr lang="en-US" sz="2200" b="1" dirty="0" err="1" smtClean="0">
                <a:solidFill>
                  <a:srgbClr val="7030A0"/>
                </a:solidFill>
              </a:rPr>
              <a:t>int</a:t>
            </a:r>
            <a:r>
              <a:rPr lang="en-US" sz="2200" b="1" dirty="0" smtClean="0">
                <a:solidFill>
                  <a:srgbClr val="7030A0"/>
                </a:solidFill>
              </a:rPr>
              <a:t> </a:t>
            </a:r>
            <a:r>
              <a:rPr lang="en-US" sz="2200" b="1" dirty="0">
                <a:solidFill>
                  <a:srgbClr val="7030A0"/>
                </a:solidFill>
              </a:rPr>
              <a:t>key = </a:t>
            </a:r>
            <a:r>
              <a:rPr lang="en-US" sz="2200" b="1" dirty="0" smtClean="0">
                <a:solidFill>
                  <a:srgbClr val="7030A0"/>
                </a:solidFill>
              </a:rPr>
              <a:t>list[x];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/>
              <a:t>          </a:t>
            </a:r>
            <a:r>
              <a:rPr lang="en-US" sz="2200" b="1" dirty="0" err="1" smtClean="0"/>
              <a:t>int</a:t>
            </a:r>
            <a:r>
              <a:rPr lang="en-US" sz="2200" b="1" dirty="0" smtClean="0"/>
              <a:t> </a:t>
            </a:r>
            <a:r>
              <a:rPr lang="en-US" sz="2200" b="1" dirty="0"/>
              <a:t>j = </a:t>
            </a:r>
            <a:r>
              <a:rPr lang="en-US" sz="2200" b="1" dirty="0" smtClean="0"/>
              <a:t>x - 1</a:t>
            </a:r>
            <a:r>
              <a:rPr lang="en-US" sz="2200" b="1" dirty="0"/>
              <a:t>;      </a:t>
            </a:r>
            <a:r>
              <a:rPr lang="en-US" sz="2200" b="1" dirty="0">
                <a:solidFill>
                  <a:srgbClr val="7030A0"/>
                </a:solidFill>
              </a:rPr>
              <a:t>		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while </a:t>
            </a:r>
            <a:r>
              <a:rPr lang="en-US" sz="2200" b="1" dirty="0">
                <a:solidFill>
                  <a:srgbClr val="7030A0"/>
                </a:solidFill>
              </a:rPr>
              <a:t>(j&gt;=0 &amp;&amp; list</a:t>
            </a:r>
            <a:r>
              <a:rPr lang="en-US" sz="2200" b="1" dirty="0" smtClean="0">
                <a:solidFill>
                  <a:srgbClr val="7030A0"/>
                </a:solidFill>
              </a:rPr>
              <a:t>[j</a:t>
            </a:r>
            <a:r>
              <a:rPr lang="en-US" sz="2200" b="1" dirty="0">
                <a:solidFill>
                  <a:srgbClr val="7030A0"/>
                </a:solidFill>
              </a:rPr>
              <a:t>] &gt; key)  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 {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          list[j+1</a:t>
            </a:r>
            <a:r>
              <a:rPr lang="en-US" sz="2200" b="1" dirty="0">
                <a:solidFill>
                  <a:srgbClr val="7030A0"/>
                </a:solidFill>
              </a:rPr>
              <a:t>] = list</a:t>
            </a:r>
            <a:r>
              <a:rPr lang="en-US" sz="2200" b="1" dirty="0" smtClean="0">
                <a:solidFill>
                  <a:srgbClr val="7030A0"/>
                </a:solidFill>
              </a:rPr>
              <a:t>[j</a:t>
            </a:r>
            <a:r>
              <a:rPr lang="en-US" sz="2200" b="1" dirty="0">
                <a:solidFill>
                  <a:srgbClr val="7030A0"/>
                </a:solidFill>
              </a:rPr>
              <a:t>];       	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          j -- </a:t>
            </a:r>
            <a:r>
              <a:rPr lang="en-US" sz="2200" b="1" dirty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}</a:t>
            </a:r>
            <a:r>
              <a:rPr lang="en-US" sz="2200" b="1" dirty="0">
                <a:solidFill>
                  <a:srgbClr val="7030A0"/>
                </a:solidFill>
              </a:rPr>
              <a:t>			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list[j+1</a:t>
            </a:r>
            <a:r>
              <a:rPr lang="en-US" sz="2200" b="1" dirty="0">
                <a:solidFill>
                  <a:srgbClr val="7030A0"/>
                </a:solidFill>
              </a:rPr>
              <a:t>] = key;	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}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344055"/>
              </p:ext>
            </p:extLst>
          </p:nvPr>
        </p:nvGraphicFramePr>
        <p:xfrm>
          <a:off x="5715000" y="1524000"/>
          <a:ext cx="297180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107462"/>
              </p:ext>
            </p:extLst>
          </p:nvPr>
        </p:nvGraphicFramePr>
        <p:xfrm>
          <a:off x="5715000" y="990600"/>
          <a:ext cx="2971800" cy="472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15000" y="533400"/>
            <a:ext cx="3276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j</a:t>
            </a:r>
            <a:r>
              <a:rPr lang="en-US" dirty="0"/>
              <a:t>	</a:t>
            </a:r>
            <a:r>
              <a:rPr lang="en-US" dirty="0" smtClean="0"/>
              <a:t>x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u="sng" dirty="0" smtClean="0"/>
              <a:t>_</a:t>
            </a:r>
            <a:r>
              <a:rPr lang="en-US" b="1" u="sng" dirty="0" smtClean="0"/>
              <a:t>x</a:t>
            </a:r>
            <a:r>
              <a:rPr lang="en-US" u="sng" dirty="0" smtClean="0"/>
              <a:t>_</a:t>
            </a:r>
            <a:r>
              <a:rPr lang="en-US" dirty="0" smtClean="0"/>
              <a:t>	</a:t>
            </a:r>
            <a:r>
              <a:rPr lang="en-US" u="sng" dirty="0" smtClean="0"/>
              <a:t>_</a:t>
            </a:r>
            <a:r>
              <a:rPr lang="en-US" b="1" u="sng" dirty="0" smtClean="0"/>
              <a:t>j</a:t>
            </a:r>
            <a:r>
              <a:rPr lang="en-US" u="sng" dirty="0" smtClean="0"/>
              <a:t>_</a:t>
            </a:r>
            <a:r>
              <a:rPr lang="en-US" dirty="0" smtClean="0"/>
              <a:t>	</a:t>
            </a:r>
            <a:r>
              <a:rPr lang="en-US" b="1" u="sng" dirty="0" smtClean="0"/>
              <a:t>key</a:t>
            </a:r>
          </a:p>
          <a:p>
            <a:r>
              <a:rPr lang="en-US" dirty="0" smtClean="0"/>
              <a:t>   1	  0 	  3</a:t>
            </a:r>
            <a:endParaRPr lang="en-US" dirty="0"/>
          </a:p>
        </p:txBody>
      </p:sp>
      <p:sp>
        <p:nvSpPr>
          <p:cNvPr id="7" name="5-Point Star 6"/>
          <p:cNvSpPr/>
          <p:nvPr/>
        </p:nvSpPr>
        <p:spPr>
          <a:xfrm>
            <a:off x="533400" y="2577737"/>
            <a:ext cx="228600" cy="2286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13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48768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public static void </a:t>
            </a:r>
            <a:r>
              <a:rPr lang="en-US" sz="2200" b="1" dirty="0" err="1">
                <a:solidFill>
                  <a:srgbClr val="7030A0"/>
                </a:solidFill>
              </a:rPr>
              <a:t>insertionSort</a:t>
            </a:r>
            <a:r>
              <a:rPr lang="en-US" sz="2200" b="1" dirty="0">
                <a:solidFill>
                  <a:srgbClr val="7030A0"/>
                </a:solidFill>
              </a:rPr>
              <a:t>(</a:t>
            </a:r>
            <a:r>
              <a:rPr lang="en-US" sz="2200" b="1" dirty="0" err="1">
                <a:solidFill>
                  <a:srgbClr val="7030A0"/>
                </a:solidFill>
              </a:rPr>
              <a:t>int</a:t>
            </a:r>
            <a:r>
              <a:rPr lang="en-US" sz="2200" b="1" dirty="0">
                <a:solidFill>
                  <a:srgbClr val="7030A0"/>
                </a:solidFill>
              </a:rPr>
              <a:t>[] </a:t>
            </a:r>
            <a:r>
              <a:rPr lang="en-US" sz="2200" b="1" dirty="0" smtClean="0">
                <a:solidFill>
                  <a:srgbClr val="7030A0"/>
                </a:solidFill>
              </a:rPr>
              <a:t>list)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for </a:t>
            </a:r>
            <a:r>
              <a:rPr lang="en-US" sz="2200" b="1" dirty="0">
                <a:solidFill>
                  <a:srgbClr val="7030A0"/>
                </a:solidFill>
              </a:rPr>
              <a:t>(</a:t>
            </a:r>
            <a:r>
              <a:rPr lang="en-US" sz="2200" b="1" dirty="0" err="1">
                <a:solidFill>
                  <a:srgbClr val="7030A0"/>
                </a:solidFill>
              </a:rPr>
              <a:t>int</a:t>
            </a: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</a:rPr>
              <a:t>x=1</a:t>
            </a:r>
            <a:r>
              <a:rPr lang="en-US" sz="2200" b="1" dirty="0">
                <a:solidFill>
                  <a:srgbClr val="7030A0"/>
                </a:solidFill>
              </a:rPr>
              <a:t>; </a:t>
            </a:r>
            <a:r>
              <a:rPr lang="en-US" sz="2200" b="1" dirty="0" smtClean="0">
                <a:solidFill>
                  <a:srgbClr val="7030A0"/>
                </a:solidFill>
              </a:rPr>
              <a:t>x&lt; </a:t>
            </a:r>
            <a:r>
              <a:rPr lang="en-US" sz="2200" b="1" dirty="0" err="1">
                <a:solidFill>
                  <a:srgbClr val="7030A0"/>
                </a:solidFill>
              </a:rPr>
              <a:t>list</a:t>
            </a:r>
            <a:r>
              <a:rPr lang="en-US" sz="2200" b="1" dirty="0" err="1" smtClean="0">
                <a:solidFill>
                  <a:srgbClr val="7030A0"/>
                </a:solidFill>
              </a:rPr>
              <a:t>.length</a:t>
            </a:r>
            <a:r>
              <a:rPr lang="en-US" sz="2200" b="1" dirty="0">
                <a:solidFill>
                  <a:srgbClr val="7030A0"/>
                </a:solidFill>
              </a:rPr>
              <a:t>; </a:t>
            </a:r>
            <a:r>
              <a:rPr lang="en-US" sz="2200" b="1" dirty="0" smtClean="0">
                <a:solidFill>
                  <a:srgbClr val="7030A0"/>
                </a:solidFill>
              </a:rPr>
              <a:t>x++)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{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/>
              <a:t>          </a:t>
            </a:r>
            <a:r>
              <a:rPr lang="en-US" sz="2200" b="1" dirty="0" err="1" smtClean="0">
                <a:solidFill>
                  <a:srgbClr val="7030A0"/>
                </a:solidFill>
              </a:rPr>
              <a:t>int</a:t>
            </a:r>
            <a:r>
              <a:rPr lang="en-US" sz="2200" b="1" dirty="0" smtClean="0">
                <a:solidFill>
                  <a:srgbClr val="7030A0"/>
                </a:solidFill>
              </a:rPr>
              <a:t> </a:t>
            </a:r>
            <a:r>
              <a:rPr lang="en-US" sz="2200" b="1" dirty="0">
                <a:solidFill>
                  <a:srgbClr val="7030A0"/>
                </a:solidFill>
              </a:rPr>
              <a:t>key = </a:t>
            </a:r>
            <a:r>
              <a:rPr lang="en-US" sz="2200" b="1" dirty="0" smtClean="0">
                <a:solidFill>
                  <a:srgbClr val="7030A0"/>
                </a:solidFill>
              </a:rPr>
              <a:t>list[x];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/>
              <a:t>          </a:t>
            </a:r>
            <a:r>
              <a:rPr lang="en-US" sz="2200" b="1" dirty="0" err="1" smtClean="0">
                <a:solidFill>
                  <a:srgbClr val="7030A0"/>
                </a:solidFill>
              </a:rPr>
              <a:t>int</a:t>
            </a:r>
            <a:r>
              <a:rPr lang="en-US" sz="2200" b="1" dirty="0" smtClean="0">
                <a:solidFill>
                  <a:srgbClr val="7030A0"/>
                </a:solidFill>
              </a:rPr>
              <a:t> </a:t>
            </a:r>
            <a:r>
              <a:rPr lang="en-US" sz="2200" b="1" dirty="0">
                <a:solidFill>
                  <a:srgbClr val="7030A0"/>
                </a:solidFill>
              </a:rPr>
              <a:t>j = </a:t>
            </a:r>
            <a:r>
              <a:rPr lang="en-US" sz="2200" b="1" dirty="0" smtClean="0">
                <a:solidFill>
                  <a:srgbClr val="7030A0"/>
                </a:solidFill>
              </a:rPr>
              <a:t>x - 1</a:t>
            </a:r>
            <a:r>
              <a:rPr lang="en-US" sz="2200" b="1" dirty="0">
                <a:solidFill>
                  <a:srgbClr val="7030A0"/>
                </a:solidFill>
              </a:rPr>
              <a:t>;      		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</a:t>
            </a:r>
            <a:r>
              <a:rPr lang="en-US" sz="2200" b="1" dirty="0" smtClean="0"/>
              <a:t>while </a:t>
            </a:r>
            <a:r>
              <a:rPr lang="en-US" sz="2200" b="1" dirty="0"/>
              <a:t>(j&gt;=0 &amp;&amp; list</a:t>
            </a:r>
            <a:r>
              <a:rPr lang="en-US" sz="2200" b="1" dirty="0" smtClean="0"/>
              <a:t>[j</a:t>
            </a:r>
            <a:r>
              <a:rPr lang="en-US" sz="2200" b="1" dirty="0"/>
              <a:t>] &gt; key)  </a:t>
            </a:r>
            <a:r>
              <a:rPr lang="en-US" sz="2200" b="1" dirty="0">
                <a:solidFill>
                  <a:srgbClr val="7030A0"/>
                </a:solidFill>
              </a:rPr>
              <a:t>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 {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          list[j+1</a:t>
            </a:r>
            <a:r>
              <a:rPr lang="en-US" sz="2200" b="1" dirty="0">
                <a:solidFill>
                  <a:srgbClr val="7030A0"/>
                </a:solidFill>
              </a:rPr>
              <a:t>] = list</a:t>
            </a:r>
            <a:r>
              <a:rPr lang="en-US" sz="2200" b="1" dirty="0" smtClean="0">
                <a:solidFill>
                  <a:srgbClr val="7030A0"/>
                </a:solidFill>
              </a:rPr>
              <a:t>[j</a:t>
            </a:r>
            <a:r>
              <a:rPr lang="en-US" sz="2200" b="1" dirty="0">
                <a:solidFill>
                  <a:srgbClr val="7030A0"/>
                </a:solidFill>
              </a:rPr>
              <a:t>];       	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          j -- </a:t>
            </a:r>
            <a:r>
              <a:rPr lang="en-US" sz="2200" b="1" dirty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}</a:t>
            </a:r>
            <a:r>
              <a:rPr lang="en-US" sz="2200" b="1" dirty="0">
                <a:solidFill>
                  <a:srgbClr val="7030A0"/>
                </a:solidFill>
              </a:rPr>
              <a:t>			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list[j+1</a:t>
            </a:r>
            <a:r>
              <a:rPr lang="en-US" sz="2200" b="1" dirty="0">
                <a:solidFill>
                  <a:srgbClr val="7030A0"/>
                </a:solidFill>
              </a:rPr>
              <a:t>] = key;	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}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011280"/>
              </p:ext>
            </p:extLst>
          </p:nvPr>
        </p:nvGraphicFramePr>
        <p:xfrm>
          <a:off x="5715000" y="1524000"/>
          <a:ext cx="297180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939381"/>
              </p:ext>
            </p:extLst>
          </p:nvPr>
        </p:nvGraphicFramePr>
        <p:xfrm>
          <a:off x="5715000" y="990600"/>
          <a:ext cx="2971800" cy="472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15000" y="533400"/>
            <a:ext cx="3276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j</a:t>
            </a:r>
            <a:r>
              <a:rPr lang="en-US" dirty="0"/>
              <a:t>	</a:t>
            </a:r>
            <a:r>
              <a:rPr lang="en-US" dirty="0" smtClean="0"/>
              <a:t>x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u="sng" dirty="0" smtClean="0"/>
              <a:t>_</a:t>
            </a:r>
            <a:r>
              <a:rPr lang="en-US" b="1" u="sng" dirty="0" smtClean="0"/>
              <a:t>x</a:t>
            </a:r>
            <a:r>
              <a:rPr lang="en-US" u="sng" dirty="0" smtClean="0"/>
              <a:t>_</a:t>
            </a:r>
            <a:r>
              <a:rPr lang="en-US" dirty="0" smtClean="0"/>
              <a:t>	</a:t>
            </a:r>
            <a:r>
              <a:rPr lang="en-US" u="sng" dirty="0" smtClean="0"/>
              <a:t>_</a:t>
            </a:r>
            <a:r>
              <a:rPr lang="en-US" b="1" u="sng" dirty="0" smtClean="0"/>
              <a:t>j</a:t>
            </a:r>
            <a:r>
              <a:rPr lang="en-US" u="sng" dirty="0" smtClean="0"/>
              <a:t>_</a:t>
            </a:r>
            <a:r>
              <a:rPr lang="en-US" dirty="0" smtClean="0"/>
              <a:t>	</a:t>
            </a:r>
            <a:r>
              <a:rPr lang="en-US" b="1" u="sng" dirty="0" smtClean="0"/>
              <a:t>key</a:t>
            </a:r>
          </a:p>
          <a:p>
            <a:r>
              <a:rPr lang="en-US" dirty="0" smtClean="0"/>
              <a:t>   1	  0 	  3</a:t>
            </a:r>
            <a:endParaRPr lang="en-US" dirty="0"/>
          </a:p>
        </p:txBody>
      </p:sp>
      <p:sp>
        <p:nvSpPr>
          <p:cNvPr id="7" name="5-Point Star 6"/>
          <p:cNvSpPr/>
          <p:nvPr/>
        </p:nvSpPr>
        <p:spPr>
          <a:xfrm>
            <a:off x="533400" y="2971800"/>
            <a:ext cx="228600" cy="2286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17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48768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public static void </a:t>
            </a:r>
            <a:r>
              <a:rPr lang="en-US" sz="2200" b="1" dirty="0" err="1">
                <a:solidFill>
                  <a:srgbClr val="7030A0"/>
                </a:solidFill>
              </a:rPr>
              <a:t>insertionSort</a:t>
            </a:r>
            <a:r>
              <a:rPr lang="en-US" sz="2200" b="1" dirty="0">
                <a:solidFill>
                  <a:srgbClr val="7030A0"/>
                </a:solidFill>
              </a:rPr>
              <a:t>(</a:t>
            </a:r>
            <a:r>
              <a:rPr lang="en-US" sz="2200" b="1" dirty="0" err="1">
                <a:solidFill>
                  <a:srgbClr val="7030A0"/>
                </a:solidFill>
              </a:rPr>
              <a:t>int</a:t>
            </a:r>
            <a:r>
              <a:rPr lang="en-US" sz="2200" b="1" dirty="0">
                <a:solidFill>
                  <a:srgbClr val="7030A0"/>
                </a:solidFill>
              </a:rPr>
              <a:t>[] </a:t>
            </a:r>
            <a:r>
              <a:rPr lang="en-US" sz="2200" b="1" dirty="0" smtClean="0">
                <a:solidFill>
                  <a:srgbClr val="7030A0"/>
                </a:solidFill>
              </a:rPr>
              <a:t>list)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for </a:t>
            </a:r>
            <a:r>
              <a:rPr lang="en-US" sz="2200" b="1" dirty="0">
                <a:solidFill>
                  <a:srgbClr val="7030A0"/>
                </a:solidFill>
              </a:rPr>
              <a:t>(</a:t>
            </a:r>
            <a:r>
              <a:rPr lang="en-US" sz="2200" b="1" dirty="0" err="1">
                <a:solidFill>
                  <a:srgbClr val="7030A0"/>
                </a:solidFill>
              </a:rPr>
              <a:t>int</a:t>
            </a: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</a:rPr>
              <a:t>x=1</a:t>
            </a:r>
            <a:r>
              <a:rPr lang="en-US" sz="2200" b="1" dirty="0">
                <a:solidFill>
                  <a:srgbClr val="7030A0"/>
                </a:solidFill>
              </a:rPr>
              <a:t>; </a:t>
            </a:r>
            <a:r>
              <a:rPr lang="en-US" sz="2200" b="1" dirty="0" smtClean="0">
                <a:solidFill>
                  <a:srgbClr val="7030A0"/>
                </a:solidFill>
              </a:rPr>
              <a:t>x&lt; </a:t>
            </a:r>
            <a:r>
              <a:rPr lang="en-US" sz="2200" b="1" dirty="0" err="1">
                <a:solidFill>
                  <a:srgbClr val="7030A0"/>
                </a:solidFill>
              </a:rPr>
              <a:t>list</a:t>
            </a:r>
            <a:r>
              <a:rPr lang="en-US" sz="2200" b="1" dirty="0" err="1" smtClean="0">
                <a:solidFill>
                  <a:srgbClr val="7030A0"/>
                </a:solidFill>
              </a:rPr>
              <a:t>.length</a:t>
            </a:r>
            <a:r>
              <a:rPr lang="en-US" sz="2200" b="1" dirty="0">
                <a:solidFill>
                  <a:srgbClr val="7030A0"/>
                </a:solidFill>
              </a:rPr>
              <a:t>; </a:t>
            </a:r>
            <a:r>
              <a:rPr lang="en-US" sz="2200" b="1" dirty="0" smtClean="0">
                <a:solidFill>
                  <a:srgbClr val="7030A0"/>
                </a:solidFill>
              </a:rPr>
              <a:t>x++)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{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/>
              <a:t>          </a:t>
            </a:r>
            <a:r>
              <a:rPr lang="en-US" sz="2200" b="1" dirty="0" err="1" smtClean="0">
                <a:solidFill>
                  <a:srgbClr val="7030A0"/>
                </a:solidFill>
              </a:rPr>
              <a:t>int</a:t>
            </a:r>
            <a:r>
              <a:rPr lang="en-US" sz="2200" b="1" dirty="0" smtClean="0">
                <a:solidFill>
                  <a:srgbClr val="7030A0"/>
                </a:solidFill>
              </a:rPr>
              <a:t> </a:t>
            </a:r>
            <a:r>
              <a:rPr lang="en-US" sz="2200" b="1" dirty="0">
                <a:solidFill>
                  <a:srgbClr val="7030A0"/>
                </a:solidFill>
              </a:rPr>
              <a:t>key = </a:t>
            </a:r>
            <a:r>
              <a:rPr lang="en-US" sz="2200" b="1" dirty="0" smtClean="0">
                <a:solidFill>
                  <a:srgbClr val="7030A0"/>
                </a:solidFill>
              </a:rPr>
              <a:t>list[x];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/>
              <a:t>          </a:t>
            </a:r>
            <a:r>
              <a:rPr lang="en-US" sz="2200" b="1" dirty="0" err="1" smtClean="0">
                <a:solidFill>
                  <a:srgbClr val="7030A0"/>
                </a:solidFill>
              </a:rPr>
              <a:t>int</a:t>
            </a:r>
            <a:r>
              <a:rPr lang="en-US" sz="2200" b="1" dirty="0" smtClean="0">
                <a:solidFill>
                  <a:srgbClr val="7030A0"/>
                </a:solidFill>
              </a:rPr>
              <a:t> </a:t>
            </a:r>
            <a:r>
              <a:rPr lang="en-US" sz="2200" b="1" dirty="0">
                <a:solidFill>
                  <a:srgbClr val="7030A0"/>
                </a:solidFill>
              </a:rPr>
              <a:t>j = </a:t>
            </a:r>
            <a:r>
              <a:rPr lang="en-US" sz="2200" b="1" dirty="0" smtClean="0">
                <a:solidFill>
                  <a:srgbClr val="7030A0"/>
                </a:solidFill>
              </a:rPr>
              <a:t>x - 1</a:t>
            </a:r>
            <a:r>
              <a:rPr lang="en-US" sz="2200" b="1" dirty="0">
                <a:solidFill>
                  <a:srgbClr val="7030A0"/>
                </a:solidFill>
              </a:rPr>
              <a:t>;      		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while </a:t>
            </a:r>
            <a:r>
              <a:rPr lang="en-US" sz="2200" b="1" dirty="0">
                <a:solidFill>
                  <a:srgbClr val="7030A0"/>
                </a:solidFill>
              </a:rPr>
              <a:t>(j&gt;=0 &amp;&amp; list</a:t>
            </a:r>
            <a:r>
              <a:rPr lang="en-US" sz="2200" b="1" dirty="0" smtClean="0">
                <a:solidFill>
                  <a:srgbClr val="7030A0"/>
                </a:solidFill>
              </a:rPr>
              <a:t>[j</a:t>
            </a:r>
            <a:r>
              <a:rPr lang="en-US" sz="2200" b="1" dirty="0">
                <a:solidFill>
                  <a:srgbClr val="7030A0"/>
                </a:solidFill>
              </a:rPr>
              <a:t>] &gt; key)  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 {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          </a:t>
            </a:r>
            <a:r>
              <a:rPr lang="en-US" sz="2200" b="1" dirty="0" smtClean="0"/>
              <a:t>list[j+1</a:t>
            </a:r>
            <a:r>
              <a:rPr lang="en-US" sz="2200" b="1" dirty="0"/>
              <a:t>] = list</a:t>
            </a:r>
            <a:r>
              <a:rPr lang="en-US" sz="2200" b="1" dirty="0" smtClean="0"/>
              <a:t>[j</a:t>
            </a:r>
            <a:r>
              <a:rPr lang="en-US" sz="2200" b="1" dirty="0"/>
              <a:t>];       		</a:t>
            </a:r>
            <a:endParaRPr lang="en-US" sz="2200" b="1" dirty="0" smtClean="0"/>
          </a:p>
          <a:p>
            <a:pPr marL="0" indent="0">
              <a:buNone/>
            </a:pPr>
            <a:r>
              <a:rPr lang="en-US" sz="2200" b="1" dirty="0" smtClean="0"/>
              <a:t>                    j -- </a:t>
            </a:r>
            <a:r>
              <a:rPr lang="en-US" sz="2200" b="1" dirty="0"/>
              <a:t>;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}</a:t>
            </a:r>
            <a:r>
              <a:rPr lang="en-US" sz="2200" b="1" dirty="0">
                <a:solidFill>
                  <a:srgbClr val="7030A0"/>
                </a:solidFill>
              </a:rPr>
              <a:t>			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list[j+1</a:t>
            </a:r>
            <a:r>
              <a:rPr lang="en-US" sz="2200" b="1" dirty="0">
                <a:solidFill>
                  <a:srgbClr val="7030A0"/>
                </a:solidFill>
              </a:rPr>
              <a:t>] = key;	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}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700972"/>
              </p:ext>
            </p:extLst>
          </p:nvPr>
        </p:nvGraphicFramePr>
        <p:xfrm>
          <a:off x="5715000" y="1524000"/>
          <a:ext cx="297180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843068"/>
              </p:ext>
            </p:extLst>
          </p:nvPr>
        </p:nvGraphicFramePr>
        <p:xfrm>
          <a:off x="5715000" y="990600"/>
          <a:ext cx="2971800" cy="472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15000" y="533400"/>
            <a:ext cx="3276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x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u="sng" dirty="0" smtClean="0"/>
              <a:t>_</a:t>
            </a:r>
            <a:r>
              <a:rPr lang="en-US" b="1" u="sng" dirty="0" smtClean="0"/>
              <a:t>x</a:t>
            </a:r>
            <a:r>
              <a:rPr lang="en-US" u="sng" dirty="0" smtClean="0"/>
              <a:t>_</a:t>
            </a:r>
            <a:r>
              <a:rPr lang="en-US" dirty="0" smtClean="0"/>
              <a:t>	</a:t>
            </a:r>
            <a:r>
              <a:rPr lang="en-US" u="sng" dirty="0" smtClean="0"/>
              <a:t>_</a:t>
            </a:r>
            <a:r>
              <a:rPr lang="en-US" b="1" u="sng" dirty="0" smtClean="0"/>
              <a:t>j</a:t>
            </a:r>
            <a:r>
              <a:rPr lang="en-US" u="sng" dirty="0" smtClean="0"/>
              <a:t>_</a:t>
            </a:r>
            <a:r>
              <a:rPr lang="en-US" dirty="0" smtClean="0"/>
              <a:t>	</a:t>
            </a:r>
            <a:r>
              <a:rPr lang="en-US" b="1" u="sng" dirty="0" smtClean="0"/>
              <a:t>key</a:t>
            </a:r>
          </a:p>
          <a:p>
            <a:r>
              <a:rPr lang="en-US" dirty="0" smtClean="0"/>
              <a:t>   1	  0 	  3</a:t>
            </a:r>
          </a:p>
          <a:p>
            <a:r>
              <a:rPr lang="en-US" dirty="0"/>
              <a:t>	</a:t>
            </a:r>
            <a:r>
              <a:rPr lang="en-US" dirty="0" smtClean="0"/>
              <a:t> -1</a:t>
            </a:r>
            <a:endParaRPr lang="en-US" dirty="0"/>
          </a:p>
        </p:txBody>
      </p:sp>
      <p:sp>
        <p:nvSpPr>
          <p:cNvPr id="7" name="5-Point Star 6"/>
          <p:cNvSpPr/>
          <p:nvPr/>
        </p:nvSpPr>
        <p:spPr>
          <a:xfrm>
            <a:off x="533400" y="3733800"/>
            <a:ext cx="228600" cy="2286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13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48768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public static void </a:t>
            </a:r>
            <a:r>
              <a:rPr lang="en-US" sz="2200" b="1" dirty="0" err="1">
                <a:solidFill>
                  <a:srgbClr val="7030A0"/>
                </a:solidFill>
              </a:rPr>
              <a:t>insertionSort</a:t>
            </a:r>
            <a:r>
              <a:rPr lang="en-US" sz="2200" b="1" dirty="0">
                <a:solidFill>
                  <a:srgbClr val="7030A0"/>
                </a:solidFill>
              </a:rPr>
              <a:t>(</a:t>
            </a:r>
            <a:r>
              <a:rPr lang="en-US" sz="2200" b="1" dirty="0" err="1">
                <a:solidFill>
                  <a:srgbClr val="7030A0"/>
                </a:solidFill>
              </a:rPr>
              <a:t>int</a:t>
            </a:r>
            <a:r>
              <a:rPr lang="en-US" sz="2200" b="1" dirty="0">
                <a:solidFill>
                  <a:srgbClr val="7030A0"/>
                </a:solidFill>
              </a:rPr>
              <a:t>[] </a:t>
            </a:r>
            <a:r>
              <a:rPr lang="en-US" sz="2200" b="1" dirty="0" smtClean="0">
                <a:solidFill>
                  <a:srgbClr val="7030A0"/>
                </a:solidFill>
              </a:rPr>
              <a:t>list)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for </a:t>
            </a:r>
            <a:r>
              <a:rPr lang="en-US" sz="2200" b="1" dirty="0">
                <a:solidFill>
                  <a:srgbClr val="7030A0"/>
                </a:solidFill>
              </a:rPr>
              <a:t>(</a:t>
            </a:r>
            <a:r>
              <a:rPr lang="en-US" sz="2200" b="1" dirty="0" err="1">
                <a:solidFill>
                  <a:srgbClr val="7030A0"/>
                </a:solidFill>
              </a:rPr>
              <a:t>int</a:t>
            </a: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</a:rPr>
              <a:t>x=1</a:t>
            </a:r>
            <a:r>
              <a:rPr lang="en-US" sz="2200" b="1" dirty="0">
                <a:solidFill>
                  <a:srgbClr val="7030A0"/>
                </a:solidFill>
              </a:rPr>
              <a:t>; </a:t>
            </a:r>
            <a:r>
              <a:rPr lang="en-US" sz="2200" b="1" dirty="0" smtClean="0">
                <a:solidFill>
                  <a:srgbClr val="7030A0"/>
                </a:solidFill>
              </a:rPr>
              <a:t>x&lt; </a:t>
            </a:r>
            <a:r>
              <a:rPr lang="en-US" sz="2200" b="1" dirty="0" err="1">
                <a:solidFill>
                  <a:srgbClr val="7030A0"/>
                </a:solidFill>
              </a:rPr>
              <a:t>list</a:t>
            </a:r>
            <a:r>
              <a:rPr lang="en-US" sz="2200" b="1" dirty="0" err="1" smtClean="0">
                <a:solidFill>
                  <a:srgbClr val="7030A0"/>
                </a:solidFill>
              </a:rPr>
              <a:t>.length</a:t>
            </a:r>
            <a:r>
              <a:rPr lang="en-US" sz="2200" b="1" dirty="0">
                <a:solidFill>
                  <a:srgbClr val="7030A0"/>
                </a:solidFill>
              </a:rPr>
              <a:t>; </a:t>
            </a:r>
            <a:r>
              <a:rPr lang="en-US" sz="2200" b="1" dirty="0" smtClean="0">
                <a:solidFill>
                  <a:srgbClr val="7030A0"/>
                </a:solidFill>
              </a:rPr>
              <a:t>x++)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{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/>
              <a:t>          </a:t>
            </a:r>
            <a:r>
              <a:rPr lang="en-US" sz="2200" b="1" dirty="0" err="1" smtClean="0">
                <a:solidFill>
                  <a:srgbClr val="7030A0"/>
                </a:solidFill>
              </a:rPr>
              <a:t>int</a:t>
            </a:r>
            <a:r>
              <a:rPr lang="en-US" sz="2200" b="1" dirty="0" smtClean="0">
                <a:solidFill>
                  <a:srgbClr val="7030A0"/>
                </a:solidFill>
              </a:rPr>
              <a:t> </a:t>
            </a:r>
            <a:r>
              <a:rPr lang="en-US" sz="2200" b="1" dirty="0">
                <a:solidFill>
                  <a:srgbClr val="7030A0"/>
                </a:solidFill>
              </a:rPr>
              <a:t>key = </a:t>
            </a:r>
            <a:r>
              <a:rPr lang="en-US" sz="2200" b="1" dirty="0" smtClean="0">
                <a:solidFill>
                  <a:srgbClr val="7030A0"/>
                </a:solidFill>
              </a:rPr>
              <a:t>list[x];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/>
              <a:t>          </a:t>
            </a:r>
            <a:r>
              <a:rPr lang="en-US" sz="2200" b="1" dirty="0" err="1" smtClean="0">
                <a:solidFill>
                  <a:srgbClr val="7030A0"/>
                </a:solidFill>
              </a:rPr>
              <a:t>int</a:t>
            </a:r>
            <a:r>
              <a:rPr lang="en-US" sz="2200" b="1" dirty="0" smtClean="0">
                <a:solidFill>
                  <a:srgbClr val="7030A0"/>
                </a:solidFill>
              </a:rPr>
              <a:t> </a:t>
            </a:r>
            <a:r>
              <a:rPr lang="en-US" sz="2200" b="1" dirty="0">
                <a:solidFill>
                  <a:srgbClr val="7030A0"/>
                </a:solidFill>
              </a:rPr>
              <a:t>j = </a:t>
            </a:r>
            <a:r>
              <a:rPr lang="en-US" sz="2200" b="1" dirty="0" smtClean="0">
                <a:solidFill>
                  <a:srgbClr val="7030A0"/>
                </a:solidFill>
              </a:rPr>
              <a:t>x - 1</a:t>
            </a:r>
            <a:r>
              <a:rPr lang="en-US" sz="2200" b="1" dirty="0">
                <a:solidFill>
                  <a:srgbClr val="7030A0"/>
                </a:solidFill>
              </a:rPr>
              <a:t>;      		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</a:t>
            </a:r>
            <a:r>
              <a:rPr lang="en-US" sz="2200" b="1" dirty="0" smtClean="0"/>
              <a:t>while </a:t>
            </a:r>
            <a:r>
              <a:rPr lang="en-US" sz="2200" b="1" dirty="0"/>
              <a:t>(j&gt;=0 &amp;&amp; list</a:t>
            </a:r>
            <a:r>
              <a:rPr lang="en-US" sz="2200" b="1" dirty="0" smtClean="0"/>
              <a:t>[j</a:t>
            </a:r>
            <a:r>
              <a:rPr lang="en-US" sz="2200" b="1" dirty="0"/>
              <a:t>] &gt; key)  </a:t>
            </a:r>
            <a:r>
              <a:rPr lang="en-US" sz="2200" b="1" dirty="0">
                <a:solidFill>
                  <a:srgbClr val="7030A0"/>
                </a:solidFill>
              </a:rPr>
              <a:t>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 {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          list[j+1</a:t>
            </a:r>
            <a:r>
              <a:rPr lang="en-US" sz="2200" b="1" dirty="0">
                <a:solidFill>
                  <a:srgbClr val="7030A0"/>
                </a:solidFill>
              </a:rPr>
              <a:t>] = list</a:t>
            </a:r>
            <a:r>
              <a:rPr lang="en-US" sz="2200" b="1" dirty="0" smtClean="0">
                <a:solidFill>
                  <a:srgbClr val="7030A0"/>
                </a:solidFill>
              </a:rPr>
              <a:t>[j</a:t>
            </a:r>
            <a:r>
              <a:rPr lang="en-US" sz="2200" b="1" dirty="0">
                <a:solidFill>
                  <a:srgbClr val="7030A0"/>
                </a:solidFill>
              </a:rPr>
              <a:t>];       	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          j -- </a:t>
            </a:r>
            <a:r>
              <a:rPr lang="en-US" sz="2200" b="1" dirty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}</a:t>
            </a:r>
            <a:r>
              <a:rPr lang="en-US" sz="2200" b="1" dirty="0">
                <a:solidFill>
                  <a:srgbClr val="7030A0"/>
                </a:solidFill>
              </a:rPr>
              <a:t>			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list[j+1</a:t>
            </a:r>
            <a:r>
              <a:rPr lang="en-US" sz="2200" b="1" dirty="0">
                <a:solidFill>
                  <a:srgbClr val="7030A0"/>
                </a:solidFill>
              </a:rPr>
              <a:t>] = key;	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}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156074"/>
              </p:ext>
            </p:extLst>
          </p:nvPr>
        </p:nvGraphicFramePr>
        <p:xfrm>
          <a:off x="5715000" y="1524000"/>
          <a:ext cx="297180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164012"/>
              </p:ext>
            </p:extLst>
          </p:nvPr>
        </p:nvGraphicFramePr>
        <p:xfrm>
          <a:off x="5715000" y="990600"/>
          <a:ext cx="2971800" cy="472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15000" y="533400"/>
            <a:ext cx="3276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x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u="sng" dirty="0" smtClean="0"/>
              <a:t>_</a:t>
            </a:r>
            <a:r>
              <a:rPr lang="en-US" b="1" u="sng" dirty="0" smtClean="0"/>
              <a:t>x</a:t>
            </a:r>
            <a:r>
              <a:rPr lang="en-US" u="sng" dirty="0" smtClean="0"/>
              <a:t>_</a:t>
            </a:r>
            <a:r>
              <a:rPr lang="en-US" dirty="0" smtClean="0"/>
              <a:t>	</a:t>
            </a:r>
            <a:r>
              <a:rPr lang="en-US" u="sng" dirty="0" smtClean="0"/>
              <a:t>_</a:t>
            </a:r>
            <a:r>
              <a:rPr lang="en-US" b="1" u="sng" dirty="0" smtClean="0"/>
              <a:t>j</a:t>
            </a:r>
            <a:r>
              <a:rPr lang="en-US" u="sng" dirty="0" smtClean="0"/>
              <a:t>_</a:t>
            </a:r>
            <a:r>
              <a:rPr lang="en-US" dirty="0" smtClean="0"/>
              <a:t>	</a:t>
            </a:r>
            <a:r>
              <a:rPr lang="en-US" b="1" u="sng" dirty="0" smtClean="0"/>
              <a:t>key</a:t>
            </a:r>
          </a:p>
          <a:p>
            <a:r>
              <a:rPr lang="en-US" dirty="0" smtClean="0"/>
              <a:t>   1	  0 	  3</a:t>
            </a:r>
          </a:p>
          <a:p>
            <a:r>
              <a:rPr lang="en-US" dirty="0"/>
              <a:t>	</a:t>
            </a:r>
            <a:r>
              <a:rPr lang="en-US" dirty="0" smtClean="0"/>
              <a:t> -1</a:t>
            </a:r>
            <a:endParaRPr lang="en-US" dirty="0"/>
          </a:p>
        </p:txBody>
      </p:sp>
      <p:sp>
        <p:nvSpPr>
          <p:cNvPr id="7" name="5-Point Star 6"/>
          <p:cNvSpPr/>
          <p:nvPr/>
        </p:nvSpPr>
        <p:spPr>
          <a:xfrm>
            <a:off x="533400" y="2936932"/>
            <a:ext cx="228600" cy="2286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40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48768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public static void </a:t>
            </a:r>
            <a:r>
              <a:rPr lang="en-US" sz="2200" b="1" dirty="0" err="1">
                <a:solidFill>
                  <a:srgbClr val="7030A0"/>
                </a:solidFill>
              </a:rPr>
              <a:t>insertionSort</a:t>
            </a:r>
            <a:r>
              <a:rPr lang="en-US" sz="2200" b="1" dirty="0">
                <a:solidFill>
                  <a:srgbClr val="7030A0"/>
                </a:solidFill>
              </a:rPr>
              <a:t>(</a:t>
            </a:r>
            <a:r>
              <a:rPr lang="en-US" sz="2200" b="1" dirty="0" err="1">
                <a:solidFill>
                  <a:srgbClr val="7030A0"/>
                </a:solidFill>
              </a:rPr>
              <a:t>int</a:t>
            </a:r>
            <a:r>
              <a:rPr lang="en-US" sz="2200" b="1" dirty="0">
                <a:solidFill>
                  <a:srgbClr val="7030A0"/>
                </a:solidFill>
              </a:rPr>
              <a:t>[] </a:t>
            </a:r>
            <a:r>
              <a:rPr lang="en-US" sz="2200" b="1" dirty="0" smtClean="0">
                <a:solidFill>
                  <a:srgbClr val="7030A0"/>
                </a:solidFill>
              </a:rPr>
              <a:t>list)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for </a:t>
            </a:r>
            <a:r>
              <a:rPr lang="en-US" sz="2200" b="1" dirty="0">
                <a:solidFill>
                  <a:srgbClr val="7030A0"/>
                </a:solidFill>
              </a:rPr>
              <a:t>(</a:t>
            </a:r>
            <a:r>
              <a:rPr lang="en-US" sz="2200" b="1" dirty="0" err="1">
                <a:solidFill>
                  <a:srgbClr val="7030A0"/>
                </a:solidFill>
              </a:rPr>
              <a:t>int</a:t>
            </a: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</a:rPr>
              <a:t>x=1</a:t>
            </a:r>
            <a:r>
              <a:rPr lang="en-US" sz="2200" b="1" dirty="0">
                <a:solidFill>
                  <a:srgbClr val="7030A0"/>
                </a:solidFill>
              </a:rPr>
              <a:t>; </a:t>
            </a:r>
            <a:r>
              <a:rPr lang="en-US" sz="2200" b="1" dirty="0" smtClean="0">
                <a:solidFill>
                  <a:srgbClr val="7030A0"/>
                </a:solidFill>
              </a:rPr>
              <a:t>x&lt; </a:t>
            </a:r>
            <a:r>
              <a:rPr lang="en-US" sz="2200" b="1" dirty="0" err="1">
                <a:solidFill>
                  <a:srgbClr val="7030A0"/>
                </a:solidFill>
              </a:rPr>
              <a:t>list</a:t>
            </a:r>
            <a:r>
              <a:rPr lang="en-US" sz="2200" b="1" dirty="0" err="1" smtClean="0">
                <a:solidFill>
                  <a:srgbClr val="7030A0"/>
                </a:solidFill>
              </a:rPr>
              <a:t>.length</a:t>
            </a:r>
            <a:r>
              <a:rPr lang="en-US" sz="2200" b="1" dirty="0">
                <a:solidFill>
                  <a:srgbClr val="7030A0"/>
                </a:solidFill>
              </a:rPr>
              <a:t>; </a:t>
            </a:r>
            <a:r>
              <a:rPr lang="en-US" sz="2200" b="1" dirty="0" smtClean="0">
                <a:solidFill>
                  <a:srgbClr val="7030A0"/>
                </a:solidFill>
              </a:rPr>
              <a:t>x++)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{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/>
              <a:t>          </a:t>
            </a:r>
            <a:r>
              <a:rPr lang="en-US" sz="2200" b="1" dirty="0" err="1" smtClean="0">
                <a:solidFill>
                  <a:srgbClr val="7030A0"/>
                </a:solidFill>
              </a:rPr>
              <a:t>int</a:t>
            </a:r>
            <a:r>
              <a:rPr lang="en-US" sz="2200" b="1" dirty="0" smtClean="0">
                <a:solidFill>
                  <a:srgbClr val="7030A0"/>
                </a:solidFill>
              </a:rPr>
              <a:t> </a:t>
            </a:r>
            <a:r>
              <a:rPr lang="en-US" sz="2200" b="1" dirty="0">
                <a:solidFill>
                  <a:srgbClr val="7030A0"/>
                </a:solidFill>
              </a:rPr>
              <a:t>key = </a:t>
            </a:r>
            <a:r>
              <a:rPr lang="en-US" sz="2200" b="1" dirty="0" smtClean="0">
                <a:solidFill>
                  <a:srgbClr val="7030A0"/>
                </a:solidFill>
              </a:rPr>
              <a:t>list[x];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/>
              <a:t>          </a:t>
            </a:r>
            <a:r>
              <a:rPr lang="en-US" sz="2200" b="1" dirty="0" err="1" smtClean="0">
                <a:solidFill>
                  <a:srgbClr val="7030A0"/>
                </a:solidFill>
              </a:rPr>
              <a:t>int</a:t>
            </a:r>
            <a:r>
              <a:rPr lang="en-US" sz="2200" b="1" dirty="0" smtClean="0">
                <a:solidFill>
                  <a:srgbClr val="7030A0"/>
                </a:solidFill>
              </a:rPr>
              <a:t> </a:t>
            </a:r>
            <a:r>
              <a:rPr lang="en-US" sz="2200" b="1" dirty="0">
                <a:solidFill>
                  <a:srgbClr val="7030A0"/>
                </a:solidFill>
              </a:rPr>
              <a:t>j = </a:t>
            </a:r>
            <a:r>
              <a:rPr lang="en-US" sz="2200" b="1" dirty="0" smtClean="0">
                <a:solidFill>
                  <a:srgbClr val="7030A0"/>
                </a:solidFill>
              </a:rPr>
              <a:t>x - 1</a:t>
            </a:r>
            <a:r>
              <a:rPr lang="en-US" sz="2200" b="1" dirty="0">
                <a:solidFill>
                  <a:srgbClr val="7030A0"/>
                </a:solidFill>
              </a:rPr>
              <a:t>;      		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while </a:t>
            </a:r>
            <a:r>
              <a:rPr lang="en-US" sz="2200" b="1" dirty="0">
                <a:solidFill>
                  <a:srgbClr val="7030A0"/>
                </a:solidFill>
              </a:rPr>
              <a:t>(j&gt;=0 &amp;&amp; list</a:t>
            </a:r>
            <a:r>
              <a:rPr lang="en-US" sz="2200" b="1" dirty="0" smtClean="0">
                <a:solidFill>
                  <a:srgbClr val="7030A0"/>
                </a:solidFill>
              </a:rPr>
              <a:t>[j</a:t>
            </a:r>
            <a:r>
              <a:rPr lang="en-US" sz="2200" b="1" dirty="0">
                <a:solidFill>
                  <a:srgbClr val="7030A0"/>
                </a:solidFill>
              </a:rPr>
              <a:t>] &gt; key)  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 {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          list[j+1</a:t>
            </a:r>
            <a:r>
              <a:rPr lang="en-US" sz="2200" b="1" dirty="0">
                <a:solidFill>
                  <a:srgbClr val="7030A0"/>
                </a:solidFill>
              </a:rPr>
              <a:t>] = list</a:t>
            </a:r>
            <a:r>
              <a:rPr lang="en-US" sz="2200" b="1" dirty="0" smtClean="0">
                <a:solidFill>
                  <a:srgbClr val="7030A0"/>
                </a:solidFill>
              </a:rPr>
              <a:t>[j</a:t>
            </a:r>
            <a:r>
              <a:rPr lang="en-US" sz="2200" b="1" dirty="0">
                <a:solidFill>
                  <a:srgbClr val="7030A0"/>
                </a:solidFill>
              </a:rPr>
              <a:t>];       	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          j -- </a:t>
            </a:r>
            <a:r>
              <a:rPr lang="en-US" sz="2200" b="1" dirty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}</a:t>
            </a:r>
            <a:r>
              <a:rPr lang="en-US" sz="2200" b="1" dirty="0">
                <a:solidFill>
                  <a:srgbClr val="7030A0"/>
                </a:solidFill>
              </a:rPr>
              <a:t>			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</a:t>
            </a:r>
            <a:r>
              <a:rPr lang="en-US" sz="2200" b="1" dirty="0" smtClean="0"/>
              <a:t>list[j+1</a:t>
            </a:r>
            <a:r>
              <a:rPr lang="en-US" sz="2200" b="1" dirty="0"/>
              <a:t>] = key;</a:t>
            </a:r>
            <a:r>
              <a:rPr lang="en-US" sz="2200" b="1" dirty="0">
                <a:solidFill>
                  <a:srgbClr val="7030A0"/>
                </a:solidFill>
              </a:rPr>
              <a:t>	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}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734158"/>
              </p:ext>
            </p:extLst>
          </p:nvPr>
        </p:nvGraphicFramePr>
        <p:xfrm>
          <a:off x="5715000" y="1524000"/>
          <a:ext cx="297180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201477"/>
              </p:ext>
            </p:extLst>
          </p:nvPr>
        </p:nvGraphicFramePr>
        <p:xfrm>
          <a:off x="5715000" y="990600"/>
          <a:ext cx="2971800" cy="472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15000" y="533400"/>
            <a:ext cx="3276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x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u="sng" dirty="0" smtClean="0"/>
              <a:t>_</a:t>
            </a:r>
            <a:r>
              <a:rPr lang="en-US" b="1" u="sng" dirty="0" smtClean="0"/>
              <a:t>x</a:t>
            </a:r>
            <a:r>
              <a:rPr lang="en-US" u="sng" dirty="0" smtClean="0"/>
              <a:t>_</a:t>
            </a:r>
            <a:r>
              <a:rPr lang="en-US" dirty="0" smtClean="0"/>
              <a:t>	</a:t>
            </a:r>
            <a:r>
              <a:rPr lang="en-US" u="sng" dirty="0" smtClean="0"/>
              <a:t>_</a:t>
            </a:r>
            <a:r>
              <a:rPr lang="en-US" b="1" u="sng" dirty="0" smtClean="0"/>
              <a:t>j</a:t>
            </a:r>
            <a:r>
              <a:rPr lang="en-US" u="sng" dirty="0" smtClean="0"/>
              <a:t>_</a:t>
            </a:r>
            <a:r>
              <a:rPr lang="en-US" dirty="0" smtClean="0"/>
              <a:t>	</a:t>
            </a:r>
            <a:r>
              <a:rPr lang="en-US" b="1" u="sng" dirty="0" smtClean="0"/>
              <a:t>key</a:t>
            </a:r>
          </a:p>
          <a:p>
            <a:r>
              <a:rPr lang="en-US" dirty="0" smtClean="0"/>
              <a:t>   1	  0 	  3</a:t>
            </a:r>
          </a:p>
          <a:p>
            <a:r>
              <a:rPr lang="en-US" dirty="0"/>
              <a:t>	</a:t>
            </a:r>
            <a:r>
              <a:rPr lang="en-US" dirty="0" smtClean="0"/>
              <a:t> -1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just inserted a 3 into a sorted</a:t>
            </a:r>
          </a:p>
          <a:p>
            <a:r>
              <a:rPr lang="en-US" dirty="0"/>
              <a:t>s</a:t>
            </a:r>
            <a:r>
              <a:rPr lang="en-US" dirty="0" smtClean="0"/>
              <a:t>ub-array of size 2</a:t>
            </a:r>
            <a:endParaRPr lang="en-US" dirty="0"/>
          </a:p>
        </p:txBody>
      </p:sp>
      <p:sp>
        <p:nvSpPr>
          <p:cNvPr id="7" name="5-Point Star 6"/>
          <p:cNvSpPr/>
          <p:nvPr/>
        </p:nvSpPr>
        <p:spPr>
          <a:xfrm>
            <a:off x="533400" y="4953000"/>
            <a:ext cx="228600" cy="2286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75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1214</Words>
  <Application>Microsoft Office PowerPoint</Application>
  <PresentationFormat>On-screen Show (4:3)</PresentationFormat>
  <Paragraphs>789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More Sorting</vt:lpstr>
      <vt:lpstr>Insertion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Insertion Sort vs Selection Sort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Sorting</dc:title>
  <dc:creator>Oberle, Doug R</dc:creator>
  <cp:lastModifiedBy>Administrator</cp:lastModifiedBy>
  <cp:revision>7</cp:revision>
  <dcterms:created xsi:type="dcterms:W3CDTF">2006-08-16T00:00:00Z</dcterms:created>
  <dcterms:modified xsi:type="dcterms:W3CDTF">2015-01-08T13:40:02Z</dcterms:modified>
</cp:coreProperties>
</file>