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7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your own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Reinventing the wheel helps you appreciate the wheel.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75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10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						</a:t>
            </a:r>
            <a:r>
              <a:rPr lang="en-US" sz="2400" u="sng" dirty="0" err="1" smtClean="0"/>
              <a:t>numElements</a:t>
            </a:r>
            <a:endParaRPr lang="en-US" sz="2400" u="sng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List&lt;String&gt;words = new </a:t>
            </a:r>
            <a:r>
              <a:rPr lang="en-US" sz="2400" b="1" dirty="0" err="1" smtClean="0">
                <a:solidFill>
                  <a:srgbClr val="7030A0"/>
                </a:solidFill>
              </a:rPr>
              <a:t>ArrayList</a:t>
            </a:r>
            <a:r>
              <a:rPr lang="en-US" sz="2400" b="1" dirty="0" smtClean="0">
                <a:solidFill>
                  <a:srgbClr val="7030A0"/>
                </a:solidFill>
              </a:rPr>
              <a:t>&lt;String&gt;();	            </a:t>
            </a:r>
            <a:r>
              <a:rPr lang="en-US" sz="2400" dirty="0" smtClean="0"/>
              <a:t>11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words.add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A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words.add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B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words.add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C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//code to add D,E,F,G,H,I,J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words.add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K</a:t>
            </a:r>
            <a:r>
              <a:rPr lang="en-US" sz="2400" b="1" dirty="0" smtClean="0">
                <a:solidFill>
                  <a:srgbClr val="7030A0"/>
                </a:solidFill>
              </a:rPr>
              <a:t>”);	</a:t>
            </a:r>
            <a:r>
              <a:rPr lang="en-US" sz="2400" dirty="0" smtClean="0">
                <a:solidFill>
                  <a:srgbClr val="C00000"/>
                </a:solidFill>
              </a:rPr>
              <a:t>//buffer size increased to 20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words.add</a:t>
            </a:r>
            <a:r>
              <a:rPr lang="en-US" sz="2400" b="1" dirty="0" smtClean="0">
                <a:solidFill>
                  <a:srgbClr val="7030A0"/>
                </a:solidFill>
              </a:rPr>
              <a:t>(3,”</a:t>
            </a:r>
            <a:r>
              <a:rPr lang="en-US" sz="2400" b="1" dirty="0" smtClean="0">
                <a:solidFill>
                  <a:srgbClr val="C00000"/>
                </a:solidFill>
              </a:rPr>
              <a:t>X</a:t>
            </a:r>
            <a:r>
              <a:rPr lang="en-US" sz="2400" b="1" dirty="0" smtClean="0">
                <a:solidFill>
                  <a:srgbClr val="7030A0"/>
                </a:solidFill>
              </a:rPr>
              <a:t>”);	</a:t>
            </a:r>
            <a:r>
              <a:rPr lang="en-US" sz="2400" dirty="0" smtClean="0">
                <a:solidFill>
                  <a:srgbClr val="C00000"/>
                </a:solidFill>
              </a:rPr>
              <a:t>//elements from index 3 to the end of logical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			</a:t>
            </a:r>
            <a:r>
              <a:rPr lang="en-US" sz="2400" dirty="0" smtClean="0">
                <a:solidFill>
                  <a:srgbClr val="C00000"/>
                </a:solidFill>
              </a:rPr>
              <a:t>//size are shifted one space to the right</a:t>
            </a:r>
            <a:endParaRPr lang="en-US" sz="2400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35809"/>
              </p:ext>
            </p:extLst>
          </p:nvPr>
        </p:nvGraphicFramePr>
        <p:xfrm>
          <a:off x="533400" y="381000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G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H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I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540981"/>
              </p:ext>
            </p:extLst>
          </p:nvPr>
        </p:nvGraphicFramePr>
        <p:xfrm>
          <a:off x="6629400" y="381000"/>
          <a:ext cx="3048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J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rved Down Arrow 4"/>
          <p:cNvSpPr/>
          <p:nvPr/>
        </p:nvSpPr>
        <p:spPr>
          <a:xfrm>
            <a:off x="2667000" y="0"/>
            <a:ext cx="533400" cy="304800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/>
          <p:cNvSpPr/>
          <p:nvPr/>
        </p:nvSpPr>
        <p:spPr>
          <a:xfrm>
            <a:off x="3313611" y="0"/>
            <a:ext cx="533400" cy="304800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/>
          <p:cNvSpPr/>
          <p:nvPr/>
        </p:nvSpPr>
        <p:spPr>
          <a:xfrm>
            <a:off x="3962400" y="0"/>
            <a:ext cx="533400" cy="304800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>
            <a:off x="4572000" y="21771"/>
            <a:ext cx="533400" cy="304800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>
            <a:off x="5144589" y="43542"/>
            <a:ext cx="533400" cy="304800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/>
          <p:cNvSpPr/>
          <p:nvPr/>
        </p:nvSpPr>
        <p:spPr>
          <a:xfrm>
            <a:off x="5791200" y="43542"/>
            <a:ext cx="533400" cy="304800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>
            <a:off x="6400800" y="43542"/>
            <a:ext cx="533400" cy="304800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>
            <a:off x="7010400" y="21771"/>
            <a:ext cx="533400" cy="304800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113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10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						</a:t>
            </a:r>
            <a:r>
              <a:rPr lang="en-US" sz="2400" u="sng" dirty="0" err="1" smtClean="0"/>
              <a:t>numElements</a:t>
            </a:r>
            <a:endParaRPr lang="en-US" sz="2400" u="sng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List&lt;String&gt;words = new </a:t>
            </a:r>
            <a:r>
              <a:rPr lang="en-US" sz="2400" b="1" dirty="0" err="1" smtClean="0">
                <a:solidFill>
                  <a:srgbClr val="7030A0"/>
                </a:solidFill>
              </a:rPr>
              <a:t>ArrayList</a:t>
            </a:r>
            <a:r>
              <a:rPr lang="en-US" sz="2400" b="1" dirty="0" smtClean="0">
                <a:solidFill>
                  <a:srgbClr val="7030A0"/>
                </a:solidFill>
              </a:rPr>
              <a:t>&lt;String&gt;();	            </a:t>
            </a:r>
            <a:r>
              <a:rPr lang="en-US" sz="2400" dirty="0" smtClean="0"/>
              <a:t>12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words.add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A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words.add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B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words.add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C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//code to add D,E,F,G,H,I,J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words.add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K</a:t>
            </a:r>
            <a:r>
              <a:rPr lang="en-US" sz="2400" b="1" dirty="0" smtClean="0">
                <a:solidFill>
                  <a:srgbClr val="7030A0"/>
                </a:solidFill>
              </a:rPr>
              <a:t>”);	</a:t>
            </a:r>
            <a:r>
              <a:rPr lang="en-US" sz="2400" dirty="0" smtClean="0">
                <a:solidFill>
                  <a:srgbClr val="C00000"/>
                </a:solidFill>
              </a:rPr>
              <a:t>//buffer size increased to 20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words.add</a:t>
            </a:r>
            <a:r>
              <a:rPr lang="en-US" sz="2400" b="1" dirty="0" smtClean="0">
                <a:solidFill>
                  <a:srgbClr val="7030A0"/>
                </a:solidFill>
              </a:rPr>
              <a:t>(3,”</a:t>
            </a:r>
            <a:r>
              <a:rPr lang="en-US" sz="2400" b="1" dirty="0" smtClean="0">
                <a:solidFill>
                  <a:srgbClr val="C00000"/>
                </a:solidFill>
              </a:rPr>
              <a:t>X</a:t>
            </a:r>
            <a:r>
              <a:rPr lang="en-US" sz="2400" b="1" dirty="0" smtClean="0">
                <a:solidFill>
                  <a:srgbClr val="7030A0"/>
                </a:solidFill>
              </a:rPr>
              <a:t>”);	</a:t>
            </a:r>
            <a:r>
              <a:rPr lang="en-US" sz="2400" dirty="0" smtClean="0">
                <a:solidFill>
                  <a:srgbClr val="C00000"/>
                </a:solidFill>
              </a:rPr>
              <a:t>//elements from index 3 to the end of logical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			</a:t>
            </a:r>
            <a:r>
              <a:rPr lang="en-US" sz="2400" dirty="0" smtClean="0">
                <a:solidFill>
                  <a:srgbClr val="C00000"/>
                </a:solidFill>
              </a:rPr>
              <a:t>//size are shifted one space to the right,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	//then new element is copied in and size is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	//increased by one.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903548"/>
              </p:ext>
            </p:extLst>
          </p:nvPr>
        </p:nvGraphicFramePr>
        <p:xfrm>
          <a:off x="533400" y="381000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768688"/>
              </p:ext>
            </p:extLst>
          </p:nvPr>
        </p:nvGraphicFramePr>
        <p:xfrm>
          <a:off x="6629400" y="381000"/>
          <a:ext cx="3048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552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10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						</a:t>
            </a:r>
            <a:r>
              <a:rPr lang="en-US" sz="2400" u="sng" dirty="0" err="1" smtClean="0"/>
              <a:t>numElements</a:t>
            </a:r>
            <a:endParaRPr lang="en-US" sz="2400" u="sng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List&lt;String&gt;words = new </a:t>
            </a:r>
            <a:r>
              <a:rPr lang="en-US" sz="2400" b="1" dirty="0" err="1" smtClean="0">
                <a:solidFill>
                  <a:srgbClr val="7030A0"/>
                </a:solidFill>
              </a:rPr>
              <a:t>ArrayList</a:t>
            </a:r>
            <a:r>
              <a:rPr lang="en-US" sz="2400" b="1" dirty="0" smtClean="0">
                <a:solidFill>
                  <a:srgbClr val="7030A0"/>
                </a:solidFill>
              </a:rPr>
              <a:t>&lt;String&gt;();	            </a:t>
            </a:r>
            <a:r>
              <a:rPr lang="en-US" sz="2400" dirty="0" smtClean="0"/>
              <a:t>12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words.add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A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words.add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B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words.add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C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//code to add D,E,F,G,H,I,J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words.add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K</a:t>
            </a:r>
            <a:r>
              <a:rPr lang="en-US" sz="2400" b="1" dirty="0" smtClean="0">
                <a:solidFill>
                  <a:srgbClr val="7030A0"/>
                </a:solidFill>
              </a:rPr>
              <a:t>”);	</a:t>
            </a:r>
            <a:r>
              <a:rPr lang="en-US" sz="2400" dirty="0" smtClean="0">
                <a:solidFill>
                  <a:srgbClr val="C00000"/>
                </a:solidFill>
              </a:rPr>
              <a:t>//buffer size increased to 20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words.add</a:t>
            </a:r>
            <a:r>
              <a:rPr lang="en-US" sz="2400" b="1" dirty="0" smtClean="0">
                <a:solidFill>
                  <a:srgbClr val="7030A0"/>
                </a:solidFill>
              </a:rPr>
              <a:t>(3,”</a:t>
            </a:r>
            <a:r>
              <a:rPr lang="en-US" sz="2400" b="1" dirty="0" smtClean="0">
                <a:solidFill>
                  <a:srgbClr val="C00000"/>
                </a:solidFill>
              </a:rPr>
              <a:t>X</a:t>
            </a:r>
            <a:r>
              <a:rPr lang="en-US" sz="2400" b="1" dirty="0" smtClean="0">
                <a:solidFill>
                  <a:srgbClr val="7030A0"/>
                </a:solidFill>
              </a:rPr>
              <a:t>”);	</a:t>
            </a:r>
            <a:r>
              <a:rPr lang="en-US" sz="2400" dirty="0" smtClean="0">
                <a:solidFill>
                  <a:srgbClr val="C00000"/>
                </a:solidFill>
              </a:rPr>
              <a:t>//elements from index 3 to the end of logical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			</a:t>
            </a:r>
            <a:r>
              <a:rPr lang="en-US" sz="2400" dirty="0" smtClean="0">
                <a:solidFill>
                  <a:srgbClr val="C00000"/>
                </a:solidFill>
              </a:rPr>
              <a:t>//size are shifted one space to the right,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	//then new element is copied in and size is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	//increased by one.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words.remove</a:t>
            </a:r>
            <a:r>
              <a:rPr lang="en-US" sz="2400" b="1" dirty="0" smtClean="0">
                <a:solidFill>
                  <a:srgbClr val="7030A0"/>
                </a:solidFill>
              </a:rPr>
              <a:t>(1);</a:t>
            </a:r>
            <a:endParaRPr lang="en-US" sz="2400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973659"/>
              </p:ext>
            </p:extLst>
          </p:nvPr>
        </p:nvGraphicFramePr>
        <p:xfrm>
          <a:off x="533400" y="381000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11133"/>
              </p:ext>
            </p:extLst>
          </p:nvPr>
        </p:nvGraphicFramePr>
        <p:xfrm>
          <a:off x="6629400" y="381000"/>
          <a:ext cx="3048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581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10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						</a:t>
            </a:r>
            <a:r>
              <a:rPr lang="en-US" sz="2400" u="sng" dirty="0" err="1" smtClean="0"/>
              <a:t>numElements</a:t>
            </a:r>
            <a:endParaRPr lang="en-US" sz="2400" u="sng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List&lt;String&gt;words = new </a:t>
            </a:r>
            <a:r>
              <a:rPr lang="en-US" sz="2400" b="1" dirty="0" err="1" smtClean="0">
                <a:solidFill>
                  <a:srgbClr val="7030A0"/>
                </a:solidFill>
              </a:rPr>
              <a:t>ArrayList</a:t>
            </a:r>
            <a:r>
              <a:rPr lang="en-US" sz="2400" b="1" dirty="0" smtClean="0">
                <a:solidFill>
                  <a:srgbClr val="7030A0"/>
                </a:solidFill>
              </a:rPr>
              <a:t>&lt;String&gt;();	            </a:t>
            </a:r>
            <a:r>
              <a:rPr lang="en-US" sz="2400" dirty="0" smtClean="0"/>
              <a:t>12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words.add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A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words.add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B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words.add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C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//code to add D,E,F,G,H,I,J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words.add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K</a:t>
            </a:r>
            <a:r>
              <a:rPr lang="en-US" sz="2400" b="1" dirty="0" smtClean="0">
                <a:solidFill>
                  <a:srgbClr val="7030A0"/>
                </a:solidFill>
              </a:rPr>
              <a:t>”);	</a:t>
            </a:r>
            <a:r>
              <a:rPr lang="en-US" sz="2400" dirty="0" smtClean="0">
                <a:solidFill>
                  <a:srgbClr val="C00000"/>
                </a:solidFill>
              </a:rPr>
              <a:t>//buffer size increased to 20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words.add</a:t>
            </a:r>
            <a:r>
              <a:rPr lang="en-US" sz="2400" b="1" dirty="0" smtClean="0">
                <a:solidFill>
                  <a:srgbClr val="7030A0"/>
                </a:solidFill>
              </a:rPr>
              <a:t>(3,”</a:t>
            </a:r>
            <a:r>
              <a:rPr lang="en-US" sz="2400" b="1" dirty="0" smtClean="0">
                <a:solidFill>
                  <a:srgbClr val="C00000"/>
                </a:solidFill>
              </a:rPr>
              <a:t>X</a:t>
            </a:r>
            <a:r>
              <a:rPr lang="en-US" sz="2400" b="1" dirty="0" smtClean="0">
                <a:solidFill>
                  <a:srgbClr val="7030A0"/>
                </a:solidFill>
              </a:rPr>
              <a:t>”);	</a:t>
            </a:r>
            <a:r>
              <a:rPr lang="en-US" sz="2400" dirty="0" smtClean="0">
                <a:solidFill>
                  <a:srgbClr val="C00000"/>
                </a:solidFill>
              </a:rPr>
              <a:t>//elements from index 3 to the end of logical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			</a:t>
            </a:r>
            <a:r>
              <a:rPr lang="en-US" sz="2400" dirty="0" smtClean="0">
                <a:solidFill>
                  <a:srgbClr val="C00000"/>
                </a:solidFill>
              </a:rPr>
              <a:t>//size are shifted one space to the right,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	//then new element is copied in and size is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	//increased by one.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words.remove</a:t>
            </a:r>
            <a:r>
              <a:rPr lang="en-US" sz="2400" b="1" dirty="0" smtClean="0">
                <a:solidFill>
                  <a:srgbClr val="7030A0"/>
                </a:solidFill>
              </a:rPr>
              <a:t>(1);	</a:t>
            </a:r>
            <a:r>
              <a:rPr lang="en-US" sz="2400" dirty="0" smtClean="0">
                <a:solidFill>
                  <a:srgbClr val="C00000"/>
                </a:solidFill>
              </a:rPr>
              <a:t>//elements from index 2 to the end of logical			//size are shifted one space to the left,</a:t>
            </a:r>
            <a:endParaRPr lang="en-US" sz="2400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422241"/>
              </p:ext>
            </p:extLst>
          </p:nvPr>
        </p:nvGraphicFramePr>
        <p:xfrm>
          <a:off x="533400" y="381000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G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H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I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J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933"/>
              </p:ext>
            </p:extLst>
          </p:nvPr>
        </p:nvGraphicFramePr>
        <p:xfrm>
          <a:off x="6629400" y="381000"/>
          <a:ext cx="3048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rved Down Arrow 4"/>
          <p:cNvSpPr/>
          <p:nvPr/>
        </p:nvSpPr>
        <p:spPr>
          <a:xfrm>
            <a:off x="1447800" y="4354"/>
            <a:ext cx="533400" cy="304800"/>
          </a:xfrm>
          <a:prstGeom prst="curvedDownArrow">
            <a:avLst/>
          </a:prstGeom>
          <a:solidFill>
            <a:srgbClr val="FFFF00"/>
          </a:solidFill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/>
          <p:cNvSpPr/>
          <p:nvPr/>
        </p:nvSpPr>
        <p:spPr>
          <a:xfrm>
            <a:off x="2133600" y="17417"/>
            <a:ext cx="533400" cy="304800"/>
          </a:xfrm>
          <a:prstGeom prst="curvedDownArrow">
            <a:avLst/>
          </a:prstGeom>
          <a:solidFill>
            <a:srgbClr val="FFFF00"/>
          </a:solidFill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/>
          <p:cNvSpPr/>
          <p:nvPr/>
        </p:nvSpPr>
        <p:spPr>
          <a:xfrm>
            <a:off x="2714897" y="17417"/>
            <a:ext cx="533400" cy="304800"/>
          </a:xfrm>
          <a:prstGeom prst="curvedDownArrow">
            <a:avLst/>
          </a:prstGeom>
          <a:solidFill>
            <a:srgbClr val="FFFF00"/>
          </a:solidFill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>
            <a:off x="3370217" y="17417"/>
            <a:ext cx="533400" cy="304800"/>
          </a:xfrm>
          <a:prstGeom prst="curvedDownArrow">
            <a:avLst/>
          </a:prstGeom>
          <a:solidFill>
            <a:srgbClr val="FFFF00"/>
          </a:solidFill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>
            <a:off x="3962400" y="4354"/>
            <a:ext cx="533400" cy="304800"/>
          </a:xfrm>
          <a:prstGeom prst="curvedDownArrow">
            <a:avLst/>
          </a:prstGeom>
          <a:solidFill>
            <a:srgbClr val="FFFF00"/>
          </a:solidFill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/>
          <p:cNvSpPr/>
          <p:nvPr/>
        </p:nvSpPr>
        <p:spPr>
          <a:xfrm>
            <a:off x="4572000" y="30480"/>
            <a:ext cx="533400" cy="304800"/>
          </a:xfrm>
          <a:prstGeom prst="curvedDownArrow">
            <a:avLst/>
          </a:prstGeom>
          <a:solidFill>
            <a:srgbClr val="FFFF00"/>
          </a:solidFill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>
            <a:off x="5181600" y="39188"/>
            <a:ext cx="533400" cy="304800"/>
          </a:xfrm>
          <a:prstGeom prst="curvedDownArrow">
            <a:avLst/>
          </a:prstGeom>
          <a:solidFill>
            <a:srgbClr val="FFFF00"/>
          </a:solidFill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>
            <a:off x="5791200" y="30480"/>
            <a:ext cx="533400" cy="304800"/>
          </a:xfrm>
          <a:prstGeom prst="curvedDownArrow">
            <a:avLst/>
          </a:prstGeom>
          <a:solidFill>
            <a:srgbClr val="FFFF00"/>
          </a:solidFill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>
            <a:off x="6400800" y="17417"/>
            <a:ext cx="533400" cy="304800"/>
          </a:xfrm>
          <a:prstGeom prst="curvedDownArrow">
            <a:avLst/>
          </a:prstGeom>
          <a:solidFill>
            <a:srgbClr val="FFFF00"/>
          </a:solidFill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7010400" y="30480"/>
            <a:ext cx="533400" cy="304800"/>
          </a:xfrm>
          <a:prstGeom prst="curvedDownArrow">
            <a:avLst/>
          </a:prstGeom>
          <a:solidFill>
            <a:srgbClr val="FFFF00"/>
          </a:solidFill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196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106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						</a:t>
            </a:r>
            <a:r>
              <a:rPr lang="en-US" sz="2400" u="sng" dirty="0" err="1" smtClean="0"/>
              <a:t>numElements</a:t>
            </a:r>
            <a:endParaRPr lang="en-US" sz="2400" u="sng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List&lt;String&gt;words = new </a:t>
            </a:r>
            <a:r>
              <a:rPr lang="en-US" sz="2400" b="1" dirty="0" err="1" smtClean="0">
                <a:solidFill>
                  <a:srgbClr val="7030A0"/>
                </a:solidFill>
              </a:rPr>
              <a:t>ArrayList</a:t>
            </a:r>
            <a:r>
              <a:rPr lang="en-US" sz="2400" b="1" dirty="0" smtClean="0">
                <a:solidFill>
                  <a:srgbClr val="7030A0"/>
                </a:solidFill>
              </a:rPr>
              <a:t>&lt;String&gt;();	            </a:t>
            </a:r>
            <a:r>
              <a:rPr lang="en-US" sz="2400" dirty="0" smtClean="0"/>
              <a:t>11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words.add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A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words.add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B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words.add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C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//code to add D,E,F,G,H,I,J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words.add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K</a:t>
            </a:r>
            <a:r>
              <a:rPr lang="en-US" sz="2400" b="1" dirty="0" smtClean="0">
                <a:solidFill>
                  <a:srgbClr val="7030A0"/>
                </a:solidFill>
              </a:rPr>
              <a:t>”);	</a:t>
            </a:r>
            <a:r>
              <a:rPr lang="en-US" sz="2400" dirty="0" smtClean="0">
                <a:solidFill>
                  <a:srgbClr val="C00000"/>
                </a:solidFill>
              </a:rPr>
              <a:t>//buffer size increased to 20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words.add</a:t>
            </a:r>
            <a:r>
              <a:rPr lang="en-US" sz="2400" b="1" dirty="0" smtClean="0">
                <a:solidFill>
                  <a:srgbClr val="7030A0"/>
                </a:solidFill>
              </a:rPr>
              <a:t>(3,”</a:t>
            </a:r>
            <a:r>
              <a:rPr lang="en-US" sz="2400" b="1" dirty="0" smtClean="0">
                <a:solidFill>
                  <a:srgbClr val="C00000"/>
                </a:solidFill>
              </a:rPr>
              <a:t>X</a:t>
            </a:r>
            <a:r>
              <a:rPr lang="en-US" sz="2400" b="1" dirty="0" smtClean="0">
                <a:solidFill>
                  <a:srgbClr val="7030A0"/>
                </a:solidFill>
              </a:rPr>
              <a:t>”);	</a:t>
            </a:r>
            <a:r>
              <a:rPr lang="en-US" sz="2400" dirty="0" smtClean="0">
                <a:solidFill>
                  <a:srgbClr val="C00000"/>
                </a:solidFill>
              </a:rPr>
              <a:t>//elements from index 3 to the end of logical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			</a:t>
            </a:r>
            <a:r>
              <a:rPr lang="en-US" sz="2400" dirty="0" smtClean="0">
                <a:solidFill>
                  <a:srgbClr val="C00000"/>
                </a:solidFill>
              </a:rPr>
              <a:t>//size are shifted one space to the right,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	//then new element is copied in and size is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	//increased by one.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words.remove</a:t>
            </a:r>
            <a:r>
              <a:rPr lang="en-US" sz="2400" b="1" dirty="0" smtClean="0">
                <a:solidFill>
                  <a:srgbClr val="7030A0"/>
                </a:solidFill>
              </a:rPr>
              <a:t>(1);	</a:t>
            </a:r>
            <a:r>
              <a:rPr lang="en-US" sz="2400" dirty="0" smtClean="0">
                <a:solidFill>
                  <a:srgbClr val="C00000"/>
                </a:solidFill>
              </a:rPr>
              <a:t>//elements from index 2 to the end of logical			//size are shifted one space to the left,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dirty="0" smtClean="0">
                <a:solidFill>
                  <a:srgbClr val="C00000"/>
                </a:solidFill>
              </a:rPr>
              <a:t>//then logical size is decreased by one.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553205"/>
              </p:ext>
            </p:extLst>
          </p:nvPr>
        </p:nvGraphicFramePr>
        <p:xfrm>
          <a:off x="533400" y="381000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003518"/>
              </p:ext>
            </p:extLst>
          </p:nvPr>
        </p:nvGraphicFramePr>
        <p:xfrm>
          <a:off x="6629400" y="381000"/>
          <a:ext cx="3048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4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44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Your </a:t>
            </a:r>
            <a:r>
              <a:rPr lang="en-US" dirty="0" err="1" smtClean="0"/>
              <a:t>MyArrayList</a:t>
            </a:r>
            <a:r>
              <a:rPr lang="en-US" dirty="0" smtClean="0"/>
              <a:t> must implement the following shorter version of the List interface: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public interface </a:t>
            </a:r>
            <a:r>
              <a:rPr lang="en-US" b="1" dirty="0" err="1">
                <a:solidFill>
                  <a:srgbClr val="7030A0"/>
                </a:solidFill>
              </a:rPr>
              <a:t>ListInterface</a:t>
            </a:r>
            <a:r>
              <a:rPr lang="en-US" b="1" dirty="0">
                <a:solidFill>
                  <a:srgbClr val="7030A0"/>
                </a:solidFill>
              </a:rPr>
              <a:t>&lt;</a:t>
            </a:r>
            <a:r>
              <a:rPr lang="en-US" b="1" dirty="0" err="1"/>
              <a:t>anyType</a:t>
            </a:r>
            <a:r>
              <a:rPr lang="en-US" b="1" dirty="0">
                <a:solidFill>
                  <a:srgbClr val="7030A0"/>
                </a:solidFill>
              </a:rPr>
              <a:t>&gt;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{</a:t>
            </a:r>
            <a:r>
              <a:rPr lang="en-US" b="1" dirty="0">
                <a:solidFill>
                  <a:srgbClr val="7030A0"/>
                </a:solidFill>
              </a:rPr>
              <a:t/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public </a:t>
            </a:r>
            <a:r>
              <a:rPr lang="en-US" b="1" dirty="0" err="1">
                <a:solidFill>
                  <a:srgbClr val="7030A0"/>
                </a:solidFill>
              </a:rPr>
              <a:t>boolean</a:t>
            </a:r>
            <a:r>
              <a:rPr lang="en-US" b="1" dirty="0">
                <a:solidFill>
                  <a:srgbClr val="7030A0"/>
                </a:solidFill>
              </a:rPr>
              <a:t> add(</a:t>
            </a:r>
            <a:r>
              <a:rPr lang="en-US" b="1" dirty="0" err="1"/>
              <a:t>anyType</a:t>
            </a:r>
            <a:r>
              <a:rPr lang="en-US" b="1" dirty="0">
                <a:solidFill>
                  <a:srgbClr val="7030A0"/>
                </a:solidFill>
              </a:rPr>
              <a:t> x);         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public </a:t>
            </a:r>
            <a:r>
              <a:rPr lang="en-US" b="1" dirty="0" err="1">
                <a:solidFill>
                  <a:srgbClr val="7030A0"/>
                </a:solidFill>
              </a:rPr>
              <a:t>boolean</a:t>
            </a:r>
            <a:r>
              <a:rPr lang="en-US" b="1" dirty="0">
                <a:solidFill>
                  <a:srgbClr val="7030A0"/>
                </a:solidFill>
              </a:rPr>
              <a:t> add(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index, </a:t>
            </a:r>
            <a:r>
              <a:rPr lang="en-US" b="1" dirty="0" err="1"/>
              <a:t>anyType</a:t>
            </a:r>
            <a:r>
              <a:rPr lang="en-US" b="1" dirty="0">
                <a:solidFill>
                  <a:srgbClr val="7030A0"/>
                </a:solidFill>
              </a:rPr>
              <a:t> x);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      public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size();                       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      </a:t>
            </a:r>
            <a:r>
              <a:rPr lang="en-US" b="1" dirty="0">
                <a:solidFill>
                  <a:srgbClr val="7030A0"/>
                </a:solidFill>
              </a:rPr>
              <a:t>public </a:t>
            </a:r>
            <a:r>
              <a:rPr lang="en-US" b="1" dirty="0" err="1"/>
              <a:t>anyType</a:t>
            </a:r>
            <a:r>
              <a:rPr lang="en-US" b="1" dirty="0">
                <a:solidFill>
                  <a:srgbClr val="7030A0"/>
                </a:solidFill>
              </a:rPr>
              <a:t> set(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index, </a:t>
            </a:r>
            <a:r>
              <a:rPr lang="en-US" b="1" dirty="0" err="1"/>
              <a:t>anyType</a:t>
            </a:r>
            <a:r>
              <a:rPr lang="en-US" b="1" dirty="0">
                <a:solidFill>
                  <a:srgbClr val="7030A0"/>
                </a:solidFill>
              </a:rPr>
              <a:t> x);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      </a:t>
            </a:r>
            <a:r>
              <a:rPr lang="en-US" b="1" dirty="0">
                <a:solidFill>
                  <a:srgbClr val="7030A0"/>
                </a:solidFill>
              </a:rPr>
              <a:t>public </a:t>
            </a:r>
            <a:r>
              <a:rPr lang="en-US" b="1" dirty="0" err="1"/>
              <a:t>anyType</a:t>
            </a:r>
            <a:r>
              <a:rPr lang="en-US" b="1" dirty="0">
                <a:solidFill>
                  <a:srgbClr val="7030A0"/>
                </a:solidFill>
              </a:rPr>
              <a:t> get(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index);           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      </a:t>
            </a:r>
            <a:r>
              <a:rPr lang="en-US" b="1" dirty="0">
                <a:solidFill>
                  <a:srgbClr val="7030A0"/>
                </a:solidFill>
              </a:rPr>
              <a:t>public </a:t>
            </a:r>
            <a:r>
              <a:rPr lang="en-US" b="1" dirty="0" err="1"/>
              <a:t>anyType</a:t>
            </a:r>
            <a:r>
              <a:rPr lang="en-US" b="1" dirty="0">
                <a:solidFill>
                  <a:srgbClr val="7030A0"/>
                </a:solidFill>
              </a:rPr>
              <a:t> remove(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index);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 }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anyType</a:t>
            </a:r>
            <a:r>
              <a:rPr lang="en-US" dirty="0" smtClean="0"/>
              <a:t> means that you can send it an Object of… any type.</a:t>
            </a:r>
          </a:p>
        </p:txBody>
      </p:sp>
    </p:spTree>
    <p:extLst>
      <p:ext uri="{BB962C8B-B14F-4D97-AF65-F5344CB8AC3E}">
        <p14:creationId xmlns:p14="http://schemas.microsoft.com/office/powerpoint/2010/main" val="3336864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382000" cy="5973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public class </a:t>
            </a:r>
            <a:r>
              <a:rPr lang="en-US" sz="2200" b="1" dirty="0" err="1">
                <a:solidFill>
                  <a:srgbClr val="7030A0"/>
                </a:solidFill>
              </a:rPr>
              <a:t>MyArrayList</a:t>
            </a:r>
            <a:r>
              <a:rPr lang="en-US" sz="2200" b="1" dirty="0">
                <a:solidFill>
                  <a:srgbClr val="7030A0"/>
                </a:solidFill>
              </a:rPr>
              <a:t>&lt;</a:t>
            </a:r>
            <a:r>
              <a:rPr lang="en-US" sz="2200" b="1" dirty="0" err="1">
                <a:solidFill>
                  <a:srgbClr val="7030A0"/>
                </a:solidFill>
              </a:rPr>
              <a:t>anyType</a:t>
            </a:r>
            <a:r>
              <a:rPr lang="en-US" sz="2200" b="1" dirty="0">
                <a:solidFill>
                  <a:srgbClr val="7030A0"/>
                </a:solidFill>
              </a:rPr>
              <a:t>&gt; implements </a:t>
            </a:r>
            <a:r>
              <a:rPr lang="en-US" sz="2200" b="1" dirty="0" err="1">
                <a:solidFill>
                  <a:srgbClr val="7030A0"/>
                </a:solidFill>
              </a:rPr>
              <a:t>ListInterface</a:t>
            </a:r>
            <a:r>
              <a:rPr lang="en-US" sz="2200" b="1" dirty="0">
                <a:solidFill>
                  <a:srgbClr val="7030A0"/>
                </a:solidFill>
              </a:rPr>
              <a:t>&lt;</a:t>
            </a:r>
            <a:r>
              <a:rPr lang="en-US" sz="2200" b="1" dirty="0" err="1">
                <a:solidFill>
                  <a:srgbClr val="7030A0"/>
                </a:solidFill>
              </a:rPr>
              <a:t>anyType</a:t>
            </a:r>
            <a:r>
              <a:rPr lang="en-US" sz="2200" b="1" dirty="0">
                <a:solidFill>
                  <a:srgbClr val="7030A0"/>
                </a:solidFill>
              </a:rPr>
              <a:t>&gt;</a:t>
            </a:r>
            <a:br>
              <a:rPr lang="en-US" sz="2200" b="1" dirty="0">
                <a:solidFill>
                  <a:srgbClr val="7030A0"/>
                </a:solidFill>
              </a:rPr>
            </a:br>
            <a:r>
              <a:rPr lang="en-US" sz="2200" b="1" dirty="0" smtClean="0">
                <a:solidFill>
                  <a:srgbClr val="7030A0"/>
                </a:solidFill>
              </a:rPr>
              <a:t>{</a:t>
            </a:r>
            <a:r>
              <a:rPr lang="en-US" sz="2200" b="1" dirty="0">
                <a:solidFill>
                  <a:srgbClr val="7030A0"/>
                </a:solidFill>
              </a:rPr>
              <a:t/>
            </a:r>
            <a:br>
              <a:rPr lang="en-US" sz="2200" b="1" dirty="0">
                <a:solidFill>
                  <a:srgbClr val="7030A0"/>
                </a:solidFill>
              </a:rPr>
            </a:br>
            <a:r>
              <a:rPr lang="en-US" sz="2200" b="1" dirty="0">
                <a:solidFill>
                  <a:srgbClr val="7030A0"/>
                </a:solidFill>
              </a:rPr>
              <a:t>      private Object[] list;     </a:t>
            </a:r>
            <a:r>
              <a:rPr lang="en-US" sz="2200" b="1" dirty="0" smtClean="0">
                <a:solidFill>
                  <a:srgbClr val="7030A0"/>
                </a:solidFill>
              </a:rPr>
              <a:t>		</a:t>
            </a:r>
            <a:r>
              <a:rPr lang="en-US" sz="2200" dirty="0" smtClean="0">
                <a:solidFill>
                  <a:srgbClr val="C00000"/>
                </a:solidFill>
              </a:rPr>
              <a:t>//the actual container</a:t>
            </a:r>
            <a:r>
              <a:rPr lang="en-US" sz="2200" b="1" dirty="0">
                <a:solidFill>
                  <a:srgbClr val="7030A0"/>
                </a:solidFill>
              </a:rPr>
              <a:t/>
            </a:r>
            <a:br>
              <a:rPr lang="en-US" sz="2200" b="1" dirty="0">
                <a:solidFill>
                  <a:srgbClr val="7030A0"/>
                </a:solidFill>
              </a:rPr>
            </a:br>
            <a:r>
              <a:rPr lang="en-US" sz="2200" b="1" dirty="0">
                <a:solidFill>
                  <a:srgbClr val="7030A0"/>
                </a:solidFill>
              </a:rPr>
              <a:t>      private 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err="1">
                <a:solidFill>
                  <a:srgbClr val="7030A0"/>
                </a:solidFill>
              </a:rPr>
              <a:t>numElements</a:t>
            </a:r>
            <a:r>
              <a:rPr lang="en-US" sz="2200" b="1" dirty="0">
                <a:solidFill>
                  <a:srgbClr val="7030A0"/>
                </a:solidFill>
              </a:rPr>
              <a:t>;   </a:t>
            </a:r>
            <a:r>
              <a:rPr lang="en-US" sz="2200" b="1" dirty="0" smtClean="0">
                <a:solidFill>
                  <a:srgbClr val="7030A0"/>
                </a:solidFill>
              </a:rPr>
              <a:t>		</a:t>
            </a:r>
            <a:r>
              <a:rPr lang="en-US" sz="2200" dirty="0" smtClean="0">
                <a:solidFill>
                  <a:srgbClr val="C00000"/>
                </a:solidFill>
              </a:rPr>
              <a:t>//keep track of logical size</a:t>
            </a:r>
            <a:r>
              <a:rPr lang="en-US" sz="2200" b="1" dirty="0">
                <a:solidFill>
                  <a:srgbClr val="7030A0"/>
                </a:solidFill>
              </a:rPr>
              <a:t/>
            </a:r>
            <a:br>
              <a:rPr lang="en-US" sz="2200" b="1" dirty="0">
                <a:solidFill>
                  <a:srgbClr val="7030A0"/>
                </a:solidFill>
              </a:rPr>
            </a:br>
            <a:r>
              <a:rPr lang="en-US" sz="2200" b="1" dirty="0">
                <a:solidFill>
                  <a:srgbClr val="7030A0"/>
                </a:solidFill>
              </a:rPr>
              <a:t>      </a:t>
            </a:r>
            <a:br>
              <a:rPr lang="en-US" sz="2200" b="1" dirty="0">
                <a:solidFill>
                  <a:srgbClr val="7030A0"/>
                </a:solidFill>
              </a:rPr>
            </a:br>
            <a:r>
              <a:rPr lang="en-US" sz="2200" b="1" dirty="0">
                <a:solidFill>
                  <a:srgbClr val="7030A0"/>
                </a:solidFill>
              </a:rPr>
              <a:t>      public </a:t>
            </a:r>
            <a:r>
              <a:rPr lang="en-US" sz="2200" b="1" dirty="0" err="1">
                <a:solidFill>
                  <a:srgbClr val="7030A0"/>
                </a:solidFill>
              </a:rPr>
              <a:t>MyArrayList</a:t>
            </a:r>
            <a:r>
              <a:rPr lang="en-US" sz="2200" b="1" dirty="0">
                <a:solidFill>
                  <a:srgbClr val="7030A0"/>
                </a:solidFill>
              </a:rPr>
              <a:t>()</a:t>
            </a:r>
            <a:br>
              <a:rPr lang="en-US" sz="2200" b="1" dirty="0">
                <a:solidFill>
                  <a:srgbClr val="7030A0"/>
                </a:solidFill>
              </a:rPr>
            </a:br>
            <a:r>
              <a:rPr lang="en-US" sz="2200" b="1" dirty="0">
                <a:solidFill>
                  <a:srgbClr val="7030A0"/>
                </a:solidFill>
              </a:rPr>
              <a:t>      {</a:t>
            </a:r>
            <a:br>
              <a:rPr lang="en-US" sz="2200" b="1" dirty="0">
                <a:solidFill>
                  <a:srgbClr val="7030A0"/>
                </a:solidFill>
              </a:rPr>
            </a:br>
            <a:r>
              <a:rPr lang="en-US" sz="2200" b="1" dirty="0">
                <a:solidFill>
                  <a:srgbClr val="7030A0"/>
                </a:solidFill>
              </a:rPr>
              <a:t>         list = new Object[10];  </a:t>
            </a:r>
            <a:r>
              <a:rPr lang="en-US" sz="2200" b="1" dirty="0" smtClean="0">
                <a:solidFill>
                  <a:srgbClr val="7030A0"/>
                </a:solidFill>
              </a:rPr>
              <a:t>		</a:t>
            </a:r>
            <a:r>
              <a:rPr lang="en-US" sz="2200" dirty="0" smtClean="0">
                <a:solidFill>
                  <a:srgbClr val="C00000"/>
                </a:solidFill>
              </a:rPr>
              <a:t>//start with buffer size of 10</a:t>
            </a:r>
            <a:r>
              <a:rPr lang="en-US" sz="2200" b="1" dirty="0">
                <a:solidFill>
                  <a:srgbClr val="7030A0"/>
                </a:solidFill>
              </a:rPr>
              <a:t/>
            </a:r>
            <a:br>
              <a:rPr lang="en-US" sz="2200" b="1" dirty="0">
                <a:solidFill>
                  <a:srgbClr val="7030A0"/>
                </a:solidFill>
              </a:rPr>
            </a:br>
            <a:r>
              <a:rPr lang="en-US" sz="2200" b="1" dirty="0">
                <a:solidFill>
                  <a:srgbClr val="7030A0"/>
                </a:solidFill>
              </a:rPr>
              <a:t>         </a:t>
            </a:r>
            <a:r>
              <a:rPr lang="en-US" sz="2200" b="1" dirty="0" err="1">
                <a:solidFill>
                  <a:srgbClr val="7030A0"/>
                </a:solidFill>
              </a:rPr>
              <a:t>numElements</a:t>
            </a:r>
            <a:r>
              <a:rPr lang="en-US" sz="2200" b="1" dirty="0">
                <a:solidFill>
                  <a:srgbClr val="7030A0"/>
                </a:solidFill>
              </a:rPr>
              <a:t> = 0</a:t>
            </a:r>
            <a:r>
              <a:rPr lang="en-US" sz="2200" b="1" dirty="0" smtClean="0">
                <a:solidFill>
                  <a:srgbClr val="7030A0"/>
                </a:solidFill>
              </a:rPr>
              <a:t>;			</a:t>
            </a:r>
            <a:r>
              <a:rPr lang="en-US" sz="2200" dirty="0" smtClean="0">
                <a:solidFill>
                  <a:srgbClr val="C00000"/>
                </a:solidFill>
              </a:rPr>
              <a:t>//and zero logical elements</a:t>
            </a:r>
            <a:r>
              <a:rPr lang="en-US" sz="2200" b="1" dirty="0">
                <a:solidFill>
                  <a:srgbClr val="7030A0"/>
                </a:solidFill>
              </a:rPr>
              <a:t/>
            </a:r>
            <a:br>
              <a:rPr lang="en-US" sz="2200" b="1" dirty="0">
                <a:solidFill>
                  <a:srgbClr val="7030A0"/>
                </a:solidFill>
              </a:rPr>
            </a:br>
            <a:r>
              <a:rPr lang="en-US" sz="2200" b="1" dirty="0">
                <a:solidFill>
                  <a:srgbClr val="7030A0"/>
                </a:solidFill>
              </a:rPr>
              <a:t>      }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 </a:t>
            </a:r>
            <a:r>
              <a:rPr lang="en-US" sz="2200" dirty="0" smtClean="0"/>
              <a:t>    </a:t>
            </a:r>
            <a:r>
              <a:rPr lang="en-US" sz="2200" dirty="0" smtClean="0">
                <a:solidFill>
                  <a:srgbClr val="C00000"/>
                </a:solidFill>
              </a:rPr>
              <a:t>//more methods here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}</a:t>
            </a:r>
            <a:r>
              <a:rPr lang="en-US" sz="2200" b="1" dirty="0" smtClean="0">
                <a:solidFill>
                  <a:srgbClr val="7030A0"/>
                </a:solidFill>
              </a:rPr>
              <a:t>  </a:t>
            </a:r>
          </a:p>
          <a:p>
            <a:pPr>
              <a:buFont typeface="Arial" charset="0"/>
              <a:buChar char="•"/>
            </a:pPr>
            <a:r>
              <a:rPr lang="en-US" sz="2200" dirty="0" smtClean="0"/>
              <a:t>Implementing </a:t>
            </a:r>
            <a:r>
              <a:rPr lang="en-US" sz="2200" dirty="0" err="1" smtClean="0"/>
              <a:t>ListInterface</a:t>
            </a:r>
            <a:r>
              <a:rPr lang="en-US" sz="2200" dirty="0" smtClean="0"/>
              <a:t> means you must define all interface methods concretely.</a:t>
            </a:r>
          </a:p>
          <a:p>
            <a:pPr>
              <a:buFont typeface="Arial" charset="0"/>
              <a:buChar char="•"/>
            </a:pPr>
            <a:r>
              <a:rPr lang="en-US" sz="2200" dirty="0" smtClean="0"/>
              <a:t>Complete helper methods </a:t>
            </a:r>
            <a:r>
              <a:rPr lang="en-US" sz="2200" dirty="0" err="1" smtClean="0"/>
              <a:t>doubleCapacity</a:t>
            </a:r>
            <a:r>
              <a:rPr lang="en-US" sz="2200" dirty="0" smtClean="0"/>
              <a:t>() and </a:t>
            </a:r>
            <a:r>
              <a:rPr lang="en-US" sz="2200" dirty="0" err="1" smtClean="0"/>
              <a:t>cutCapacity</a:t>
            </a:r>
            <a:r>
              <a:rPr lang="en-US" sz="2200" dirty="0" smtClean="0"/>
              <a:t>() to adjust the buffer size when necessary. 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6341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under the 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real </a:t>
            </a:r>
            <a:r>
              <a:rPr lang="en-US" dirty="0" err="1" smtClean="0"/>
              <a:t>ArrayList</a:t>
            </a:r>
            <a:r>
              <a:rPr lang="en-US" dirty="0" smtClean="0"/>
              <a:t> has a data field that is just a regular array, and an </a:t>
            </a:r>
            <a:r>
              <a:rPr lang="en-US" dirty="0" err="1" smtClean="0"/>
              <a:t>int</a:t>
            </a:r>
            <a:r>
              <a:rPr lang="en-US" dirty="0" smtClean="0"/>
              <a:t> to keep track of the # of elements added into the list (logical size).</a:t>
            </a:r>
          </a:p>
          <a:p>
            <a:r>
              <a:rPr lang="en-US" dirty="0" smtClean="0"/>
              <a:t>The actual size of the array will hold some buffer space.  If the buffer space runs out, the array size is increased to double its previous size.</a:t>
            </a:r>
          </a:p>
          <a:p>
            <a:r>
              <a:rPr lang="en-US" dirty="0" smtClean="0"/>
              <a:t>If items are removed and the logical size is less than 1/3 the actual size, the buffer space is cut in half.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0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10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						</a:t>
            </a:r>
            <a:r>
              <a:rPr lang="en-US" sz="2400" u="sng" dirty="0" err="1" smtClean="0"/>
              <a:t>numElements</a:t>
            </a:r>
            <a:endParaRPr lang="en-US" sz="2400" u="sng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List&lt;String&gt;words = new </a:t>
            </a:r>
            <a:r>
              <a:rPr lang="en-US" sz="2400" b="1" dirty="0" err="1" smtClean="0">
                <a:solidFill>
                  <a:srgbClr val="7030A0"/>
                </a:solidFill>
              </a:rPr>
              <a:t>ArrayList</a:t>
            </a:r>
            <a:r>
              <a:rPr lang="en-US" sz="2400" b="1" dirty="0" smtClean="0">
                <a:solidFill>
                  <a:srgbClr val="7030A0"/>
                </a:solidFill>
              </a:rPr>
              <a:t>&lt;String&gt;();	</a:t>
            </a:r>
            <a:r>
              <a:rPr lang="en-US" sz="2400" dirty="0" smtClean="0"/>
              <a:t>            0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498571"/>
              </p:ext>
            </p:extLst>
          </p:nvPr>
        </p:nvGraphicFramePr>
        <p:xfrm>
          <a:off x="533400" y="381000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706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10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						</a:t>
            </a:r>
            <a:r>
              <a:rPr lang="en-US" sz="2400" u="sng" dirty="0" err="1" smtClean="0"/>
              <a:t>numElements</a:t>
            </a:r>
            <a:endParaRPr lang="en-US" sz="2400" u="sng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List&lt;String&gt;words = new </a:t>
            </a:r>
            <a:r>
              <a:rPr lang="en-US" sz="2400" b="1" dirty="0" err="1" smtClean="0">
                <a:solidFill>
                  <a:srgbClr val="7030A0"/>
                </a:solidFill>
              </a:rPr>
              <a:t>ArrayList</a:t>
            </a:r>
            <a:r>
              <a:rPr lang="en-US" sz="2400" b="1" dirty="0" smtClean="0">
                <a:solidFill>
                  <a:srgbClr val="7030A0"/>
                </a:solidFill>
              </a:rPr>
              <a:t>&lt;String&gt;();	            </a:t>
            </a:r>
            <a:r>
              <a:rPr lang="en-US" sz="2400" dirty="0" smtClean="0"/>
              <a:t>1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words.add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A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361812"/>
              </p:ext>
            </p:extLst>
          </p:nvPr>
        </p:nvGraphicFramePr>
        <p:xfrm>
          <a:off x="533400" y="381000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41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10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						</a:t>
            </a:r>
            <a:r>
              <a:rPr lang="en-US" sz="2400" u="sng" dirty="0" err="1" smtClean="0"/>
              <a:t>numElements</a:t>
            </a:r>
            <a:endParaRPr lang="en-US" sz="2400" u="sng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List&lt;String&gt;words = new </a:t>
            </a:r>
            <a:r>
              <a:rPr lang="en-US" sz="2400" b="1" dirty="0" err="1" smtClean="0">
                <a:solidFill>
                  <a:srgbClr val="7030A0"/>
                </a:solidFill>
              </a:rPr>
              <a:t>ArrayList</a:t>
            </a:r>
            <a:r>
              <a:rPr lang="en-US" sz="2400" b="1" dirty="0" smtClean="0">
                <a:solidFill>
                  <a:srgbClr val="7030A0"/>
                </a:solidFill>
              </a:rPr>
              <a:t>&lt;String&gt;();	            </a:t>
            </a:r>
            <a:r>
              <a:rPr lang="en-US" sz="2400" dirty="0" smtClean="0"/>
              <a:t>2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words.add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A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words.add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B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944306"/>
              </p:ext>
            </p:extLst>
          </p:nvPr>
        </p:nvGraphicFramePr>
        <p:xfrm>
          <a:off x="533400" y="381000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05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10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						</a:t>
            </a:r>
            <a:r>
              <a:rPr lang="en-US" sz="2400" u="sng" dirty="0" err="1" smtClean="0"/>
              <a:t>numElements</a:t>
            </a:r>
            <a:endParaRPr lang="en-US" sz="2400" u="sng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List&lt;String&gt;words = new </a:t>
            </a:r>
            <a:r>
              <a:rPr lang="en-US" sz="2400" b="1" dirty="0" err="1" smtClean="0">
                <a:solidFill>
                  <a:srgbClr val="7030A0"/>
                </a:solidFill>
              </a:rPr>
              <a:t>ArrayList</a:t>
            </a:r>
            <a:r>
              <a:rPr lang="en-US" sz="2400" b="1" dirty="0" smtClean="0">
                <a:solidFill>
                  <a:srgbClr val="7030A0"/>
                </a:solidFill>
              </a:rPr>
              <a:t>&lt;String&gt;();	            </a:t>
            </a:r>
            <a:r>
              <a:rPr lang="en-US" sz="2400" dirty="0" smtClean="0"/>
              <a:t>3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words.add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A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words.add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B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words.add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C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524820"/>
              </p:ext>
            </p:extLst>
          </p:nvPr>
        </p:nvGraphicFramePr>
        <p:xfrm>
          <a:off x="533400" y="381000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09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10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						</a:t>
            </a:r>
            <a:r>
              <a:rPr lang="en-US" sz="2400" u="sng" dirty="0" err="1" smtClean="0"/>
              <a:t>numElements</a:t>
            </a:r>
            <a:endParaRPr lang="en-US" sz="2400" u="sng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List&lt;String&gt;words = new </a:t>
            </a:r>
            <a:r>
              <a:rPr lang="en-US" sz="2400" b="1" dirty="0" err="1" smtClean="0">
                <a:solidFill>
                  <a:srgbClr val="7030A0"/>
                </a:solidFill>
              </a:rPr>
              <a:t>ArrayList</a:t>
            </a:r>
            <a:r>
              <a:rPr lang="en-US" sz="2400" b="1" dirty="0" smtClean="0">
                <a:solidFill>
                  <a:srgbClr val="7030A0"/>
                </a:solidFill>
              </a:rPr>
              <a:t>&lt;String&gt;();	            </a:t>
            </a:r>
            <a:r>
              <a:rPr lang="en-US" sz="2400" dirty="0" smtClean="0"/>
              <a:t>10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words.add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A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words.add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B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words.add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C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//code to add D,E,F,G,H,I,J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351563"/>
              </p:ext>
            </p:extLst>
          </p:nvPr>
        </p:nvGraphicFramePr>
        <p:xfrm>
          <a:off x="533400" y="381000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498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10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						</a:t>
            </a:r>
            <a:r>
              <a:rPr lang="en-US" sz="2400" u="sng" dirty="0" err="1" smtClean="0"/>
              <a:t>numElements</a:t>
            </a:r>
            <a:endParaRPr lang="en-US" sz="2400" u="sng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List&lt;String&gt;words = new </a:t>
            </a:r>
            <a:r>
              <a:rPr lang="en-US" sz="2400" b="1" dirty="0" err="1" smtClean="0">
                <a:solidFill>
                  <a:srgbClr val="7030A0"/>
                </a:solidFill>
              </a:rPr>
              <a:t>ArrayList</a:t>
            </a:r>
            <a:r>
              <a:rPr lang="en-US" sz="2400" b="1" dirty="0" smtClean="0">
                <a:solidFill>
                  <a:srgbClr val="7030A0"/>
                </a:solidFill>
              </a:rPr>
              <a:t>&lt;String&gt;();	            </a:t>
            </a:r>
            <a:r>
              <a:rPr lang="en-US" sz="2400" dirty="0" smtClean="0"/>
              <a:t>11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words.add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A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words.add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B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words.add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C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//code to add D,E,F,G,H,I,J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words.add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K</a:t>
            </a:r>
            <a:r>
              <a:rPr lang="en-US" sz="2400" b="1" dirty="0" smtClean="0">
                <a:solidFill>
                  <a:srgbClr val="7030A0"/>
                </a:solidFill>
              </a:rPr>
              <a:t>”);	</a:t>
            </a:r>
            <a:r>
              <a:rPr lang="en-US" sz="2400" dirty="0" smtClean="0">
                <a:solidFill>
                  <a:srgbClr val="C00000"/>
                </a:solidFill>
              </a:rPr>
              <a:t>//buffer size increased to 20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3839"/>
              </p:ext>
            </p:extLst>
          </p:nvPr>
        </p:nvGraphicFramePr>
        <p:xfrm>
          <a:off x="533400" y="381000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995950"/>
              </p:ext>
            </p:extLst>
          </p:nvPr>
        </p:nvGraphicFramePr>
        <p:xfrm>
          <a:off x="6629400" y="381000"/>
          <a:ext cx="3048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03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10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						</a:t>
            </a:r>
            <a:r>
              <a:rPr lang="en-US" sz="2400" u="sng" dirty="0" err="1" smtClean="0"/>
              <a:t>numElements</a:t>
            </a:r>
            <a:endParaRPr lang="en-US" sz="2400" u="sng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List&lt;String&gt;words = new </a:t>
            </a:r>
            <a:r>
              <a:rPr lang="en-US" sz="2400" b="1" dirty="0" err="1" smtClean="0">
                <a:solidFill>
                  <a:srgbClr val="7030A0"/>
                </a:solidFill>
              </a:rPr>
              <a:t>ArrayList</a:t>
            </a:r>
            <a:r>
              <a:rPr lang="en-US" sz="2400" b="1" dirty="0" smtClean="0">
                <a:solidFill>
                  <a:srgbClr val="7030A0"/>
                </a:solidFill>
              </a:rPr>
              <a:t>&lt;String&gt;();	            </a:t>
            </a:r>
            <a:r>
              <a:rPr lang="en-US" sz="2400" dirty="0" smtClean="0"/>
              <a:t>11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words.add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A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words.add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B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words.add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C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//code to add D,E,F,G,H,I,J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words.add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K</a:t>
            </a:r>
            <a:r>
              <a:rPr lang="en-US" sz="2400" b="1" dirty="0" smtClean="0">
                <a:solidFill>
                  <a:srgbClr val="7030A0"/>
                </a:solidFill>
              </a:rPr>
              <a:t>”);	</a:t>
            </a:r>
            <a:r>
              <a:rPr lang="en-US" sz="2400" dirty="0" smtClean="0">
                <a:solidFill>
                  <a:srgbClr val="C00000"/>
                </a:solidFill>
              </a:rPr>
              <a:t>//buffer size increased to 20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words.add</a:t>
            </a:r>
            <a:r>
              <a:rPr lang="en-US" sz="2400" b="1" dirty="0" smtClean="0">
                <a:solidFill>
                  <a:srgbClr val="7030A0"/>
                </a:solidFill>
              </a:rPr>
              <a:t>(3,”</a:t>
            </a:r>
            <a:r>
              <a:rPr lang="en-US" sz="2400" b="1" dirty="0" smtClean="0">
                <a:solidFill>
                  <a:srgbClr val="C00000"/>
                </a:solidFill>
              </a:rPr>
              <a:t>X</a:t>
            </a:r>
            <a:r>
              <a:rPr lang="en-US" sz="2400" b="1" dirty="0" smtClean="0">
                <a:solidFill>
                  <a:srgbClr val="7030A0"/>
                </a:solidFill>
              </a:rPr>
              <a:t>”);	</a:t>
            </a:r>
            <a:r>
              <a:rPr lang="en-US" sz="2400" dirty="0" smtClean="0"/>
              <a:t>			</a:t>
            </a:r>
            <a:endParaRPr lang="en-US" sz="2400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40624"/>
              </p:ext>
            </p:extLst>
          </p:nvPr>
        </p:nvGraphicFramePr>
        <p:xfrm>
          <a:off x="533400" y="381000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531715"/>
              </p:ext>
            </p:extLst>
          </p:nvPr>
        </p:nvGraphicFramePr>
        <p:xfrm>
          <a:off x="6629400" y="381000"/>
          <a:ext cx="3048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37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257</Words>
  <Application>Microsoft Office PowerPoint</Application>
  <PresentationFormat>On-screen Show (4:3)</PresentationFormat>
  <Paragraphs>218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Creating your own ArrayList</vt:lpstr>
      <vt:lpstr>ArrayList under the hood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Interface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your own ArrayList</dc:title>
  <dc:creator>Oberle, Doug R</dc:creator>
  <cp:lastModifiedBy>Administrator</cp:lastModifiedBy>
  <cp:revision>5</cp:revision>
  <dcterms:created xsi:type="dcterms:W3CDTF">2006-08-16T00:00:00Z</dcterms:created>
  <dcterms:modified xsi:type="dcterms:W3CDTF">2014-10-05T17:17:05Z</dcterms:modified>
</cp:coreProperties>
</file>