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9A2-7B00-4419-8539-CC1C7263C92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95CA-9847-44F2-9411-F555B785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5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9A2-7B00-4419-8539-CC1C7263C92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95CA-9847-44F2-9411-F555B785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9A2-7B00-4419-8539-CC1C7263C92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95CA-9847-44F2-9411-F555B785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3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9A2-7B00-4419-8539-CC1C7263C92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95CA-9847-44F2-9411-F555B785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6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9A2-7B00-4419-8539-CC1C7263C92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95CA-9847-44F2-9411-F555B785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5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9A2-7B00-4419-8539-CC1C7263C92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95CA-9847-44F2-9411-F555B785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1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9A2-7B00-4419-8539-CC1C7263C92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95CA-9847-44F2-9411-F555B785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9A2-7B00-4419-8539-CC1C7263C92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95CA-9847-44F2-9411-F555B785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6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9A2-7B00-4419-8539-CC1C7263C92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95CA-9847-44F2-9411-F555B785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5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9A2-7B00-4419-8539-CC1C7263C92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95CA-9847-44F2-9411-F555B785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8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9A2-7B00-4419-8539-CC1C7263C92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95CA-9847-44F2-9411-F555B785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9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F49A2-7B00-4419-8539-CC1C7263C92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95CA-9847-44F2-9411-F555B785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1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Randomness and Methodizing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the program </a:t>
            </a:r>
            <a:r>
              <a:rPr lang="en-US" dirty="0" smtClean="0"/>
              <a:t>decide and</a:t>
            </a:r>
            <a:endParaRPr lang="en-US" dirty="0" smtClean="0"/>
          </a:p>
          <a:p>
            <a:r>
              <a:rPr lang="en-US" dirty="0" smtClean="0"/>
              <a:t>Program design with static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4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Math.random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Returns a double between [0 and 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can be as small as zero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can be as large as 0.999999999…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if(</a:t>
            </a:r>
            <a:r>
              <a:rPr lang="en-US" b="1" dirty="0" err="1" smtClean="0">
                <a:solidFill>
                  <a:srgbClr val="7030A0"/>
                </a:solidFill>
              </a:rPr>
              <a:t>Math.random</a:t>
            </a:r>
            <a:r>
              <a:rPr lang="en-US" b="1" dirty="0" smtClean="0">
                <a:solidFill>
                  <a:srgbClr val="7030A0"/>
                </a:solidFill>
              </a:rPr>
              <a:t>() &lt; 0.5)</a:t>
            </a:r>
            <a:r>
              <a:rPr lang="en-US" dirty="0" smtClean="0"/>
              <a:t>		         </a:t>
            </a:r>
            <a:r>
              <a:rPr lang="en-US" dirty="0" smtClean="0">
                <a:solidFill>
                  <a:srgbClr val="C00000"/>
                </a:solidFill>
              </a:rPr>
              <a:t>//coin flip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Heads</a:t>
            </a:r>
            <a:r>
              <a:rPr lang="en-US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Tails</a:t>
            </a:r>
            <a:r>
              <a:rPr lang="en-US" b="1" dirty="0" smtClean="0">
                <a:solidFill>
                  <a:srgbClr val="7030A0"/>
                </a:solidFill>
              </a:rPr>
              <a:t>”);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2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 </a:t>
            </a:r>
            <a:r>
              <a:rPr lang="en-US" dirty="0" err="1" smtClean="0"/>
              <a:t>int</a:t>
            </a:r>
            <a:r>
              <a:rPr lang="en-US" dirty="0" smtClean="0"/>
              <a:t> within a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an integer between [</a:t>
            </a:r>
            <a:r>
              <a:rPr lang="en-US" b="1" i="1" dirty="0" smtClean="0"/>
              <a:t>min</a:t>
            </a:r>
            <a:r>
              <a:rPr lang="en-US" dirty="0" smtClean="0"/>
              <a:t> and </a:t>
            </a:r>
            <a:r>
              <a:rPr lang="en-US" b="1" i="1" dirty="0" smtClean="0"/>
              <a:t>max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can be as small as </a:t>
            </a:r>
            <a:r>
              <a:rPr lang="en-US" b="1" i="1" dirty="0" smtClean="0"/>
              <a:t>min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can be as large as </a:t>
            </a:r>
            <a:r>
              <a:rPr lang="en-US" b="1" i="1" dirty="0" smtClean="0"/>
              <a:t>max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num</a:t>
            </a:r>
            <a:r>
              <a:rPr lang="en-US" sz="2800" b="1" dirty="0" smtClean="0">
                <a:solidFill>
                  <a:srgbClr val="7030A0"/>
                </a:solidFill>
              </a:rPr>
              <a:t> = 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)(</a:t>
            </a:r>
            <a:r>
              <a:rPr lang="en-US" sz="2800" b="1" dirty="0" err="1" smtClean="0">
                <a:solidFill>
                  <a:srgbClr val="7030A0"/>
                </a:solidFill>
              </a:rPr>
              <a:t>Math.random</a:t>
            </a:r>
            <a:r>
              <a:rPr lang="en-US" sz="2800" b="1" dirty="0" smtClean="0">
                <a:solidFill>
                  <a:srgbClr val="7030A0"/>
                </a:solidFill>
              </a:rPr>
              <a:t>() * (max-min+1)) + min;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</a:t>
            </a:r>
            <a:r>
              <a:rPr lang="en-US" sz="2400" dirty="0" smtClean="0">
                <a:solidFill>
                  <a:srgbClr val="C00000"/>
                </a:solidFill>
              </a:rPr>
              <a:t>range of values, 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			# random values you want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19800" y="3886200"/>
            <a:ext cx="228600" cy="685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20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want an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bewteen</a:t>
            </a:r>
            <a:r>
              <a:rPr lang="en-US" dirty="0" smtClean="0"/>
              <a:t> [0 and 9]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)(</a:t>
            </a:r>
            <a:r>
              <a:rPr lang="en-US" b="1" dirty="0" err="1" smtClean="0">
                <a:solidFill>
                  <a:srgbClr val="7030A0"/>
                </a:solidFill>
              </a:rPr>
              <a:t>Math.random</a:t>
            </a:r>
            <a:r>
              <a:rPr lang="en-US" b="1" dirty="0" smtClean="0">
                <a:solidFill>
                  <a:srgbClr val="7030A0"/>
                </a:solidFill>
              </a:rPr>
              <a:t>() * 10)</a:t>
            </a:r>
          </a:p>
          <a:p>
            <a:pPr marL="0" indent="0">
              <a:buNone/>
            </a:pPr>
            <a:r>
              <a:rPr lang="en-US" sz="2600" dirty="0" smtClean="0"/>
              <a:t>1)  </a:t>
            </a:r>
            <a:r>
              <a:rPr lang="en-US" sz="2600" dirty="0" err="1" smtClean="0"/>
              <a:t>Math.random</a:t>
            </a:r>
            <a:r>
              <a:rPr lang="en-US" sz="2600" dirty="0" smtClean="0"/>
              <a:t>() returns number from [0 to 0.99]</a:t>
            </a:r>
          </a:p>
          <a:p>
            <a:pPr marL="0" indent="0">
              <a:buNone/>
            </a:pPr>
            <a:r>
              <a:rPr lang="en-US" sz="2600" dirty="0" smtClean="0"/>
              <a:t>2)  [0 to 0.99] * 10 will be a number from [0 to 9.99]</a:t>
            </a:r>
          </a:p>
          <a:p>
            <a:pPr marL="457200" indent="-457200">
              <a:buAutoNum type="arabicParenR" startAt="3"/>
            </a:pPr>
            <a:r>
              <a:rPr lang="en-US" sz="2600" dirty="0" smtClean="0"/>
              <a:t>Drop the decimal from [0 to 9.99] and you get [0 to 9]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 smtClean="0"/>
              <a:t>We want an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bewteen</a:t>
            </a:r>
            <a:r>
              <a:rPr lang="en-US" dirty="0" smtClean="0"/>
              <a:t> [3 and 10]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)(</a:t>
            </a:r>
            <a:r>
              <a:rPr lang="en-US" b="1" dirty="0" err="1" smtClean="0">
                <a:solidFill>
                  <a:srgbClr val="7030A0"/>
                </a:solidFill>
              </a:rPr>
              <a:t>Math.random</a:t>
            </a:r>
            <a:r>
              <a:rPr lang="en-US" b="1" dirty="0" smtClean="0">
                <a:solidFill>
                  <a:srgbClr val="7030A0"/>
                </a:solidFill>
              </a:rPr>
              <a:t>() * 8) + 3</a:t>
            </a:r>
          </a:p>
          <a:p>
            <a:pPr marL="0" indent="0">
              <a:buNone/>
            </a:pPr>
            <a:r>
              <a:rPr lang="en-US" sz="2600" dirty="0" smtClean="0"/>
              <a:t>1)  </a:t>
            </a:r>
            <a:r>
              <a:rPr lang="en-US" sz="2600" dirty="0" err="1" smtClean="0"/>
              <a:t>Math.random</a:t>
            </a:r>
            <a:r>
              <a:rPr lang="en-US" sz="2600" dirty="0" smtClean="0"/>
              <a:t>() returns number from [0 to 0.99]</a:t>
            </a:r>
          </a:p>
          <a:p>
            <a:pPr marL="0" indent="0">
              <a:buNone/>
            </a:pPr>
            <a:r>
              <a:rPr lang="en-US" sz="2600" dirty="0" smtClean="0"/>
              <a:t>2)  [0 to 0.99] * 8 will be a number from [0 to 7.99]</a:t>
            </a:r>
          </a:p>
          <a:p>
            <a:pPr marL="457200" indent="-457200">
              <a:buAutoNum type="arabicParenR" startAt="3"/>
            </a:pPr>
            <a:r>
              <a:rPr lang="en-US" sz="2600" dirty="0" smtClean="0"/>
              <a:t>Drop the decimal from [0 to 7.99] and you get [0 to 7]</a:t>
            </a:r>
          </a:p>
          <a:p>
            <a:pPr marL="457200" indent="-457200">
              <a:buAutoNum type="arabicParenR" startAt="3"/>
            </a:pPr>
            <a:r>
              <a:rPr lang="en-US" sz="2600" dirty="0" smtClean="0"/>
              <a:t>[0 to 7] + 3 will be a number from [3 to 10]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323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Subtask -&gt;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subtask is a block of code that has a specific goal as its agenda.</a:t>
            </a:r>
          </a:p>
          <a:p>
            <a:r>
              <a:rPr lang="en-US" dirty="0" smtClean="0"/>
              <a:t>Most subtasks deserve to be defined as a method.</a:t>
            </a:r>
          </a:p>
          <a:p>
            <a:r>
              <a:rPr lang="en-US" dirty="0" smtClean="0"/>
              <a:t>Methods are blocks of code that are assigned to a single name.</a:t>
            </a:r>
          </a:p>
          <a:p>
            <a:pPr lvl="1"/>
            <a:r>
              <a:rPr lang="en-US" dirty="0" smtClean="0"/>
              <a:t>Can be called many times from many places</a:t>
            </a:r>
          </a:p>
          <a:p>
            <a:pPr lvl="1"/>
            <a:r>
              <a:rPr lang="en-US" dirty="0" smtClean="0"/>
              <a:t>Tactically lazy (no reinventing the wheel)</a:t>
            </a:r>
          </a:p>
          <a:p>
            <a:pPr lvl="1"/>
            <a:r>
              <a:rPr lang="en-US" dirty="0" smtClean="0"/>
              <a:t>Makes programs modular and easier to debug</a:t>
            </a:r>
          </a:p>
        </p:txBody>
      </p:sp>
    </p:spTree>
    <p:extLst>
      <p:ext uri="{BB962C8B-B14F-4D97-AF65-F5344CB8AC3E}">
        <p14:creationId xmlns:p14="http://schemas.microsoft.com/office/powerpoint/2010/main" val="61597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methods</a:t>
            </a:r>
            <a:br>
              <a:rPr lang="en-US" dirty="0" smtClean="0"/>
            </a:br>
            <a:r>
              <a:rPr lang="en-US" dirty="0" smtClean="0"/>
              <a:t>number guesser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user if they want to play a game or quit</a:t>
            </a:r>
          </a:p>
          <a:p>
            <a:r>
              <a:rPr lang="en-US" dirty="0" smtClean="0"/>
              <a:t>If they want to play a game, the computer picks a random number between 0 and 9.  </a:t>
            </a:r>
          </a:p>
          <a:p>
            <a:r>
              <a:rPr lang="en-US" dirty="0" smtClean="0"/>
              <a:t>The user picks a number.  If the numbers match, the user wins.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choose: P)lay or </a:t>
            </a:r>
            <a:r>
              <a:rPr lang="en-US" b="1" dirty="0" smtClean="0">
                <a:solidFill>
                  <a:srgbClr val="C00000"/>
                </a:solidFill>
              </a:rPr>
              <a:t>Q)</a:t>
            </a:r>
            <a:r>
              <a:rPr lang="en-US" b="1" dirty="0" err="1" smtClean="0">
                <a:solidFill>
                  <a:srgbClr val="C00000"/>
                </a:solidFill>
              </a:rPr>
              <a:t>uit</a:t>
            </a:r>
            <a:r>
              <a:rPr lang="en-US" b="1" dirty="0" smtClean="0">
                <a:solidFill>
                  <a:srgbClr val="C00000"/>
                </a:solidFill>
              </a:rPr>
              <a:t>		</a:t>
            </a:r>
            <a:r>
              <a:rPr lang="en-US" b="1" dirty="0" smtClean="0">
                <a:solidFill>
                  <a:srgbClr val="7030A0"/>
                </a:solidFill>
              </a:rPr>
              <a:t>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Guess a </a:t>
            </a:r>
            <a:r>
              <a:rPr lang="en-US" b="1" dirty="0" smtClean="0">
                <a:solidFill>
                  <a:srgbClr val="C00000"/>
                </a:solidFill>
              </a:rPr>
              <a:t>number (0-9):	</a:t>
            </a:r>
            <a:r>
              <a:rPr lang="en-US" b="1" dirty="0" smtClean="0">
                <a:solidFill>
                  <a:srgbClr val="7030A0"/>
                </a:solidFill>
              </a:rPr>
              <a:t>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WRONG!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9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public static void main(String[]</a:t>
            </a:r>
            <a:r>
              <a:rPr lang="en-US" sz="1800" b="1" dirty="0" err="1" smtClean="0">
                <a:solidFill>
                  <a:srgbClr val="7030A0"/>
                </a:solidFill>
              </a:rPr>
              <a:t>arg</a:t>
            </a:r>
            <a:r>
              <a:rPr lang="en-US" sz="1800" b="1" dirty="0" smtClean="0">
                <a:solidFill>
                  <a:srgbClr val="7030A0"/>
                </a:solidFill>
              </a:rPr>
              <a:t>)			</a:t>
            </a:r>
            <a:r>
              <a:rPr lang="en-US" sz="1800" dirty="0" smtClean="0">
                <a:solidFill>
                  <a:srgbClr val="C00000"/>
                </a:solidFill>
              </a:rPr>
              <a:t>//Without methodizing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{</a:t>
            </a: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</a:t>
            </a:r>
            <a:r>
              <a:rPr lang="en-US" sz="18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800" b="1" dirty="0">
                <a:solidFill>
                  <a:srgbClr val="7030A0"/>
                </a:solidFill>
              </a:rPr>
              <a:t>(“</a:t>
            </a:r>
            <a:r>
              <a:rPr lang="en-US" sz="1800" b="1" dirty="0">
                <a:solidFill>
                  <a:srgbClr val="C00000"/>
                </a:solidFill>
              </a:rPr>
              <a:t>choose: P)lay or Q)</a:t>
            </a:r>
            <a:r>
              <a:rPr lang="en-US" sz="1800" b="1" dirty="0" err="1">
                <a:solidFill>
                  <a:srgbClr val="C00000"/>
                </a:solidFill>
              </a:rPr>
              <a:t>uit</a:t>
            </a:r>
            <a:r>
              <a:rPr lang="en-US" sz="1800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opt </a:t>
            </a:r>
            <a:r>
              <a:rPr lang="en-US" sz="1800" b="1" dirty="0">
                <a:solidFill>
                  <a:srgbClr val="7030A0"/>
                </a:solidFill>
              </a:rPr>
              <a:t>= </a:t>
            </a:r>
            <a:r>
              <a:rPr lang="en-US" sz="1800" b="1" dirty="0" err="1">
                <a:solidFill>
                  <a:srgbClr val="7030A0"/>
                </a:solidFill>
              </a:rPr>
              <a:t>input.next</a:t>
            </a:r>
            <a:r>
              <a:rPr lang="en-US" sz="18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if 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dirty="0" err="1">
                <a:solidFill>
                  <a:srgbClr val="7030A0"/>
                </a:solidFill>
              </a:rPr>
              <a:t>opt.equals</a:t>
            </a:r>
            <a:r>
              <a:rPr lang="en-US" sz="1800" b="1" dirty="0">
                <a:solidFill>
                  <a:srgbClr val="7030A0"/>
                </a:solidFill>
              </a:rPr>
              <a:t>(“</a:t>
            </a:r>
            <a:r>
              <a:rPr lang="en-US" sz="1800" b="1" dirty="0">
                <a:solidFill>
                  <a:srgbClr val="C00000"/>
                </a:solidFill>
              </a:rPr>
              <a:t>P</a:t>
            </a:r>
            <a:r>
              <a:rPr lang="en-US" sz="1800" b="1" dirty="0" smtClean="0">
                <a:solidFill>
                  <a:srgbClr val="7030A0"/>
                </a:solidFill>
              </a:rPr>
              <a:t>”))				</a:t>
            </a:r>
            <a:r>
              <a:rPr lang="en-US" sz="1800" dirty="0" smtClean="0">
                <a:solidFill>
                  <a:srgbClr val="C00000"/>
                </a:solidFill>
              </a:rPr>
              <a:t>//we want to play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{</a:t>
            </a: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</a:t>
            </a:r>
            <a:r>
              <a:rPr lang="en-US" sz="1800" b="1" dirty="0" smtClean="0">
                <a:solidFill>
                  <a:srgbClr val="7030A0"/>
                </a:solidFill>
              </a:rPr>
              <a:t>     </a:t>
            </a:r>
            <a:r>
              <a:rPr lang="en-US" sz="1800" b="1" dirty="0" err="1" smtClean="0">
                <a:solidFill>
                  <a:srgbClr val="7030A0"/>
                </a:solidFill>
              </a:rPr>
              <a:t>int</a:t>
            </a:r>
            <a:r>
              <a:rPr lang="en-US" sz="1800" b="1" dirty="0" smtClean="0">
                <a:solidFill>
                  <a:srgbClr val="7030A0"/>
                </a:solidFill>
              </a:rPr>
              <a:t> target = (</a:t>
            </a:r>
            <a:r>
              <a:rPr lang="en-US" sz="1800" b="1" dirty="0" err="1" smtClean="0">
                <a:solidFill>
                  <a:srgbClr val="7030A0"/>
                </a:solidFill>
              </a:rPr>
              <a:t>int</a:t>
            </a:r>
            <a:r>
              <a:rPr lang="en-US" sz="1800" b="1" dirty="0" smtClean="0">
                <a:solidFill>
                  <a:srgbClr val="7030A0"/>
                </a:solidFill>
              </a:rPr>
              <a:t>)(</a:t>
            </a:r>
            <a:r>
              <a:rPr lang="en-US" sz="1800" b="1" dirty="0" err="1" smtClean="0">
                <a:solidFill>
                  <a:srgbClr val="7030A0"/>
                </a:solidFill>
              </a:rPr>
              <a:t>Math.random</a:t>
            </a:r>
            <a:r>
              <a:rPr lang="en-US" sz="1800" b="1" dirty="0" smtClean="0">
                <a:solidFill>
                  <a:srgbClr val="7030A0"/>
                </a:solidFill>
              </a:rPr>
              <a:t>() * 10);		</a:t>
            </a:r>
            <a:r>
              <a:rPr lang="en-US" sz="1800" dirty="0" smtClean="0">
                <a:solidFill>
                  <a:srgbClr val="C00000"/>
                </a:solidFill>
              </a:rPr>
              <a:t>//subtask?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     </a:t>
            </a:r>
            <a:r>
              <a:rPr lang="en-US" sz="18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800" b="1" dirty="0">
                <a:solidFill>
                  <a:srgbClr val="7030A0"/>
                </a:solidFill>
              </a:rPr>
              <a:t>(“</a:t>
            </a:r>
            <a:r>
              <a:rPr lang="en-US" sz="1800" b="1" dirty="0">
                <a:solidFill>
                  <a:srgbClr val="C00000"/>
                </a:solidFill>
              </a:rPr>
              <a:t>Guess a number:</a:t>
            </a:r>
            <a:r>
              <a:rPr lang="en-US" sz="1800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     </a:t>
            </a:r>
            <a:r>
              <a:rPr lang="en-US" sz="1800" b="1" dirty="0" err="1" smtClean="0">
                <a:solidFill>
                  <a:srgbClr val="7030A0"/>
                </a:solidFill>
              </a:rPr>
              <a:t>num</a:t>
            </a:r>
            <a:r>
              <a:rPr lang="en-US" sz="1800" b="1" dirty="0" smtClean="0">
                <a:solidFill>
                  <a:srgbClr val="7030A0"/>
                </a:solidFill>
              </a:rPr>
              <a:t> </a:t>
            </a:r>
            <a:r>
              <a:rPr lang="en-US" sz="1800" b="1" dirty="0">
                <a:solidFill>
                  <a:srgbClr val="7030A0"/>
                </a:solidFill>
              </a:rPr>
              <a:t>= </a:t>
            </a:r>
            <a:r>
              <a:rPr lang="en-US" sz="1800" b="1" dirty="0" err="1">
                <a:solidFill>
                  <a:srgbClr val="7030A0"/>
                </a:solidFill>
              </a:rPr>
              <a:t>input.nextInt</a:t>
            </a:r>
            <a:r>
              <a:rPr lang="en-US" sz="18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</a:rPr>
              <a:t>         if 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dirty="0" err="1">
                <a:solidFill>
                  <a:srgbClr val="7030A0"/>
                </a:solidFill>
              </a:rPr>
              <a:t>num</a:t>
            </a:r>
            <a:r>
              <a:rPr lang="en-US" sz="1800" b="1" dirty="0">
                <a:solidFill>
                  <a:srgbClr val="7030A0"/>
                </a:solidFill>
              </a:rPr>
              <a:t> == </a:t>
            </a:r>
            <a:r>
              <a:rPr lang="en-US" sz="1800" b="1" dirty="0" smtClean="0">
                <a:solidFill>
                  <a:srgbClr val="7030A0"/>
                </a:solidFill>
              </a:rPr>
              <a:t>target)</a:t>
            </a: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</a:t>
            </a:r>
            <a:r>
              <a:rPr lang="en-US" sz="1800" b="1" dirty="0" smtClean="0">
                <a:solidFill>
                  <a:srgbClr val="7030A0"/>
                </a:solidFill>
              </a:rPr>
              <a:t>          </a:t>
            </a:r>
            <a:r>
              <a:rPr lang="en-US" sz="18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800" b="1" dirty="0">
                <a:solidFill>
                  <a:srgbClr val="7030A0"/>
                </a:solidFill>
              </a:rPr>
              <a:t>(“</a:t>
            </a:r>
            <a:r>
              <a:rPr lang="en-US" sz="1800" b="1" dirty="0">
                <a:solidFill>
                  <a:srgbClr val="C00000"/>
                </a:solidFill>
              </a:rPr>
              <a:t>Correct</a:t>
            </a:r>
            <a:r>
              <a:rPr lang="en-US" sz="1800" b="1" dirty="0" smtClean="0">
                <a:solidFill>
                  <a:srgbClr val="C00000"/>
                </a:solidFill>
              </a:rPr>
              <a:t>!</a:t>
            </a:r>
            <a:r>
              <a:rPr lang="en-US" sz="1800" b="1" dirty="0" smtClean="0">
                <a:solidFill>
                  <a:srgbClr val="7030A0"/>
                </a:solidFill>
              </a:rPr>
              <a:t>”);</a:t>
            </a: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     else</a:t>
            </a: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</a:t>
            </a:r>
            <a:r>
              <a:rPr lang="en-US" sz="1800" b="1" dirty="0" smtClean="0">
                <a:solidFill>
                  <a:srgbClr val="7030A0"/>
                </a:solidFill>
              </a:rPr>
              <a:t>          </a:t>
            </a:r>
            <a:r>
              <a:rPr lang="en-US" sz="18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800" b="1" dirty="0">
                <a:solidFill>
                  <a:srgbClr val="7030A0"/>
                </a:solidFill>
              </a:rPr>
              <a:t>(“</a:t>
            </a:r>
            <a:r>
              <a:rPr lang="en-US" sz="1800" b="1" dirty="0">
                <a:solidFill>
                  <a:srgbClr val="C00000"/>
                </a:solidFill>
              </a:rPr>
              <a:t>WRONG!</a:t>
            </a:r>
            <a:r>
              <a:rPr lang="en-US" sz="18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}</a:t>
            </a: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else</a:t>
            </a: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</a:t>
            </a:r>
            <a:r>
              <a:rPr lang="en-US" sz="1800" b="1" dirty="0" smtClean="0">
                <a:solidFill>
                  <a:srgbClr val="7030A0"/>
                </a:solidFill>
              </a:rPr>
              <a:t>     </a:t>
            </a:r>
            <a:r>
              <a:rPr lang="en-US" sz="18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800" b="1" dirty="0">
                <a:solidFill>
                  <a:srgbClr val="7030A0"/>
                </a:solidFill>
              </a:rPr>
              <a:t>(“</a:t>
            </a:r>
            <a:r>
              <a:rPr lang="en-US" sz="1800" b="1" dirty="0">
                <a:solidFill>
                  <a:srgbClr val="C00000"/>
                </a:solidFill>
              </a:rPr>
              <a:t>Goodbye…COWARD</a:t>
            </a:r>
            <a:r>
              <a:rPr lang="en-US" sz="1800" b="1" dirty="0" smtClean="0">
                <a:solidFill>
                  <a:srgbClr val="C00000"/>
                </a:solidFill>
              </a:rPr>
              <a:t>!</a:t>
            </a:r>
            <a:r>
              <a:rPr lang="en-US" sz="18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9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playGame</a:t>
            </a:r>
            <a:r>
              <a:rPr lang="en-US" b="1" dirty="0" smtClean="0">
                <a:solidFill>
                  <a:srgbClr val="7030A0"/>
                </a:solidFill>
              </a:rPr>
              <a:t>()			</a:t>
            </a:r>
            <a:r>
              <a:rPr lang="en-US" dirty="0" smtClean="0">
                <a:solidFill>
                  <a:srgbClr val="C00000"/>
                </a:solidFill>
              </a:rPr>
              <a:t>//with methodizing.  Better?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target = 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)(</a:t>
            </a:r>
            <a:r>
              <a:rPr lang="en-US" b="1" dirty="0" err="1">
                <a:solidFill>
                  <a:srgbClr val="7030A0"/>
                </a:solidFill>
              </a:rPr>
              <a:t>Math.random</a:t>
            </a:r>
            <a:r>
              <a:rPr lang="en-US" b="1" dirty="0">
                <a:solidFill>
                  <a:srgbClr val="7030A0"/>
                </a:solidFill>
              </a:rPr>
              <a:t>() * 10);		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Guess a number:</a:t>
            </a:r>
            <a:r>
              <a:rPr lang="en-US" b="1" dirty="0" smtClean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</a:t>
            </a:r>
            <a:r>
              <a:rPr lang="en-US" b="1" dirty="0" err="1" smtClean="0">
                <a:solidFill>
                  <a:srgbClr val="7030A0"/>
                </a:solidFill>
              </a:rPr>
              <a:t>num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>
                <a:solidFill>
                  <a:srgbClr val="7030A0"/>
                </a:solidFill>
              </a:rPr>
              <a:t>input.nextInt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smtClean="0">
                <a:solidFill>
                  <a:srgbClr val="7030A0"/>
                </a:solidFill>
              </a:rPr>
              <a:t>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</a:t>
            </a:r>
            <a:r>
              <a:rPr lang="en-US" b="1" dirty="0">
                <a:solidFill>
                  <a:srgbClr val="7030A0"/>
                </a:solidFill>
              </a:rPr>
              <a:t> == target)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(“</a:t>
            </a:r>
            <a:r>
              <a:rPr lang="en-US" b="1" dirty="0">
                <a:solidFill>
                  <a:srgbClr val="C00000"/>
                </a:solidFill>
              </a:rPr>
              <a:t>Correct!</a:t>
            </a:r>
            <a:r>
              <a:rPr lang="en-US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smtClean="0">
                <a:solidFill>
                  <a:srgbClr val="7030A0"/>
                </a:solidFill>
              </a:rPr>
              <a:t>else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(“</a:t>
            </a:r>
            <a:r>
              <a:rPr lang="en-US" b="1" dirty="0">
                <a:solidFill>
                  <a:srgbClr val="C00000"/>
                </a:solidFill>
              </a:rPr>
              <a:t>WRONG!</a:t>
            </a:r>
            <a:r>
              <a:rPr lang="en-US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</a:t>
            </a:r>
            <a:r>
              <a:rPr lang="en-US" b="1" dirty="0">
                <a:solidFill>
                  <a:srgbClr val="7030A0"/>
                </a:solidFill>
              </a:rPr>
              <a:t>static void main(String[]</a:t>
            </a:r>
            <a:r>
              <a:rPr lang="en-US" b="1" dirty="0" err="1">
                <a:solidFill>
                  <a:srgbClr val="7030A0"/>
                </a:solidFill>
              </a:rPr>
              <a:t>arg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(“</a:t>
            </a:r>
            <a:r>
              <a:rPr lang="en-US" b="1" dirty="0">
                <a:solidFill>
                  <a:srgbClr val="C00000"/>
                </a:solidFill>
              </a:rPr>
              <a:t>choose: P)lay or Q)</a:t>
            </a:r>
            <a:r>
              <a:rPr lang="en-US" b="1" dirty="0" err="1">
                <a:solidFill>
                  <a:srgbClr val="C00000"/>
                </a:solidFill>
              </a:rPr>
              <a:t>uit</a:t>
            </a:r>
            <a:r>
              <a:rPr lang="en-US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opt = </a:t>
            </a:r>
            <a:r>
              <a:rPr lang="en-US" b="1" dirty="0" err="1">
                <a:solidFill>
                  <a:srgbClr val="7030A0"/>
                </a:solidFill>
              </a:rPr>
              <a:t>input.next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 (</a:t>
            </a:r>
            <a:r>
              <a:rPr lang="en-US" b="1" dirty="0" err="1">
                <a:solidFill>
                  <a:srgbClr val="7030A0"/>
                </a:solidFill>
              </a:rPr>
              <a:t>opt.equals</a:t>
            </a:r>
            <a:r>
              <a:rPr lang="en-US" b="1" dirty="0">
                <a:solidFill>
                  <a:srgbClr val="7030A0"/>
                </a:solidFill>
              </a:rPr>
              <a:t>(“</a:t>
            </a:r>
            <a:r>
              <a:rPr lang="en-US" b="1" dirty="0">
                <a:solidFill>
                  <a:srgbClr val="C00000"/>
                </a:solidFill>
              </a:rPr>
              <a:t>P</a:t>
            </a:r>
            <a:r>
              <a:rPr lang="en-US" b="1" dirty="0">
                <a:solidFill>
                  <a:srgbClr val="7030A0"/>
                </a:solidFill>
              </a:rPr>
              <a:t>”))		</a:t>
            </a: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we want to play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 err="1" smtClean="0">
                <a:solidFill>
                  <a:srgbClr val="7030A0"/>
                </a:solidFill>
              </a:rPr>
              <a:t>playGame</a:t>
            </a:r>
            <a:r>
              <a:rPr lang="en-US" b="1" dirty="0" smtClean="0">
                <a:solidFill>
                  <a:srgbClr val="7030A0"/>
                </a:solidFill>
              </a:rPr>
              <a:t>();				</a:t>
            </a:r>
            <a:r>
              <a:rPr lang="en-US" dirty="0" smtClean="0">
                <a:solidFill>
                  <a:srgbClr val="C00000"/>
                </a:solidFill>
              </a:rPr>
              <a:t>//call the method above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smtClean="0">
                <a:solidFill>
                  <a:srgbClr val="7030A0"/>
                </a:solidFill>
              </a:rPr>
              <a:t>else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(“</a:t>
            </a:r>
            <a:r>
              <a:rPr lang="en-US" b="1" dirty="0">
                <a:solidFill>
                  <a:srgbClr val="C00000"/>
                </a:solidFill>
              </a:rPr>
              <a:t>Goodbye…COWARD</a:t>
            </a:r>
            <a:r>
              <a:rPr lang="en-US" b="1" dirty="0" smtClean="0">
                <a:solidFill>
                  <a:srgbClr val="C00000"/>
                </a:solidFill>
              </a:rPr>
              <a:t>!</a:t>
            </a:r>
            <a:r>
              <a:rPr lang="en-US" b="1" dirty="0" smtClean="0">
                <a:solidFill>
                  <a:srgbClr val="7030A0"/>
                </a:solidFill>
              </a:rPr>
              <a:t>”);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0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methodize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significant block of code that performs a specific subtask</a:t>
            </a:r>
          </a:p>
          <a:p>
            <a:r>
              <a:rPr lang="en-US" dirty="0" smtClean="0"/>
              <a:t>You have a block of code that you want to call many times</a:t>
            </a:r>
          </a:p>
          <a:p>
            <a:r>
              <a:rPr lang="en-US" dirty="0" smtClean="0"/>
              <a:t>You have a block of code that you might want to reuse in another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0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225</Words>
  <Application>Microsoft Office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Randomness and Methodizing</vt:lpstr>
      <vt:lpstr>Math.random()</vt:lpstr>
      <vt:lpstr>Getting an int within a range</vt:lpstr>
      <vt:lpstr> </vt:lpstr>
      <vt:lpstr>Subtask -&gt; method</vt:lpstr>
      <vt:lpstr>Static methods number guesser game</vt:lpstr>
      <vt:lpstr> </vt:lpstr>
      <vt:lpstr> </vt:lpstr>
      <vt:lpstr>When to methodize</vt:lpstr>
    </vt:vector>
  </TitlesOfParts>
  <Company>Fairfax County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randomness</dc:title>
  <dc:creator>Administrator</dc:creator>
  <cp:lastModifiedBy>Administrator</cp:lastModifiedBy>
  <cp:revision>6</cp:revision>
  <dcterms:created xsi:type="dcterms:W3CDTF">2014-09-08T14:03:05Z</dcterms:created>
  <dcterms:modified xsi:type="dcterms:W3CDTF">2014-09-22T10:23:57Z</dcterms:modified>
</cp:coreProperties>
</file>