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7" r:id="rId8"/>
    <p:sldId id="272" r:id="rId9"/>
    <p:sldId id="273" r:id="rId10"/>
    <p:sldId id="274" r:id="rId11"/>
    <p:sldId id="268" r:id="rId12"/>
    <p:sldId id="269" r:id="rId13"/>
    <p:sldId id="270" r:id="rId14"/>
    <p:sldId id="261" r:id="rId15"/>
    <p:sldId id="275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1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0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1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1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0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6C26-777E-4D8A-9EA2-62FD1DC26B4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3FBB-ACD7-40F1-A717-E0472B9C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0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Binary:</a:t>
            </a:r>
            <a:br>
              <a:rPr lang="en-US" dirty="0" smtClean="0"/>
            </a:br>
            <a:r>
              <a:rPr lang="en-US" sz="3600" dirty="0"/>
              <a:t>d</a:t>
            </a:r>
            <a:r>
              <a:rPr lang="en-US" sz="3600" dirty="0" smtClean="0"/>
              <a:t>iv 2 into quotient, store remainders in a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Translate 87 into Binary: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43, R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           21, R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        10, R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5, R </a:t>
            </a:r>
            <a:r>
              <a:rPr lang="en-US" b="1" dirty="0" smtClean="0">
                <a:solidFill>
                  <a:schemeClr val="accent3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/>
              <a:t>2 87 		   2 43		2 21		2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87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C00000"/>
                </a:solidFill>
              </a:rPr>
              <a:t>       </a:t>
            </a:r>
            <a:r>
              <a:rPr lang="en-US" b="1" dirty="0" smtClean="0">
                <a:solidFill>
                  <a:schemeClr val="accent3"/>
                </a:solidFill>
              </a:rPr>
              <a:t>011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23903" y="2667000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903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10200" y="264305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64305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39000" y="262781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39000" y="262781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Binary:</a:t>
            </a:r>
            <a:br>
              <a:rPr lang="en-US" dirty="0" smtClean="0"/>
            </a:br>
            <a:r>
              <a:rPr lang="en-US" sz="3600" dirty="0"/>
              <a:t>d</a:t>
            </a:r>
            <a:r>
              <a:rPr lang="en-US" sz="3600" dirty="0" smtClean="0"/>
              <a:t>iv 2 into quotient, store remainders in a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Translate 87 into Binary: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43, R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           21, R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        10, R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5, R </a:t>
            </a:r>
            <a:r>
              <a:rPr lang="en-US" b="1" dirty="0" smtClean="0">
                <a:solidFill>
                  <a:schemeClr val="accent3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/>
              <a:t>2 87 		   2 43		2 21		2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2, R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2 5		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87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C00000"/>
                </a:solidFill>
              </a:rPr>
              <a:t>     </a:t>
            </a:r>
            <a:r>
              <a:rPr lang="en-US" b="1" dirty="0" smtClean="0">
                <a:solidFill>
                  <a:schemeClr val="accent3"/>
                </a:solidFill>
              </a:rPr>
              <a:t>1011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23903" y="2667000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903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10200" y="264305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64305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39000" y="262781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39000" y="262781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27315" y="418120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7315" y="418120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2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Binary:</a:t>
            </a:r>
            <a:br>
              <a:rPr lang="en-US" dirty="0" smtClean="0"/>
            </a:br>
            <a:r>
              <a:rPr lang="en-US" sz="3600" dirty="0"/>
              <a:t>d</a:t>
            </a:r>
            <a:r>
              <a:rPr lang="en-US" sz="3600" dirty="0" smtClean="0"/>
              <a:t>iv 2 into quotient, store remainders in a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Translate 87 into Binary: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43, R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           21, R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        10, R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5, R </a:t>
            </a:r>
            <a:r>
              <a:rPr lang="en-US" b="1" dirty="0" smtClean="0">
                <a:solidFill>
                  <a:schemeClr val="accent3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/>
              <a:t>2 87 		   2 43		2 21		2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2, R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  1, R </a:t>
            </a:r>
            <a:r>
              <a:rPr lang="en-US" b="1" dirty="0" smtClean="0">
                <a:solidFill>
                  <a:schemeClr val="accent3"/>
                </a:solidFill>
              </a:rPr>
              <a:t>0</a:t>
            </a:r>
            <a:r>
              <a:rPr lang="en-US" dirty="0" smtClean="0"/>
              <a:t>	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 5		    2 2		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87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b="1" dirty="0" smtClean="0">
                <a:solidFill>
                  <a:schemeClr val="accent3"/>
                </a:solidFill>
              </a:rPr>
              <a:t>01011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23903" y="2667000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903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10200" y="264305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64305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39000" y="262781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39000" y="262781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27315" y="418120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7315" y="418120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987040" y="4194265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87040" y="4194265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2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Binary:</a:t>
            </a:r>
            <a:br>
              <a:rPr lang="en-US" dirty="0" smtClean="0"/>
            </a:br>
            <a:r>
              <a:rPr lang="en-US" sz="3600" dirty="0"/>
              <a:t>d</a:t>
            </a:r>
            <a:r>
              <a:rPr lang="en-US" sz="3600" dirty="0" smtClean="0"/>
              <a:t>iv 2 into quotient, store remainders in a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Translate 87 into Binary: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43, R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           21, R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        10, R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5, R </a:t>
            </a:r>
            <a:r>
              <a:rPr lang="en-US" b="1" dirty="0" smtClean="0">
                <a:solidFill>
                  <a:schemeClr val="accent3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/>
              <a:t>2 87 		   2 43		2 21		2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2, R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  1, R </a:t>
            </a:r>
            <a:r>
              <a:rPr lang="en-US" b="1" dirty="0" smtClean="0">
                <a:solidFill>
                  <a:schemeClr val="accent3"/>
                </a:solidFill>
              </a:rPr>
              <a:t>0</a:t>
            </a:r>
            <a:r>
              <a:rPr lang="en-US" dirty="0" smtClean="0"/>
              <a:t>	               0, R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(MSD)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 5		    2 2		         2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87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chemeClr val="accent3"/>
                </a:solidFill>
              </a:rPr>
              <a:t>01011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23903" y="2667000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903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10200" y="264305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64305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39000" y="262781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39000" y="262781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27315" y="418120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7315" y="418120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987040" y="4194265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87040" y="4194265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242560" y="4194265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42560" y="4194265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2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check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1010111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1 * 2</a:t>
            </a:r>
            <a:r>
              <a:rPr lang="en-US" baseline="30000" dirty="0"/>
              <a:t>6</a:t>
            </a:r>
            <a:r>
              <a:rPr lang="en-US" dirty="0"/>
              <a:t>) + (0 * 2</a:t>
            </a:r>
            <a:r>
              <a:rPr lang="en-US" baseline="30000" dirty="0"/>
              <a:t>5</a:t>
            </a:r>
            <a:r>
              <a:rPr lang="en-US" dirty="0"/>
              <a:t>) + (1 * 2</a:t>
            </a:r>
            <a:r>
              <a:rPr lang="en-US" baseline="30000" dirty="0"/>
              <a:t>4</a:t>
            </a:r>
            <a:r>
              <a:rPr lang="en-US" dirty="0"/>
              <a:t>) + </a:t>
            </a:r>
            <a:r>
              <a:rPr lang="en-US" dirty="0" smtClean="0"/>
              <a:t>(</a:t>
            </a:r>
            <a:r>
              <a:rPr lang="en-US" dirty="0"/>
              <a:t>0 * 2</a:t>
            </a:r>
            <a:r>
              <a:rPr lang="en-US" baseline="30000" dirty="0"/>
              <a:t>3</a:t>
            </a:r>
            <a:r>
              <a:rPr lang="en-US" dirty="0"/>
              <a:t>) +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1 * 2</a:t>
            </a:r>
            <a:r>
              <a:rPr lang="en-US" baseline="30000" dirty="0"/>
              <a:t>2</a:t>
            </a:r>
            <a:r>
              <a:rPr lang="en-US" dirty="0"/>
              <a:t>) + (1 * 2</a:t>
            </a:r>
            <a:r>
              <a:rPr lang="en-US" baseline="30000" dirty="0"/>
              <a:t>1</a:t>
            </a:r>
            <a:r>
              <a:rPr lang="en-US" dirty="0"/>
              <a:t>) + (1 * 2</a:t>
            </a:r>
            <a:r>
              <a:rPr lang="en-US" baseline="30000" dirty="0"/>
              <a:t>0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/>
              <a:t>64 + </a:t>
            </a:r>
            <a:r>
              <a:rPr lang="en-US" dirty="0" smtClean="0"/>
              <a:t>0 +16 </a:t>
            </a:r>
            <a:r>
              <a:rPr lang="en-US" dirty="0"/>
              <a:t>+ </a:t>
            </a:r>
            <a:r>
              <a:rPr lang="en-US" dirty="0" smtClean="0"/>
              <a:t>0 + 4 </a:t>
            </a:r>
            <a:r>
              <a:rPr lang="en-US" dirty="0"/>
              <a:t>+ 2 + 1 = 87</a:t>
            </a:r>
            <a:r>
              <a:rPr lang="en-US" baseline="-25000" dirty="0"/>
              <a:t>10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4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check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1010111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1 * 2</a:t>
            </a:r>
            <a:r>
              <a:rPr lang="en-US" baseline="30000" dirty="0"/>
              <a:t>6</a:t>
            </a:r>
            <a:r>
              <a:rPr lang="en-US" dirty="0"/>
              <a:t>) + (0 * 2</a:t>
            </a:r>
            <a:r>
              <a:rPr lang="en-US" baseline="30000" dirty="0"/>
              <a:t>5</a:t>
            </a:r>
            <a:r>
              <a:rPr lang="en-US" dirty="0"/>
              <a:t>) + (1 * 2</a:t>
            </a:r>
            <a:r>
              <a:rPr lang="en-US" baseline="30000" dirty="0"/>
              <a:t>4</a:t>
            </a:r>
            <a:r>
              <a:rPr lang="en-US" dirty="0"/>
              <a:t>) + </a:t>
            </a:r>
            <a:r>
              <a:rPr lang="en-US" dirty="0" smtClean="0"/>
              <a:t>(</a:t>
            </a:r>
            <a:r>
              <a:rPr lang="en-US" dirty="0"/>
              <a:t>0 * 2</a:t>
            </a:r>
            <a:r>
              <a:rPr lang="en-US" baseline="30000" dirty="0"/>
              <a:t>3</a:t>
            </a:r>
            <a:r>
              <a:rPr lang="en-US" dirty="0"/>
              <a:t>) +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1 * 2</a:t>
            </a:r>
            <a:r>
              <a:rPr lang="en-US" baseline="30000" dirty="0"/>
              <a:t>2</a:t>
            </a:r>
            <a:r>
              <a:rPr lang="en-US" dirty="0"/>
              <a:t>) + (1 * 2</a:t>
            </a:r>
            <a:r>
              <a:rPr lang="en-US" baseline="30000" dirty="0"/>
              <a:t>1</a:t>
            </a:r>
            <a:r>
              <a:rPr lang="en-US" dirty="0"/>
              <a:t>) + (1 * 2</a:t>
            </a:r>
            <a:r>
              <a:rPr lang="en-US" baseline="30000" dirty="0"/>
              <a:t>0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/>
              <a:t>64 + </a:t>
            </a:r>
            <a:r>
              <a:rPr lang="en-US" dirty="0" smtClean="0"/>
              <a:t>0 +16 </a:t>
            </a:r>
            <a:r>
              <a:rPr lang="en-US" dirty="0"/>
              <a:t>+ </a:t>
            </a:r>
            <a:r>
              <a:rPr lang="en-US" dirty="0" smtClean="0"/>
              <a:t>0 + 4 </a:t>
            </a:r>
            <a:r>
              <a:rPr lang="en-US" dirty="0"/>
              <a:t>+ 2 + 1 = 87</a:t>
            </a:r>
            <a:r>
              <a:rPr lang="en-US" baseline="-25000" dirty="0"/>
              <a:t>10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Place:	</a:t>
            </a:r>
            <a:r>
              <a:rPr lang="en-US" sz="2000" b="1" dirty="0" smtClean="0">
                <a:solidFill>
                  <a:srgbClr val="7030A0"/>
                </a:solidFill>
              </a:rPr>
              <a:t>64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C00000"/>
                </a:solidFill>
              </a:rPr>
              <a:t>32</a:t>
            </a: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16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C00000"/>
                </a:solidFill>
              </a:rPr>
              <a:t>8</a:t>
            </a: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7030A0"/>
                </a:solidFill>
              </a:rPr>
              <a:t>4</a:t>
            </a:r>
            <a:r>
              <a:rPr lang="en-US" sz="2000" dirty="0" smtClean="0"/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2</a:t>
            </a:r>
            <a:r>
              <a:rPr lang="en-US" sz="2000" dirty="0" smtClean="0"/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 smtClean="0"/>
              <a:t>	1  0  1  0  1  1  1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7030A0"/>
                </a:solidFill>
              </a:rPr>
              <a:t>64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7030A0"/>
                </a:solidFill>
              </a:rPr>
              <a:t>16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7030A0"/>
                </a:solidFill>
              </a:rPr>
              <a:t>4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 = 87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4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symbols (0,1,2,3,4,5,6,7,8,9,A,B,C,D,E,F)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16</a:t>
            </a:r>
            <a:r>
              <a:rPr lang="en-US" dirty="0" smtClean="0"/>
              <a:t> =&gt; 10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16</a:t>
            </a:r>
            <a:r>
              <a:rPr lang="en-US" dirty="0" smtClean="0"/>
              <a:t> =&gt; 11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16</a:t>
            </a:r>
            <a:r>
              <a:rPr lang="en-US" dirty="0" smtClean="0"/>
              <a:t> =&gt; 12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16</a:t>
            </a:r>
            <a:r>
              <a:rPr lang="en-US" dirty="0" smtClean="0"/>
              <a:t> =&gt; 13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16</a:t>
            </a:r>
            <a:r>
              <a:rPr lang="en-US" dirty="0" smtClean="0"/>
              <a:t> =&gt; 14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F</a:t>
            </a:r>
            <a:r>
              <a:rPr lang="en-US" baseline="-25000" dirty="0" smtClean="0"/>
              <a:t>16</a:t>
            </a:r>
            <a:r>
              <a:rPr lang="en-US" dirty="0" smtClean="0"/>
              <a:t> =&gt; 15</a:t>
            </a:r>
            <a:r>
              <a:rPr lang="en-US" baseline="-25000" dirty="0" smtClean="0"/>
              <a:t>10			</a:t>
            </a:r>
            <a:r>
              <a:rPr lang="en-US" dirty="0" smtClean="0"/>
              <a:t>So what is 10</a:t>
            </a:r>
            <a:r>
              <a:rPr lang="en-US" baseline="-25000" dirty="0" smtClean="0"/>
              <a:t>16</a:t>
            </a:r>
            <a:r>
              <a:rPr lang="en-US" dirty="0" smtClean="0"/>
              <a:t>?</a:t>
            </a: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0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Decimal (10 symbols)</a:t>
            </a:r>
            <a:r>
              <a:rPr lang="en-US" b="1" dirty="0" smtClean="0"/>
              <a:t>	 </a:t>
            </a:r>
            <a:r>
              <a:rPr lang="en-US" b="1" u="sng" dirty="0" smtClean="0"/>
              <a:t>Hex (16 symbols)</a:t>
            </a:r>
            <a:r>
              <a:rPr lang="en-US" b="1" dirty="0" smtClean="0"/>
              <a:t>	  </a:t>
            </a:r>
            <a:r>
              <a:rPr lang="en-US" b="1" u="sng" dirty="0" smtClean="0"/>
              <a:t>Binary (2 symbols)</a:t>
            </a:r>
            <a:endParaRPr lang="en-US" b="1" dirty="0" smtClean="0"/>
          </a:p>
          <a:p>
            <a:pPr marL="0" lvl="0" indent="0">
              <a:buNone/>
            </a:pPr>
            <a:r>
              <a:rPr lang="en-US" dirty="0" smtClean="0"/>
              <a:t>	00			00			0000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01</a:t>
            </a:r>
            <a:r>
              <a:rPr lang="en-US" dirty="0" smtClean="0"/>
              <a:t>			</a:t>
            </a:r>
            <a:r>
              <a:rPr lang="en-US" b="1" dirty="0" smtClean="0"/>
              <a:t>01</a:t>
            </a:r>
            <a:r>
              <a:rPr lang="en-US" dirty="0" smtClean="0"/>
              <a:t>			</a:t>
            </a:r>
            <a:r>
              <a:rPr lang="en-US" b="1" dirty="0" smtClean="0"/>
              <a:t>0001</a:t>
            </a:r>
          </a:p>
          <a:p>
            <a:pPr marL="0" lvl="0" indent="0">
              <a:buNone/>
            </a:pPr>
            <a:r>
              <a:rPr lang="en-US" dirty="0" smtClean="0"/>
              <a:t>	02			02			</a:t>
            </a:r>
            <a:r>
              <a:rPr lang="en-US" b="1" dirty="0" smtClean="0"/>
              <a:t>0010</a:t>
            </a:r>
          </a:p>
          <a:p>
            <a:pPr marL="0" lvl="0" indent="0">
              <a:buNone/>
            </a:pPr>
            <a:r>
              <a:rPr lang="en-US" dirty="0" smtClean="0"/>
              <a:t>	03			03			0011</a:t>
            </a:r>
          </a:p>
          <a:p>
            <a:pPr marL="0" lvl="0" indent="0">
              <a:buNone/>
            </a:pPr>
            <a:r>
              <a:rPr lang="en-US" dirty="0" smtClean="0"/>
              <a:t>	04			04			</a:t>
            </a:r>
            <a:r>
              <a:rPr lang="en-US" b="1" dirty="0" smtClean="0"/>
              <a:t>0100</a:t>
            </a:r>
          </a:p>
          <a:p>
            <a:pPr marL="0" lvl="0" indent="0">
              <a:buNone/>
            </a:pPr>
            <a:r>
              <a:rPr lang="en-US" dirty="0" smtClean="0"/>
              <a:t>	05			05			0101</a:t>
            </a:r>
          </a:p>
          <a:p>
            <a:pPr marL="0" lvl="0" indent="0">
              <a:buNone/>
            </a:pPr>
            <a:r>
              <a:rPr lang="en-US" dirty="0" smtClean="0"/>
              <a:t>	06			06		</a:t>
            </a:r>
            <a:r>
              <a:rPr lang="en-US" smtClean="0"/>
              <a:t>	</a:t>
            </a:r>
            <a:r>
              <a:rPr lang="en-US" smtClean="0"/>
              <a:t>0110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	07			07			0111</a:t>
            </a:r>
          </a:p>
          <a:p>
            <a:pPr marL="0" lvl="0" indent="0">
              <a:buNone/>
            </a:pPr>
            <a:r>
              <a:rPr lang="en-US" dirty="0" smtClean="0"/>
              <a:t>	08			08			</a:t>
            </a:r>
            <a:r>
              <a:rPr lang="en-US" b="1" dirty="0" smtClean="0"/>
              <a:t>1000</a:t>
            </a:r>
          </a:p>
          <a:p>
            <a:pPr marL="0" lvl="0" indent="0">
              <a:buNone/>
            </a:pPr>
            <a:r>
              <a:rPr lang="en-US" dirty="0" smtClean="0"/>
              <a:t>	09			09			1001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10</a:t>
            </a:r>
            <a:r>
              <a:rPr lang="en-US" dirty="0" smtClean="0"/>
              <a:t>			0A			1010</a:t>
            </a:r>
          </a:p>
          <a:p>
            <a:pPr marL="0" lvl="0" indent="0">
              <a:buNone/>
            </a:pPr>
            <a:r>
              <a:rPr lang="en-US" dirty="0" smtClean="0"/>
              <a:t>	11			0B			1011</a:t>
            </a:r>
          </a:p>
          <a:p>
            <a:pPr marL="0" lvl="0" indent="0">
              <a:buNone/>
            </a:pPr>
            <a:r>
              <a:rPr lang="en-US" dirty="0" smtClean="0"/>
              <a:t>	12			0C			1100</a:t>
            </a:r>
          </a:p>
          <a:p>
            <a:pPr marL="0" lvl="0" indent="0">
              <a:buNone/>
            </a:pPr>
            <a:r>
              <a:rPr lang="en-US" dirty="0" smtClean="0"/>
              <a:t>	13			0D			1101</a:t>
            </a:r>
          </a:p>
          <a:p>
            <a:pPr marL="0" lvl="0" indent="0">
              <a:buNone/>
            </a:pPr>
            <a:r>
              <a:rPr lang="en-US" dirty="0" smtClean="0"/>
              <a:t>	14			0E			1110</a:t>
            </a:r>
          </a:p>
          <a:p>
            <a:pPr marL="0" lvl="0" indent="0">
              <a:buNone/>
            </a:pPr>
            <a:r>
              <a:rPr lang="en-US" dirty="0" smtClean="0"/>
              <a:t>	15			0F			1111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16			</a:t>
            </a:r>
            <a:r>
              <a:rPr lang="en-US" b="1" dirty="0" smtClean="0"/>
              <a:t>10</a:t>
            </a:r>
            <a:r>
              <a:rPr lang="en-US" dirty="0" smtClean="0"/>
              <a:t>		              </a:t>
            </a:r>
            <a:r>
              <a:rPr lang="en-US" b="1" dirty="0" smtClean="0"/>
              <a:t>10000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2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Decimal:	10 symbols (0,1,2,3,4,5,6,7,8,9)</a:t>
            </a:r>
          </a:p>
          <a:p>
            <a:r>
              <a:rPr lang="en-US" dirty="0" smtClean="0"/>
              <a:t>Binary:	2 symbols (0,1)</a:t>
            </a:r>
          </a:p>
          <a:p>
            <a:r>
              <a:rPr lang="en-US" dirty="0" smtClean="0"/>
              <a:t>Odometer system for counting</a:t>
            </a:r>
          </a:p>
          <a:p>
            <a:pPr lvl="1"/>
            <a:r>
              <a:rPr lang="en-US" dirty="0" smtClean="0"/>
              <a:t>Each digit is a dial with every symbol</a:t>
            </a:r>
          </a:p>
          <a:p>
            <a:pPr lvl="1"/>
            <a:r>
              <a:rPr lang="en-US" dirty="0" smtClean="0"/>
              <a:t>Advancing past last symbol resets to first</a:t>
            </a:r>
          </a:p>
          <a:p>
            <a:pPr lvl="2"/>
            <a:r>
              <a:rPr lang="en-US" sz="2800" dirty="0" smtClean="0"/>
              <a:t>Digit to the left advances by one.</a:t>
            </a:r>
          </a:p>
        </p:txBody>
      </p:sp>
    </p:spTree>
    <p:extLst>
      <p:ext uri="{BB962C8B-B14F-4D97-AF65-F5344CB8AC3E}">
        <p14:creationId xmlns:p14="http://schemas.microsoft.com/office/powerpoint/2010/main" val="391265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Decimal (10 symbols)</a:t>
            </a:r>
            <a:r>
              <a:rPr lang="en-US" b="1" dirty="0"/>
              <a:t>	</a:t>
            </a:r>
          </a:p>
          <a:p>
            <a:pPr marL="0" lvl="0" indent="0">
              <a:buNone/>
            </a:pPr>
            <a:r>
              <a:rPr lang="en-US" dirty="0" smtClean="0"/>
              <a:t>	00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01</a:t>
            </a:r>
            <a:r>
              <a:rPr lang="en-US" dirty="0" smtClean="0"/>
              <a:t>			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02			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03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04			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05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06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07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08			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09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10</a:t>
            </a:r>
            <a:r>
              <a:rPr lang="en-US" dirty="0" smtClean="0"/>
              <a:t>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11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12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13			</a:t>
            </a:r>
          </a:p>
          <a:p>
            <a:pPr marL="0" lvl="0" indent="0">
              <a:buNone/>
            </a:pPr>
            <a:r>
              <a:rPr lang="en-US" dirty="0" smtClean="0"/>
              <a:t>	14			</a:t>
            </a:r>
          </a:p>
          <a:p>
            <a:pPr marL="0" lvl="0" indent="0">
              <a:buNone/>
            </a:pPr>
            <a:r>
              <a:rPr lang="en-US" dirty="0" smtClean="0"/>
              <a:t>	15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Decimal (10 symbols)</a:t>
            </a:r>
            <a:r>
              <a:rPr lang="en-US" b="1" dirty="0"/>
              <a:t>	</a:t>
            </a:r>
            <a:r>
              <a:rPr lang="en-US" b="1" dirty="0" smtClean="0"/>
              <a:t>   </a:t>
            </a:r>
            <a:r>
              <a:rPr lang="en-US" b="1" u="sng" dirty="0" smtClean="0"/>
              <a:t>Binary </a:t>
            </a:r>
            <a:r>
              <a:rPr lang="en-US" b="1" u="sng" dirty="0"/>
              <a:t>(2 </a:t>
            </a:r>
            <a:r>
              <a:rPr lang="en-US" b="1" u="sng" dirty="0" smtClean="0"/>
              <a:t>symbols </a:t>
            </a:r>
            <a:r>
              <a:rPr lang="en-US" u="sng" dirty="0" smtClean="0"/>
              <a:t>– 4 bit representations</a:t>
            </a:r>
            <a:r>
              <a:rPr lang="en-US" b="1" u="sng" dirty="0" smtClean="0"/>
              <a:t>)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00			0000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01</a:t>
            </a:r>
            <a:r>
              <a:rPr lang="en-US" dirty="0" smtClean="0"/>
              <a:t>			</a:t>
            </a:r>
            <a:r>
              <a:rPr lang="en-US" b="1" dirty="0" smtClean="0"/>
              <a:t>0001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02			</a:t>
            </a:r>
            <a:r>
              <a:rPr lang="en-US" b="1" dirty="0" smtClean="0"/>
              <a:t>0010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03			0011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04			</a:t>
            </a:r>
            <a:r>
              <a:rPr lang="en-US" b="1" dirty="0" smtClean="0"/>
              <a:t>0100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05			0101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06			0110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07			0111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08			</a:t>
            </a:r>
            <a:r>
              <a:rPr lang="en-US" b="1" dirty="0" smtClean="0"/>
              <a:t>1000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09			1001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10</a:t>
            </a:r>
            <a:r>
              <a:rPr lang="en-US" dirty="0" smtClean="0"/>
              <a:t>			1010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11			1011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12			1100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13			1101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14			1110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15			1111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0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to Decimal (sum of products)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place:                 1000’s                    100’s                       10’s                        1’s</a:t>
            </a:r>
          </a:p>
          <a:p>
            <a:pPr marL="0" indent="0">
              <a:buNone/>
            </a:pPr>
            <a:r>
              <a:rPr lang="en-US" dirty="0" smtClean="0"/>
              <a:t>8439 = </a:t>
            </a:r>
            <a:r>
              <a:rPr lang="en-US" dirty="0"/>
              <a:t>(8 * 10</a:t>
            </a:r>
            <a:r>
              <a:rPr lang="en-US" baseline="30000" dirty="0"/>
              <a:t>3</a:t>
            </a:r>
            <a:r>
              <a:rPr lang="en-US" dirty="0"/>
              <a:t>) + (4 * 10</a:t>
            </a:r>
            <a:r>
              <a:rPr lang="en-US" baseline="30000" dirty="0"/>
              <a:t>2</a:t>
            </a:r>
            <a:r>
              <a:rPr lang="en-US" dirty="0"/>
              <a:t>) + (3 * 10</a:t>
            </a:r>
            <a:r>
              <a:rPr lang="en-US" baseline="30000" dirty="0"/>
              <a:t>1</a:t>
            </a:r>
            <a:r>
              <a:rPr lang="en-US" dirty="0"/>
              <a:t>) + (9 * 10</a:t>
            </a:r>
            <a:r>
              <a:rPr lang="en-US" baseline="30000" dirty="0"/>
              <a:t>0</a:t>
            </a:r>
            <a:r>
              <a:rPr lang="en-US" dirty="0"/>
              <a:t>) </a:t>
            </a:r>
            <a:r>
              <a:rPr lang="en-US" dirty="0" smtClean="0"/>
              <a:t>	=    8000   +      400    +        30     +       9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8439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to Decimal (sum of products)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place:                 1000’s                    100’s                       10’s                        1’s</a:t>
            </a:r>
          </a:p>
          <a:p>
            <a:pPr marL="0" indent="0">
              <a:buNone/>
            </a:pPr>
            <a:r>
              <a:rPr lang="en-US" dirty="0" smtClean="0"/>
              <a:t>8439 = </a:t>
            </a:r>
            <a:r>
              <a:rPr lang="en-US" dirty="0"/>
              <a:t>(8 * 10</a:t>
            </a:r>
            <a:r>
              <a:rPr lang="en-US" baseline="30000" dirty="0"/>
              <a:t>3</a:t>
            </a:r>
            <a:r>
              <a:rPr lang="en-US" dirty="0"/>
              <a:t>) + (4 * 10</a:t>
            </a:r>
            <a:r>
              <a:rPr lang="en-US" baseline="30000" dirty="0"/>
              <a:t>2</a:t>
            </a:r>
            <a:r>
              <a:rPr lang="en-US" dirty="0"/>
              <a:t>) + (3 * 10</a:t>
            </a:r>
            <a:r>
              <a:rPr lang="en-US" baseline="30000" dirty="0"/>
              <a:t>1</a:t>
            </a:r>
            <a:r>
              <a:rPr lang="en-US" dirty="0"/>
              <a:t>) + (9 * 10</a:t>
            </a:r>
            <a:r>
              <a:rPr lang="en-US" baseline="30000" dirty="0"/>
              <a:t>0</a:t>
            </a:r>
            <a:r>
              <a:rPr lang="en-US" dirty="0"/>
              <a:t>) </a:t>
            </a:r>
            <a:r>
              <a:rPr lang="en-US" dirty="0" smtClean="0"/>
              <a:t>	=    8000   +      400    +        30     +       9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8439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place:                     8’s                       4’s                       2’s                        1’s</a:t>
            </a:r>
          </a:p>
          <a:p>
            <a:pPr marL="0" indent="0">
              <a:buNone/>
            </a:pPr>
            <a:r>
              <a:rPr lang="en-US" dirty="0" smtClean="0"/>
              <a:t>1101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(1 * 2</a:t>
            </a:r>
            <a:r>
              <a:rPr lang="en-US" baseline="30000" dirty="0"/>
              <a:t>3</a:t>
            </a:r>
            <a:r>
              <a:rPr lang="en-US" dirty="0"/>
              <a:t>) + (1 * 2</a:t>
            </a:r>
            <a:r>
              <a:rPr lang="en-US" baseline="30000" dirty="0"/>
              <a:t>2</a:t>
            </a:r>
            <a:r>
              <a:rPr lang="en-US" dirty="0"/>
              <a:t>) + (0 * 2</a:t>
            </a:r>
            <a:r>
              <a:rPr lang="en-US" baseline="30000" dirty="0"/>
              <a:t>1</a:t>
            </a:r>
            <a:r>
              <a:rPr lang="en-US" dirty="0"/>
              <a:t>) + (1 * 2</a:t>
            </a:r>
            <a:r>
              <a:rPr lang="en-US" baseline="30000" dirty="0"/>
              <a:t>0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=      8      +       4      +       0      +  </a:t>
            </a:r>
            <a:r>
              <a:rPr lang="en-US" dirty="0"/>
              <a:t>1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= </a:t>
            </a:r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2779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Binary:</a:t>
            </a:r>
            <a:br>
              <a:rPr lang="en-US" dirty="0" smtClean="0"/>
            </a:br>
            <a:r>
              <a:rPr lang="en-US" sz="3600" dirty="0"/>
              <a:t>d</a:t>
            </a:r>
            <a:r>
              <a:rPr lang="en-US" sz="3600" dirty="0" smtClean="0"/>
              <a:t>iv 2 into quotient, store remainders in a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Translate 87 into Binary: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43, R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            </a:t>
            </a:r>
            <a:endParaRPr lang="en-US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/>
              <a:t>2 87 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87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C00000"/>
                </a:solidFill>
              </a:rPr>
              <a:t>            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2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Binary:</a:t>
            </a:r>
            <a:br>
              <a:rPr lang="en-US" dirty="0" smtClean="0"/>
            </a:br>
            <a:r>
              <a:rPr lang="en-US" sz="3600" dirty="0"/>
              <a:t>d</a:t>
            </a:r>
            <a:r>
              <a:rPr lang="en-US" sz="3600" dirty="0" smtClean="0"/>
              <a:t>iv 2 into quotient, store remainders in a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Translate 87 into Binary: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43, R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           21, R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         </a:t>
            </a:r>
            <a:endParaRPr lang="en-US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/>
              <a:t>2 87 		   2 43		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87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C00000"/>
                </a:solidFill>
              </a:rPr>
              <a:t>          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23903" y="2667000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903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3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Binary:</a:t>
            </a:r>
            <a:br>
              <a:rPr lang="en-US" dirty="0" smtClean="0"/>
            </a:br>
            <a:r>
              <a:rPr lang="en-US" sz="3600" dirty="0"/>
              <a:t>d</a:t>
            </a:r>
            <a:r>
              <a:rPr lang="en-US" sz="3600" dirty="0" smtClean="0"/>
              <a:t>iv 2 into quotient, store remainders in a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Translate 87 into Binary: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43, R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           21, R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        10, R </a:t>
            </a:r>
            <a:r>
              <a:rPr lang="en-US" b="1" dirty="0" smtClean="0">
                <a:solidFill>
                  <a:schemeClr val="accent3"/>
                </a:solidFill>
              </a:rPr>
              <a:t>1</a:t>
            </a:r>
            <a:r>
              <a:rPr lang="en-US" dirty="0" smtClean="0"/>
              <a:t>	       </a:t>
            </a:r>
            <a:endParaRPr lang="en-US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/>
              <a:t>2 87 		   2 43		2 21		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87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C00000"/>
                </a:solidFill>
              </a:rPr>
              <a:t>         </a:t>
            </a:r>
            <a:r>
              <a:rPr lang="en-US" b="1" dirty="0" smtClean="0">
                <a:solidFill>
                  <a:schemeClr val="accent3"/>
                </a:solidFill>
              </a:rPr>
              <a:t>11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23903" y="2667000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903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10200" y="2643052"/>
            <a:ext cx="0" cy="524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643052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1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378</Words>
  <Application>Microsoft Office PowerPoint</Application>
  <PresentationFormat>On-screen Show (4:3)</PresentationFormat>
  <Paragraphs>168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Binary Primer</vt:lpstr>
      <vt:lpstr>Number systems</vt:lpstr>
      <vt:lpstr> </vt:lpstr>
      <vt:lpstr> </vt:lpstr>
      <vt:lpstr>Binary to Decimal (sum of products)</vt:lpstr>
      <vt:lpstr>Binary to Decimal (sum of products)</vt:lpstr>
      <vt:lpstr>Decimal to Binary: div 2 into quotient, store remainders in a stack</vt:lpstr>
      <vt:lpstr>Decimal to Binary: div 2 into quotient, store remainders in a stack</vt:lpstr>
      <vt:lpstr>Decimal to Binary: div 2 into quotient, store remainders in a stack</vt:lpstr>
      <vt:lpstr>Decimal to Binary: div 2 into quotient, store remainders in a stack</vt:lpstr>
      <vt:lpstr>Decimal to Binary: div 2 into quotient, store remainders in a stack</vt:lpstr>
      <vt:lpstr>Decimal to Binary: div 2 into quotient, store remainders in a stack</vt:lpstr>
      <vt:lpstr>Decimal to Binary: div 2 into quotient, store remainders in a stack</vt:lpstr>
      <vt:lpstr>Reverse check accuracy</vt:lpstr>
      <vt:lpstr>Reverse check accuracy</vt:lpstr>
      <vt:lpstr>Hexadecimal</vt:lpstr>
      <vt:lpstr> 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Primer</dc:title>
  <dc:creator>Administrator</dc:creator>
  <cp:lastModifiedBy>Administrator</cp:lastModifiedBy>
  <cp:revision>11</cp:revision>
  <dcterms:created xsi:type="dcterms:W3CDTF">2014-09-02T17:58:56Z</dcterms:created>
  <dcterms:modified xsi:type="dcterms:W3CDTF">2014-11-09T12:39:09Z</dcterms:modified>
</cp:coreProperties>
</file>