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array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its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(“enter #, -1 to quit”);</a:t>
            </a:r>
          </a:p>
          <a:p>
            <a:pPr marL="0" indent="0">
              <a:buNone/>
            </a:pPr>
            <a:r>
              <a:rPr lang="en-US" sz="2000" b="1" dirty="0"/>
              <a:t>     x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9	     2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57363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55722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	     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1430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(“enter #, -1 to quit”);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/>
              <a:t>if(x != -1 &amp;&amp; </a:t>
            </a:r>
            <a:r>
              <a:rPr lang="en-US" sz="2000" b="1" dirty="0" smtClean="0"/>
              <a:t>count&lt;</a:t>
            </a:r>
            <a:r>
              <a:rPr lang="en-US" sz="2000" b="1" dirty="0" err="1" smtClean="0"/>
              <a:t>nums.length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      </a:t>
            </a:r>
            <a:r>
              <a:rPr lang="en-US" sz="2000" b="1" dirty="0" err="1"/>
              <a:t>nums</a:t>
            </a:r>
            <a:r>
              <a:rPr lang="en-US" sz="2000" b="1" dirty="0"/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9	     2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30607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6578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	     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752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(“enter #, -1 to quit”);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/>
              <a:t>count</a:t>
            </a:r>
            <a:r>
              <a:rPr lang="en-US" sz="2000" b="1" dirty="0" smtClean="0"/>
              <a:t>++;</a:t>
            </a: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9	     2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3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79832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66698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	     	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83969" y="2744688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(“enter #, -1 to quit”);</a:t>
            </a:r>
          </a:p>
          <a:p>
            <a:pPr marL="0" indent="0">
              <a:buNone/>
            </a:pPr>
            <a:r>
              <a:rPr lang="en-US" sz="2000" b="1" dirty="0"/>
              <a:t>     x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9	     2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-1	     3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25698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6428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	     	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1430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(“enter #, -1 to quit”);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/>
              <a:t>if(x != -1 &amp;&amp; </a:t>
            </a:r>
            <a:r>
              <a:rPr lang="en-US" sz="2000" b="1" dirty="0" smtClean="0"/>
              <a:t>count&lt;</a:t>
            </a:r>
            <a:r>
              <a:rPr lang="en-US" sz="2000" b="1" dirty="0" err="1" smtClean="0"/>
              <a:t>nums.length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9	     2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-1	     3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DONE</a:t>
            </a:r>
            <a:endParaRPr 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03958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1360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	     	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752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(“enter #, -1 to quit”);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9	     2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-1	     3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DONE</a:t>
            </a:r>
            <a:endParaRPr 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45720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04155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	     	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038600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Your numbers are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r>
              <a:rPr lang="en-US" sz="2000" b="1" dirty="0" smtClean="0">
                <a:solidFill>
                  <a:srgbClr val="7030A0"/>
                </a:solidFill>
              </a:rPr>
              <a:t>”);			</a:t>
            </a:r>
            <a:r>
              <a:rPr lang="en-US" sz="2000" u="sng" dirty="0" smtClean="0"/>
              <a:t>output</a:t>
            </a:r>
            <a:endParaRPr lang="en-US" sz="2000" u="sng" dirty="0"/>
          </a:p>
          <a:p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 &lt; count;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		          </a:t>
            </a:r>
            <a:r>
              <a:rPr lang="en-US" sz="2000" dirty="0" smtClean="0"/>
              <a:t>Your numbers are: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nums</a:t>
            </a:r>
            <a:r>
              <a:rPr lang="en-US" sz="2000" b="1" dirty="0" smtClean="0">
                <a:solidFill>
                  <a:srgbClr val="7030A0"/>
                </a:solidFill>
              </a:rPr>
              <a:t>[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] + “ </a:t>
            </a:r>
            <a:r>
              <a:rPr lang="en-US" sz="2000" b="1" dirty="0" smtClean="0">
                <a:solidFill>
                  <a:srgbClr val="7030A0"/>
                </a:solidFill>
              </a:rPr>
              <a:t>“);			           </a:t>
            </a:r>
            <a:r>
              <a:rPr lang="en-US" sz="2000" dirty="0" smtClean="0"/>
              <a:t>7 5 9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183969" y="41910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assign one array to another with the = operator, you have not copied the array.</a:t>
            </a:r>
          </a:p>
          <a:p>
            <a:pPr lvl="1"/>
            <a:r>
              <a:rPr lang="en-US" dirty="0" smtClean="0"/>
              <a:t>Parody:  two references to the same array.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 = {5,9,7};		</a:t>
            </a:r>
            <a:r>
              <a:rPr lang="en-US" sz="2800" dirty="0" err="1" smtClean="0"/>
              <a:t>nums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68239"/>
              </p:ext>
            </p:extLst>
          </p:nvPr>
        </p:nvGraphicFramePr>
        <p:xfrm>
          <a:off x="6324600" y="3657600"/>
          <a:ext cx="22860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83552"/>
              </p:ext>
            </p:extLst>
          </p:nvPr>
        </p:nvGraphicFramePr>
        <p:xfrm>
          <a:off x="6324600" y="3200400"/>
          <a:ext cx="2286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486400" y="3657600"/>
            <a:ext cx="7620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4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assign one array to another with the = operator, you have not copied the array.</a:t>
            </a:r>
          </a:p>
          <a:p>
            <a:pPr lvl="1"/>
            <a:r>
              <a:rPr lang="en-US" dirty="0" smtClean="0"/>
              <a:t>Parody:  two references to the same array.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 = {5,9,7};		</a:t>
            </a:r>
            <a:r>
              <a:rPr lang="en-US" sz="2800" dirty="0" err="1" smtClean="0"/>
              <a:t>nums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			</a:t>
            </a:r>
            <a:r>
              <a:rPr lang="en-US" sz="2800" dirty="0" smtClean="0"/>
              <a:t>list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8023"/>
              </p:ext>
            </p:extLst>
          </p:nvPr>
        </p:nvGraphicFramePr>
        <p:xfrm>
          <a:off x="6324600" y="3657600"/>
          <a:ext cx="22860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36545"/>
              </p:ext>
            </p:extLst>
          </p:nvPr>
        </p:nvGraphicFramePr>
        <p:xfrm>
          <a:off x="6324600" y="3200400"/>
          <a:ext cx="2286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486400" y="3657600"/>
            <a:ext cx="7620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39624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1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assign one array to another with the = operator, you have not copied the array.</a:t>
            </a:r>
          </a:p>
          <a:p>
            <a:pPr lvl="1"/>
            <a:r>
              <a:rPr lang="en-US" dirty="0" smtClean="0"/>
              <a:t>Parody:  two references to the same array.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 = {5,9,7};		</a:t>
            </a:r>
            <a:r>
              <a:rPr lang="en-US" sz="2800" dirty="0" err="1" smtClean="0"/>
              <a:t>nums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list[1] = 4;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		</a:t>
            </a:r>
            <a:r>
              <a:rPr lang="en-US" sz="2800" dirty="0" smtClean="0"/>
              <a:t>list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5426"/>
              </p:ext>
            </p:extLst>
          </p:nvPr>
        </p:nvGraphicFramePr>
        <p:xfrm>
          <a:off x="6324600" y="3657600"/>
          <a:ext cx="22860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67501"/>
              </p:ext>
            </p:extLst>
          </p:nvPr>
        </p:nvGraphicFramePr>
        <p:xfrm>
          <a:off x="6324600" y="3200400"/>
          <a:ext cx="2286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486400" y="3657600"/>
            <a:ext cx="7620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39624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3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If you assign one array to another with the = operator, you have not copied the array.</a:t>
            </a:r>
          </a:p>
          <a:p>
            <a:pPr lvl="1"/>
            <a:r>
              <a:rPr lang="en-US" dirty="0" smtClean="0"/>
              <a:t>Parody:  two references to the same array.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 = {5,9,7};		</a:t>
            </a:r>
            <a:r>
              <a:rPr lang="en-US" sz="2800" dirty="0" err="1" smtClean="0"/>
              <a:t>nums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list[1] = 4;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		</a:t>
            </a:r>
            <a:r>
              <a:rPr lang="en-US" sz="2800" dirty="0" smtClean="0"/>
              <a:t>list		output:5 4 7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[0]+” “+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[1]+” “+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[2]);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16286"/>
              </p:ext>
            </p:extLst>
          </p:nvPr>
        </p:nvGraphicFramePr>
        <p:xfrm>
          <a:off x="6324600" y="3657600"/>
          <a:ext cx="22860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76649"/>
              </p:ext>
            </p:extLst>
          </p:nvPr>
        </p:nvGraphicFramePr>
        <p:xfrm>
          <a:off x="6324600" y="3200400"/>
          <a:ext cx="2286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486400" y="3657600"/>
            <a:ext cx="7620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39624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8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Array’s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must declare its size when created.</a:t>
            </a:r>
          </a:p>
          <a:p>
            <a:pPr lvl="1"/>
            <a:r>
              <a:rPr lang="en-US" dirty="0" smtClean="0"/>
              <a:t>There are applications where the number of elements is not known until run time.</a:t>
            </a:r>
          </a:p>
          <a:p>
            <a:pPr lvl="1"/>
            <a:r>
              <a:rPr lang="en-US" dirty="0" smtClean="0"/>
              <a:t>You have to make the array big enough so that you don’t run out of space, and keep track of the number of valid elements in the array.</a:t>
            </a:r>
          </a:p>
          <a:p>
            <a:pPr lvl="1"/>
            <a:r>
              <a:rPr lang="en-US" dirty="0" smtClean="0"/>
              <a:t>If you run out of space, the program will crash when it tries to access an invalid index.</a:t>
            </a:r>
          </a:p>
        </p:txBody>
      </p:sp>
    </p:spTree>
    <p:extLst>
      <p:ext uri="{BB962C8B-B14F-4D97-AF65-F5344CB8AC3E}">
        <p14:creationId xmlns:p14="http://schemas.microsoft.com/office/powerpoint/2010/main" val="17074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If you assign one array to another with the = operator, you have not copied the array.</a:t>
            </a:r>
          </a:p>
          <a:p>
            <a:pPr lvl="1"/>
            <a:r>
              <a:rPr lang="en-US" dirty="0" smtClean="0"/>
              <a:t>Parody:  two references to the same array.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 = {5,9,7};		</a:t>
            </a:r>
            <a:r>
              <a:rPr lang="en-US" sz="2800" dirty="0" err="1" smtClean="0"/>
              <a:t>nums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list[1] = 4;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		</a:t>
            </a:r>
            <a:r>
              <a:rPr lang="en-US" sz="2800" dirty="0" smtClean="0"/>
              <a:t>list		output:5 4 7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[0]+” “+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[1]+” “+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[2]);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nums</a:t>
            </a:r>
            <a:r>
              <a:rPr lang="en-US" dirty="0" smtClean="0"/>
              <a:t> and list are the same array.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84425"/>
              </p:ext>
            </p:extLst>
          </p:nvPr>
        </p:nvGraphicFramePr>
        <p:xfrm>
          <a:off x="6324600" y="3657600"/>
          <a:ext cx="22860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62750"/>
              </p:ext>
            </p:extLst>
          </p:nvPr>
        </p:nvGraphicFramePr>
        <p:xfrm>
          <a:off x="6324600" y="3200400"/>
          <a:ext cx="2286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486400" y="3657600"/>
            <a:ext cx="7620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3962400"/>
            <a:ext cx="762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5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To copy an array:</a:t>
            </a:r>
          </a:p>
          <a:p>
            <a:pPr lvl="1">
              <a:buFontTx/>
              <a:buChar char="-"/>
            </a:pPr>
            <a:r>
              <a:rPr lang="en-US" dirty="0" smtClean="0"/>
              <a:t>create a new array that is the same size</a:t>
            </a:r>
          </a:p>
          <a:p>
            <a:pPr lvl="1">
              <a:buFontTx/>
              <a:buChar char="-"/>
            </a:pPr>
            <a:r>
              <a:rPr lang="en-US" dirty="0" smtClean="0"/>
              <a:t>use a for-loop to copy all the elements over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[] </a:t>
            </a:r>
            <a:r>
              <a:rPr lang="en-US" sz="2800" b="1" dirty="0" err="1">
                <a:solidFill>
                  <a:srgbClr val="7030A0"/>
                </a:solidFill>
              </a:rPr>
              <a:t>nums</a:t>
            </a:r>
            <a:r>
              <a:rPr lang="en-US" sz="2800" b="1" dirty="0">
                <a:solidFill>
                  <a:srgbClr val="7030A0"/>
                </a:solidFill>
              </a:rPr>
              <a:t> = {5,9,7</a:t>
            </a:r>
            <a:r>
              <a:rPr lang="en-US" sz="2800" b="1" dirty="0" smtClean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[] list = new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[</a:t>
            </a:r>
            <a:r>
              <a:rPr lang="en-US" sz="28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800" b="1" dirty="0" smtClean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list.length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list[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</a:t>
            </a:r>
            <a:r>
              <a:rPr lang="en-US" sz="2800" b="1" dirty="0" err="1" smtClean="0">
                <a:solidFill>
                  <a:srgbClr val="7030A0"/>
                </a:solidFill>
              </a:rPr>
              <a:t>nums</a:t>
            </a:r>
            <a:r>
              <a:rPr lang="en-US" sz="2800" b="1" dirty="0" smtClean="0">
                <a:solidFill>
                  <a:srgbClr val="7030A0"/>
                </a:solidFill>
              </a:rPr>
              <a:t>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];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Now we have two arrays with the same values.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4725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an array of objects only creates references to null.</a:t>
            </a:r>
          </a:p>
          <a:p>
            <a:pPr lvl="1"/>
            <a:r>
              <a:rPr lang="en-US" dirty="0" smtClean="0"/>
              <a:t>Attempting to access any element before calling its constructor will result in a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63372"/>
              </p:ext>
            </p:extLst>
          </p:nvPr>
        </p:nvGraphicFramePr>
        <p:xfrm>
          <a:off x="5105400" y="4114800"/>
          <a:ext cx="381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61394"/>
              </p:ext>
            </p:extLst>
          </p:nvPr>
        </p:nvGraphicFramePr>
        <p:xfrm>
          <a:off x="5105400" y="3657600"/>
          <a:ext cx="3810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53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an array of objects only creates references to null.</a:t>
            </a:r>
          </a:p>
          <a:p>
            <a:pPr lvl="1"/>
            <a:r>
              <a:rPr lang="en-US" dirty="0" smtClean="0"/>
              <a:t>Attempting to access any element before calling its constructor will result in a </a:t>
            </a:r>
            <a:r>
              <a:rPr lang="en-US" dirty="0" err="1" smtClean="0"/>
              <a:t>NullPointerException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army[0].</a:t>
            </a:r>
            <a:r>
              <a:rPr lang="en-US" sz="2800" b="1" dirty="0" err="1" smtClean="0">
                <a:solidFill>
                  <a:srgbClr val="C00000"/>
                </a:solidFill>
              </a:rPr>
              <a:t>turnLeft</a:t>
            </a:r>
            <a:r>
              <a:rPr lang="en-US" sz="2800" b="1" dirty="0" smtClean="0">
                <a:solidFill>
                  <a:srgbClr val="C00000"/>
                </a:solidFill>
              </a:rPr>
              <a:t>();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army[0] is null and null doesn’t have </a:t>
            </a:r>
            <a:r>
              <a:rPr lang="en-US" dirty="0" err="1" smtClean="0"/>
              <a:t>turnLeft</a:t>
            </a:r>
            <a:r>
              <a:rPr lang="en-US" dirty="0" smtClean="0"/>
              <a:t>()  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03800"/>
              </p:ext>
            </p:extLst>
          </p:nvPr>
        </p:nvGraphicFramePr>
        <p:xfrm>
          <a:off x="5105400" y="4114800"/>
          <a:ext cx="381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8802"/>
              </p:ext>
            </p:extLst>
          </p:nvPr>
        </p:nvGraphicFramePr>
        <p:xfrm>
          <a:off x="5105400" y="3657600"/>
          <a:ext cx="3810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20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creating the array, you need to call the constructor for any element before using it.</a:t>
            </a:r>
          </a:p>
          <a:p>
            <a:pPr lvl="1"/>
            <a:r>
              <a:rPr lang="en-US" dirty="0" smtClean="0"/>
              <a:t>Usually use a for loop to create all of the elements</a:t>
            </a:r>
          </a:p>
          <a:p>
            <a:pPr marL="457200" lvl="1" indent="0">
              <a:buNone/>
            </a:pPr>
            <a:r>
              <a:rPr lang="en-US" dirty="0" smtClean="0"/>
              <a:t>    right after you create the array.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//create </a:t>
            </a:r>
            <a:r>
              <a:rPr lang="en-US" sz="2800" dirty="0" smtClean="0">
                <a:solidFill>
                  <a:srgbClr val="C00000"/>
                </a:solidFill>
              </a:rPr>
              <a:t>an army of </a:t>
            </a:r>
            <a:r>
              <a:rPr lang="en-US" sz="2800" dirty="0">
                <a:solidFill>
                  <a:srgbClr val="C00000"/>
                </a:solidFill>
              </a:rPr>
              <a:t>5 </a:t>
            </a:r>
            <a:r>
              <a:rPr lang="en-US" sz="2800" dirty="0" smtClean="0">
                <a:solidFill>
                  <a:srgbClr val="C00000"/>
                </a:solidFill>
              </a:rPr>
              <a:t>Robots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</a:t>
            </a:r>
            <a:r>
              <a:rPr lang="en-US" sz="2800" b="1" dirty="0">
                <a:solidFill>
                  <a:srgbClr val="7030A0"/>
                </a:solidFill>
              </a:rPr>
              <a:t>[] </a:t>
            </a:r>
            <a:r>
              <a:rPr lang="en-US" sz="2800" b="1" dirty="0" smtClean="0">
                <a:solidFill>
                  <a:srgbClr val="7030A0"/>
                </a:solidFill>
              </a:rPr>
              <a:t>army </a:t>
            </a:r>
            <a:r>
              <a:rPr lang="en-US" sz="2800" b="1" dirty="0">
                <a:solidFill>
                  <a:srgbClr val="7030A0"/>
                </a:solidFill>
              </a:rPr>
              <a:t>= new </a:t>
            </a:r>
            <a:r>
              <a:rPr lang="en-US" sz="2800" b="1" dirty="0" smtClean="0">
                <a:solidFill>
                  <a:srgbClr val="7030A0"/>
                </a:solidFill>
              </a:rPr>
              <a:t>Robot[5</a:t>
            </a:r>
            <a:r>
              <a:rPr lang="en-US" sz="2800" b="1" dirty="0">
                <a:solidFill>
                  <a:srgbClr val="7030A0"/>
                </a:solidFill>
              </a:rPr>
              <a:t>];		</a:t>
            </a:r>
            <a:r>
              <a:rPr lang="en-US" sz="2800" dirty="0">
                <a:solidFill>
                  <a:srgbClr val="C00000"/>
                </a:solidFill>
              </a:rPr>
              <a:t>//5 ref to null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for(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		</a:t>
            </a:r>
            <a:r>
              <a:rPr lang="en-US" sz="2800" dirty="0">
                <a:solidFill>
                  <a:srgbClr val="C00000"/>
                </a:solidFill>
              </a:rPr>
              <a:t>//create 5 </a:t>
            </a:r>
            <a:r>
              <a:rPr lang="en-US" sz="2800" dirty="0" smtClean="0">
                <a:solidFill>
                  <a:srgbClr val="C00000"/>
                </a:solidFill>
              </a:rPr>
              <a:t>Robots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</a:t>
            </a:r>
            <a:r>
              <a:rPr lang="en-US" sz="2800" b="1" dirty="0" smtClean="0">
                <a:solidFill>
                  <a:srgbClr val="7030A0"/>
                </a:solidFill>
              </a:rPr>
              <a:t>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] = new </a:t>
            </a:r>
            <a:r>
              <a:rPr lang="en-US" sz="2800" b="1" dirty="0" smtClean="0">
                <a:solidFill>
                  <a:srgbClr val="7030A0"/>
                </a:solidFill>
              </a:rPr>
              <a:t>Robot();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939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13897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0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10505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495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0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71840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40922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6083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 = new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[10];		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count = 0;				</a:t>
            </a:r>
            <a:r>
              <a:rPr lang="en-US" dirty="0" smtClean="0">
                <a:solidFill>
                  <a:srgbClr val="C00000"/>
                </a:solidFill>
              </a:rPr>
              <a:t>//keep track of # elements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x = 0;				</a:t>
            </a:r>
            <a:r>
              <a:rPr lang="en-US" dirty="0" smtClean="0">
                <a:solidFill>
                  <a:srgbClr val="C00000"/>
                </a:solidFill>
              </a:rPr>
              <a:t>//store user input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while(x != -1)				</a:t>
            </a:r>
            <a:r>
              <a:rPr lang="en-US" dirty="0" smtClean="0">
                <a:solidFill>
                  <a:srgbClr val="C00000"/>
                </a:solidFill>
              </a:rPr>
              <a:t>//enter -1 to quit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enter #, -1 to quit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x = </a:t>
            </a:r>
            <a:r>
              <a:rPr lang="en-US" b="1" dirty="0" err="1" smtClean="0">
                <a:solidFill>
                  <a:srgbClr val="7030A0"/>
                </a:solidFill>
              </a:rPr>
              <a:t>input.nextInt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if(x != -1 &amp;&amp; count&lt;</a:t>
            </a:r>
            <a:r>
              <a:rPr lang="en-US" b="1" dirty="0" err="1" smtClean="0">
                <a:solidFill>
                  <a:srgbClr val="7030A0"/>
                </a:solidFill>
              </a:rPr>
              <a:t>nums.length</a:t>
            </a:r>
            <a:r>
              <a:rPr lang="en-US" b="1" dirty="0" smtClean="0">
                <a:solidFill>
                  <a:srgbClr val="7030A0"/>
                </a:solidFill>
              </a:rPr>
              <a:t>)	</a:t>
            </a:r>
            <a:r>
              <a:rPr lang="en-US" dirty="0" smtClean="0">
                <a:solidFill>
                  <a:srgbClr val="C00000"/>
                </a:solidFill>
              </a:rPr>
              <a:t>//make sure we don’t crash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count++;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Your numbers are: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=0;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&lt; count;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	</a:t>
            </a:r>
            <a:r>
              <a:rPr lang="en-US" dirty="0" smtClean="0">
                <a:solidFill>
                  <a:srgbClr val="C00000"/>
                </a:solidFill>
              </a:rPr>
              <a:t>//only show valid elements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 + “ “);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7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75035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85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8100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70427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3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16046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85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85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3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09898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70427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5" y="2370427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/>
              <a:t>for(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=0;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army.length</a:t>
            </a:r>
            <a:r>
              <a:rPr lang="en-US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++)</a:t>
            </a:r>
            <a:r>
              <a:rPr lang="en-US" sz="2800" b="1" dirty="0" smtClean="0">
                <a:solidFill>
                  <a:srgbClr val="7030A0"/>
                </a:solidFill>
              </a:rPr>
              <a:t>		 </a:t>
            </a:r>
            <a:r>
              <a:rPr lang="en-US" sz="2800" b="1" dirty="0" smtClean="0"/>
              <a:t>4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army[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] = new Robot();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53626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1673" y="4502727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85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850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03" y="2364150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Robot [] army = new Robot[5];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Robot collection called army with space for 5 Robots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At this point, no Robots exist yet because we haven’t called any Robot constructors.  We have 5 references to null.</a:t>
            </a:r>
          </a:p>
          <a:p>
            <a:pPr marL="0" indent="0">
              <a:buNone/>
            </a:pPr>
            <a:r>
              <a:rPr lang="en-US" sz="2400" dirty="0" smtClean="0"/>
              <a:t>Use a for loop to create each Robot and assign it to its own individual index in the array:			_</a:t>
            </a:r>
            <a:r>
              <a:rPr lang="en-US" sz="2400" b="1" u="sng" dirty="0" err="1" smtClean="0"/>
              <a:t>i</a:t>
            </a:r>
            <a:r>
              <a:rPr lang="en-US" sz="2400" dirty="0" smtClean="0"/>
              <a:t>_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=0;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</a:t>
            </a:r>
            <a:r>
              <a:rPr lang="en-US" sz="2800" b="1" dirty="0" err="1" smtClean="0">
                <a:solidFill>
                  <a:srgbClr val="7030A0"/>
                </a:solidFill>
              </a:rPr>
              <a:t>army.length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 </a:t>
            </a:r>
            <a:r>
              <a:rPr lang="en-US" sz="2800" b="1" dirty="0" smtClean="0"/>
              <a:t>4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smtClean="0"/>
              <a:t>army[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 = new Robot();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990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86000" y="9906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00600" y="9906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49457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5-Point Star 1"/>
          <p:cNvSpPr/>
          <p:nvPr/>
        </p:nvSpPr>
        <p:spPr>
          <a:xfrm>
            <a:off x="228600" y="4953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70427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5" y="2370427"/>
            <a:ext cx="485775" cy="37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85581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Once the Robots are created, they can be accessed as individual Robots.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Robot is called </a:t>
            </a:r>
            <a:r>
              <a:rPr lang="en-US" sz="2400" b="1" dirty="0" smtClean="0">
                <a:solidFill>
                  <a:srgbClr val="7030A0"/>
                </a:solidFill>
              </a:rPr>
              <a:t>army[0]</a:t>
            </a:r>
            <a:r>
              <a:rPr lang="en-US" sz="2400" dirty="0" smtClean="0"/>
              <a:t>. 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is called </a:t>
            </a:r>
            <a:r>
              <a:rPr lang="en-US" sz="2400" b="1" dirty="0" smtClean="0">
                <a:solidFill>
                  <a:srgbClr val="7030A0"/>
                </a:solidFill>
              </a:rPr>
              <a:t>army[1]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last Robot is </a:t>
            </a:r>
            <a:r>
              <a:rPr lang="en-US" sz="2400" b="1" dirty="0" smtClean="0">
                <a:solidFill>
                  <a:srgbClr val="7030A0"/>
                </a:solidFill>
              </a:rPr>
              <a:t>army[4]</a:t>
            </a:r>
            <a:r>
              <a:rPr lang="en-US" sz="2400" dirty="0" smtClean="0"/>
              <a:t>, also known as </a:t>
            </a:r>
            <a:r>
              <a:rPr lang="en-US" sz="2400" b="1" dirty="0" smtClean="0">
                <a:solidFill>
                  <a:srgbClr val="7030A0"/>
                </a:solidFill>
              </a:rPr>
              <a:t>army[army.length-1]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army[2].</a:t>
            </a:r>
            <a:r>
              <a:rPr lang="en-US" sz="2400" b="1" dirty="0" err="1" smtClean="0">
                <a:solidFill>
                  <a:srgbClr val="7030A0"/>
                </a:solidFill>
              </a:rPr>
              <a:t>turnLeft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army[0].</a:t>
            </a:r>
            <a:r>
              <a:rPr lang="en-US" sz="2400" b="1" dirty="0" err="1" smtClean="0">
                <a:solidFill>
                  <a:srgbClr val="7030A0"/>
                </a:solidFill>
              </a:rPr>
              <a:t>turnLeft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75989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70427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5" y="2370427"/>
            <a:ext cx="485775" cy="37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85581"/>
            <a:ext cx="485775" cy="3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Once the Robots are created, they can be accessed as individual Robots.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Robot is called </a:t>
            </a:r>
            <a:r>
              <a:rPr lang="en-US" sz="2400" b="1" dirty="0" smtClean="0">
                <a:solidFill>
                  <a:srgbClr val="7030A0"/>
                </a:solidFill>
              </a:rPr>
              <a:t>army[0]</a:t>
            </a:r>
            <a:r>
              <a:rPr lang="en-US" sz="2400" dirty="0" smtClean="0"/>
              <a:t>. 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is called </a:t>
            </a:r>
            <a:r>
              <a:rPr lang="en-US" sz="2400" b="1" dirty="0" smtClean="0">
                <a:solidFill>
                  <a:srgbClr val="7030A0"/>
                </a:solidFill>
              </a:rPr>
              <a:t>army[1]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last Robot is </a:t>
            </a:r>
            <a:r>
              <a:rPr lang="en-US" sz="2400" b="1" dirty="0" smtClean="0">
                <a:solidFill>
                  <a:srgbClr val="7030A0"/>
                </a:solidFill>
              </a:rPr>
              <a:t>army[4]</a:t>
            </a:r>
            <a:r>
              <a:rPr lang="en-US" sz="2400" dirty="0" smtClean="0"/>
              <a:t>, also known as </a:t>
            </a:r>
            <a:r>
              <a:rPr lang="en-US" sz="2400" b="1" dirty="0" smtClean="0">
                <a:solidFill>
                  <a:srgbClr val="7030A0"/>
                </a:solidFill>
              </a:rPr>
              <a:t>army[army.length-1]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army[2].</a:t>
            </a:r>
            <a:r>
              <a:rPr lang="en-US" sz="2400" b="1" dirty="0" err="1" smtClean="0"/>
              <a:t>turnLeft</a:t>
            </a:r>
            <a:r>
              <a:rPr lang="en-US" sz="2400" b="1" dirty="0" smtClean="0"/>
              <a:t>();	</a:t>
            </a:r>
            <a:r>
              <a:rPr lang="en-US" sz="2400" dirty="0" smtClean="0">
                <a:solidFill>
                  <a:srgbClr val="C00000"/>
                </a:solidFill>
              </a:rPr>
              <a:t>//make the 3</a:t>
            </a:r>
            <a:r>
              <a:rPr lang="en-US" sz="2400" baseline="30000" dirty="0" smtClean="0">
                <a:solidFill>
                  <a:srgbClr val="C00000"/>
                </a:solidFill>
              </a:rPr>
              <a:t>rd</a:t>
            </a:r>
            <a:r>
              <a:rPr lang="en-US" sz="2400" dirty="0" smtClean="0">
                <a:solidFill>
                  <a:srgbClr val="C00000"/>
                </a:solidFill>
              </a:rPr>
              <a:t> Robot turn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army[0].</a:t>
            </a:r>
            <a:r>
              <a:rPr lang="en-US" sz="2400" b="1" dirty="0" err="1" smtClean="0">
                <a:solidFill>
                  <a:srgbClr val="7030A0"/>
                </a:solidFill>
              </a:rPr>
              <a:t>turnLeft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92399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1000" y="2370427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5" y="2370427"/>
            <a:ext cx="485775" cy="37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85581"/>
            <a:ext cx="485775" cy="375372"/>
          </a:xfrm>
          <a:prstGeom prst="rect">
            <a:avLst/>
          </a:prstGeom>
        </p:spPr>
      </p:pic>
      <p:sp>
        <p:nvSpPr>
          <p:cNvPr id="14" name="5-Point Star 13"/>
          <p:cNvSpPr/>
          <p:nvPr/>
        </p:nvSpPr>
        <p:spPr>
          <a:xfrm>
            <a:off x="76200" y="3733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Once the Robots are created, they can be accessed as individual Robots.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Robot is called </a:t>
            </a:r>
            <a:r>
              <a:rPr lang="en-US" sz="2400" b="1" dirty="0" smtClean="0">
                <a:solidFill>
                  <a:srgbClr val="7030A0"/>
                </a:solidFill>
              </a:rPr>
              <a:t>army[0]</a:t>
            </a:r>
            <a:r>
              <a:rPr lang="en-US" sz="2400" dirty="0" smtClean="0"/>
              <a:t>. 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is called </a:t>
            </a:r>
            <a:r>
              <a:rPr lang="en-US" sz="2400" b="1" dirty="0" smtClean="0">
                <a:solidFill>
                  <a:srgbClr val="7030A0"/>
                </a:solidFill>
              </a:rPr>
              <a:t>army[1]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last Robot is </a:t>
            </a:r>
            <a:r>
              <a:rPr lang="en-US" sz="2400" b="1" dirty="0" smtClean="0">
                <a:solidFill>
                  <a:srgbClr val="7030A0"/>
                </a:solidFill>
              </a:rPr>
              <a:t>army[4]</a:t>
            </a:r>
            <a:r>
              <a:rPr lang="en-US" sz="2400" dirty="0" smtClean="0"/>
              <a:t>, also known as </a:t>
            </a:r>
            <a:r>
              <a:rPr lang="en-US" sz="2400" b="1" dirty="0" smtClean="0">
                <a:solidFill>
                  <a:srgbClr val="7030A0"/>
                </a:solidFill>
              </a:rPr>
              <a:t>army[army.length-1]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army[2].</a:t>
            </a:r>
            <a:r>
              <a:rPr lang="en-US" sz="2400" b="1" dirty="0" err="1" smtClean="0">
                <a:solidFill>
                  <a:srgbClr val="7030A0"/>
                </a:solidFill>
              </a:rPr>
              <a:t>turnLeft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smtClean="0"/>
              <a:t>army[0].</a:t>
            </a:r>
            <a:r>
              <a:rPr lang="en-US" sz="2400" b="1" dirty="0" err="1" smtClean="0"/>
              <a:t>turnLeft</a:t>
            </a:r>
            <a:r>
              <a:rPr lang="en-US" sz="2400" b="1" dirty="0" smtClean="0"/>
              <a:t>();	</a:t>
            </a:r>
            <a:r>
              <a:rPr lang="en-US" sz="2400" dirty="0">
                <a:solidFill>
                  <a:srgbClr val="C00000"/>
                </a:solidFill>
              </a:rPr>
              <a:t> //make the 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  <a:r>
              <a:rPr lang="en-US" sz="2400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dirty="0" smtClean="0">
                <a:solidFill>
                  <a:srgbClr val="C00000"/>
                </a:solidFill>
              </a:rPr>
              <a:t> Robot </a:t>
            </a:r>
            <a:r>
              <a:rPr lang="en-US" sz="2400" dirty="0">
                <a:solidFill>
                  <a:srgbClr val="C00000"/>
                </a:solidFill>
              </a:rPr>
              <a:t>turn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58028"/>
              </p:ext>
            </p:extLst>
          </p:nvPr>
        </p:nvGraphicFramePr>
        <p:xfrm>
          <a:off x="1371600" y="1981200"/>
          <a:ext cx="6096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87236" y="2362200"/>
            <a:ext cx="485775" cy="3753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2200"/>
            <a:ext cx="485775" cy="375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1000" y="2370427"/>
            <a:ext cx="485775" cy="37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05" y="2370427"/>
            <a:ext cx="485775" cy="37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85581"/>
            <a:ext cx="485775" cy="375372"/>
          </a:xfrm>
          <a:prstGeom prst="rect">
            <a:avLst/>
          </a:prstGeom>
        </p:spPr>
      </p:pic>
      <p:sp>
        <p:nvSpPr>
          <p:cNvPr id="14" name="5-Point Star 13"/>
          <p:cNvSpPr/>
          <p:nvPr/>
        </p:nvSpPr>
        <p:spPr>
          <a:xfrm>
            <a:off x="95794" y="409738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Arrays </a:t>
            </a:r>
            <a:br>
              <a:rPr lang="en-US" dirty="0" smtClean="0"/>
            </a:br>
            <a:r>
              <a:rPr lang="en-US" dirty="0" smtClean="0"/>
              <a:t>(and finding the mode(s))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Arrays are parallel if an element of one array corresponds with an element of another array at the same index.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Given a set of data, find the mode(s):</a:t>
            </a:r>
          </a:p>
          <a:p>
            <a:pPr marL="0" indent="0">
              <a:buNone/>
            </a:pPr>
            <a:r>
              <a:rPr lang="en-US" sz="2400" dirty="0" smtClean="0"/>
              <a:t>data: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sz="2400" dirty="0" smtClean="0"/>
              <a:t>Construct a parallel frequency table:  each cell contains the frequency for the data at the same index.</a:t>
            </a:r>
          </a:p>
          <a:p>
            <a:pPr marL="0" indent="0">
              <a:buNone/>
            </a:pPr>
            <a:r>
              <a:rPr lang="en-US" sz="2400" dirty="0" err="1" smtClean="0"/>
              <a:t>freq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3 occurs 2 times.  The 6 occurs 1 time.  The 4 occurs 3 times.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8968"/>
              </p:ext>
            </p:extLst>
          </p:nvPr>
        </p:nvGraphicFramePr>
        <p:xfrm>
          <a:off x="1371600" y="29718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58767"/>
              </p:ext>
            </p:extLst>
          </p:nvPr>
        </p:nvGraphicFramePr>
        <p:xfrm>
          <a:off x="1371600" y="48006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6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(“enter #, -1 to quit”);</a:t>
            </a:r>
          </a:p>
          <a:p>
            <a:pPr marL="0" indent="0">
              <a:buNone/>
            </a:pPr>
            <a:r>
              <a:rPr lang="en-US" sz="2000" b="1" dirty="0"/>
              <a:t>     x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15712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80857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1430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3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data: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freq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Find the mode(s):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In the </a:t>
            </a:r>
            <a:r>
              <a:rPr lang="en-US" sz="2400" dirty="0" err="1" smtClean="0"/>
              <a:t>freq</a:t>
            </a:r>
            <a:r>
              <a:rPr lang="en-US" sz="2400" dirty="0" smtClean="0"/>
              <a:t> array, find the largest element:  </a:t>
            </a:r>
            <a:r>
              <a:rPr lang="en-US" sz="2400" b="1" dirty="0" smtClean="0">
                <a:solidFill>
                  <a:srgbClr val="C00000"/>
                </a:solidFill>
              </a:rPr>
              <a:t>max = 3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Traverse the </a:t>
            </a:r>
            <a:r>
              <a:rPr lang="en-US" sz="2400" dirty="0" err="1" smtClean="0"/>
              <a:t>freq</a:t>
            </a:r>
            <a:r>
              <a:rPr lang="en-US" sz="2400" dirty="0" smtClean="0"/>
              <a:t> array.  For any element that is the same as max, there is a mode at the corresponding index in data: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   </a:t>
            </a:r>
            <a:r>
              <a:rPr lang="en-US" sz="2400" b="1" dirty="0" smtClean="0">
                <a:solidFill>
                  <a:srgbClr val="C00000"/>
                </a:solidFill>
              </a:rPr>
              <a:t>modes: [2,4]</a:t>
            </a:r>
          </a:p>
          <a:p>
            <a:pPr marL="0" indent="0">
              <a:buNone/>
            </a:pPr>
            <a:r>
              <a:rPr lang="en-US" sz="2400" dirty="0" smtClean="0"/>
              <a:t>Helper methods: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when </a:t>
            </a:r>
            <a:r>
              <a:rPr lang="en-US" sz="2400" dirty="0"/>
              <a:t>sent an </a:t>
            </a:r>
            <a:r>
              <a:rPr lang="en-US" sz="2400" dirty="0" err="1"/>
              <a:t>int</a:t>
            </a:r>
            <a:r>
              <a:rPr lang="en-US" sz="2400" dirty="0"/>
              <a:t> array as an argument, the method will return the largest value within the array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When sent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array and a target, return the # of times</a:t>
            </a:r>
          </a:p>
          <a:p>
            <a:pPr marL="0" indent="0">
              <a:buNone/>
            </a:pPr>
            <a:r>
              <a:rPr lang="en-US" sz="2400" dirty="0" smtClean="0"/>
              <a:t>       target appears in the array.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72066"/>
              </p:ext>
            </p:extLst>
          </p:nvPr>
        </p:nvGraphicFramePr>
        <p:xfrm>
          <a:off x="1295400" y="4572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04595"/>
              </p:ext>
            </p:extLst>
          </p:nvPr>
        </p:nvGraphicFramePr>
        <p:xfrm>
          <a:off x="1295400" y="1371600"/>
          <a:ext cx="6096000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81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 data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[10];</a:t>
            </a:r>
          </a:p>
          <a:p>
            <a:pPr marL="0" indent="0">
              <a:buNone/>
            </a:pPr>
            <a:r>
              <a:rPr lang="en-US" sz="2400" dirty="0" smtClean="0"/>
              <a:t>fill(data);				//fills array with user input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 </a:t>
            </a:r>
            <a:r>
              <a:rPr lang="en-US" sz="2400" dirty="0" err="1" smtClean="0"/>
              <a:t>freq</a:t>
            </a:r>
            <a:r>
              <a:rPr lang="en-US" sz="2400" dirty="0" smtClean="0"/>
              <a:t> = </a:t>
            </a:r>
            <a:r>
              <a:rPr lang="en-US" sz="2400" dirty="0" err="1" smtClean="0"/>
              <a:t>findFrequencies</a:t>
            </a:r>
            <a:r>
              <a:rPr lang="en-US" sz="2400" dirty="0" smtClean="0"/>
              <a:t>(data);	//returns frequency table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max = </a:t>
            </a:r>
            <a:r>
              <a:rPr lang="en-US" sz="2400" dirty="0" err="1" smtClean="0"/>
              <a:t>findMax</a:t>
            </a:r>
            <a:r>
              <a:rPr lang="en-US" sz="2400" dirty="0" smtClean="0"/>
              <a:t>(</a:t>
            </a:r>
            <a:r>
              <a:rPr lang="en-US" sz="2400" dirty="0" err="1" smtClean="0"/>
              <a:t>freq</a:t>
            </a:r>
            <a:r>
              <a:rPr lang="en-US" sz="2400" dirty="0" smtClean="0"/>
              <a:t>);		//returns largest value in </a:t>
            </a:r>
            <a:r>
              <a:rPr lang="en-US" sz="2400" dirty="0" err="1" smtClean="0"/>
              <a:t>freq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[] modes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</a:t>
            </a:r>
            <a:r>
              <a:rPr lang="en-US" sz="2400" dirty="0" err="1" smtClean="0"/>
              <a:t>data.length</a:t>
            </a:r>
            <a:r>
              <a:rPr lang="en-US" sz="2400" dirty="0" smtClean="0"/>
              <a:t>];	//will store the modes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index = 0;				//next avail. index in modes</a:t>
            </a:r>
          </a:p>
          <a:p>
            <a:pPr marL="0" indent="0">
              <a:buNone/>
            </a:pPr>
            <a:r>
              <a:rPr lang="en-US" sz="2400" dirty="0" smtClean="0"/>
              <a:t>//traverse through </a:t>
            </a:r>
            <a:r>
              <a:rPr lang="en-US" sz="2400" dirty="0" err="1" smtClean="0"/>
              <a:t>freq</a:t>
            </a:r>
            <a:r>
              <a:rPr lang="en-US" sz="2400" dirty="0" smtClean="0"/>
              <a:t> array</a:t>
            </a:r>
          </a:p>
          <a:p>
            <a:pPr marL="0" indent="0">
              <a:buNone/>
            </a:pPr>
            <a:r>
              <a:rPr lang="en-US" sz="2400" dirty="0" smtClean="0"/>
              <a:t>//for any value that is the same as max, the element at the same </a:t>
            </a:r>
          </a:p>
          <a:p>
            <a:pPr marL="0" indent="0">
              <a:buNone/>
            </a:pPr>
            <a:r>
              <a:rPr lang="en-US" sz="2400" dirty="0" smtClean="0"/>
              <a:t>//index in data is a mode – store it in a mode array</a:t>
            </a:r>
            <a:r>
              <a:rPr lang="en-US" sz="2400" dirty="0"/>
              <a:t> </a:t>
            </a:r>
            <a:r>
              <a:rPr lang="en-US" sz="2400" dirty="0" smtClean="0"/>
              <a:t>if it is not //already there (search method)</a:t>
            </a:r>
          </a:p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how(data);				//display elements of data</a:t>
            </a:r>
          </a:p>
          <a:p>
            <a:pPr marL="0" indent="0">
              <a:buNone/>
            </a:pPr>
            <a:r>
              <a:rPr lang="en-US" sz="2400" dirty="0" smtClean="0"/>
              <a:t>show(</a:t>
            </a:r>
            <a:r>
              <a:rPr lang="en-US" sz="2400" dirty="0" err="1" smtClean="0"/>
              <a:t>freq</a:t>
            </a:r>
            <a:r>
              <a:rPr lang="en-US" sz="2400" dirty="0" smtClean="0"/>
              <a:t>);				//display elements of </a:t>
            </a:r>
            <a:r>
              <a:rPr lang="en-US" sz="2400" dirty="0" err="1" smtClean="0"/>
              <a:t>freq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 smtClean="0"/>
              <a:t>show(modes);				//display elements of modes</a:t>
            </a:r>
          </a:p>
        </p:txBody>
      </p:sp>
    </p:spTree>
    <p:extLst>
      <p:ext uri="{BB962C8B-B14F-4D97-AF65-F5344CB8AC3E}">
        <p14:creationId xmlns:p14="http://schemas.microsoft.com/office/powerpoint/2010/main" val="15277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enter #, -1 to quit</a:t>
            </a:r>
            <a:r>
              <a:rPr lang="en-US" sz="20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/>
              <a:t>if(x != -1 &amp;&amp; </a:t>
            </a:r>
            <a:r>
              <a:rPr lang="en-US" sz="2000" b="1" dirty="0" smtClean="0"/>
              <a:t>count&lt;</a:t>
            </a:r>
            <a:r>
              <a:rPr lang="en-US" sz="2000" b="1" dirty="0" err="1" smtClean="0"/>
              <a:t>nums.length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      </a:t>
            </a:r>
            <a:r>
              <a:rPr lang="en-US" sz="2000" b="1" dirty="0" err="1"/>
              <a:t>nums</a:t>
            </a:r>
            <a:r>
              <a:rPr lang="en-US" sz="2000" b="1" dirty="0"/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54525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91368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752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enter #, -1 to quit</a:t>
            </a:r>
            <a:r>
              <a:rPr lang="en-US" sz="20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/>
              <a:t>count</a:t>
            </a:r>
            <a:r>
              <a:rPr lang="en-US" sz="2000" b="1" dirty="0" smtClean="0"/>
              <a:t>++;</a:t>
            </a: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1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87368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18447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83969" y="2744688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(“enter #, -1 to quit”);</a:t>
            </a:r>
          </a:p>
          <a:p>
            <a:pPr marL="0" indent="0">
              <a:buNone/>
            </a:pPr>
            <a:r>
              <a:rPr lang="en-US" sz="2000" b="1" dirty="0"/>
              <a:t>     x = </a:t>
            </a:r>
            <a:r>
              <a:rPr lang="en-US" sz="2000" b="1" dirty="0" err="1"/>
              <a:t>input.nextInt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510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23914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1430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(“enter #, -1 to quit”);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/>
              <a:t>     if(x != -1 &amp;&amp; </a:t>
            </a:r>
            <a:r>
              <a:rPr lang="en-US" sz="2000" b="1" dirty="0" smtClean="0"/>
              <a:t>count&lt;</a:t>
            </a:r>
            <a:r>
              <a:rPr lang="en-US" sz="2000" b="1" dirty="0" err="1" smtClean="0"/>
              <a:t>nums.length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      </a:t>
            </a:r>
            <a:r>
              <a:rPr lang="en-US" sz="2000" b="1" dirty="0" err="1"/>
              <a:t>nums</a:t>
            </a:r>
            <a:r>
              <a:rPr lang="en-US" sz="2000" b="1" dirty="0"/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</a:t>
            </a:r>
            <a:r>
              <a:rPr lang="en-US" sz="2000" b="1" dirty="0" smtClean="0">
                <a:solidFill>
                  <a:srgbClr val="7030A0"/>
                </a:solidFill>
              </a:rPr>
              <a:t>++;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05339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69968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52400" y="1752600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4724400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(“enter #, -1 to quit”);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</a:t>
            </a:r>
            <a:r>
              <a:rPr lang="en-US" sz="2000" b="1" dirty="0" smtClean="0">
                <a:solidFill>
                  <a:srgbClr val="7030A0"/>
                </a:solidFill>
              </a:rPr>
              <a:t>count&lt;</a:t>
            </a:r>
            <a:r>
              <a:rPr lang="en-US" sz="2000" b="1" dirty="0" err="1" smtClean="0">
                <a:solidFill>
                  <a:srgbClr val="7030A0"/>
                </a:solidFill>
              </a:rPr>
              <a:t>nums.length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/>
              <a:t>count</a:t>
            </a:r>
            <a:r>
              <a:rPr lang="en-US" sz="2000" b="1" dirty="0" smtClean="0"/>
              <a:t>++;</a:t>
            </a: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334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b="1" u="sng" dirty="0" smtClean="0"/>
              <a:t>_x_</a:t>
            </a:r>
            <a:r>
              <a:rPr lang="en-US" sz="2000" b="1" dirty="0" smtClean="0"/>
              <a:t>	</a:t>
            </a:r>
            <a:r>
              <a:rPr lang="en-US" sz="2000" b="1" u="sng" dirty="0" smtClean="0"/>
              <a:t>count</a:t>
            </a:r>
            <a:endParaRPr lang="en-US" sz="2000" dirty="0" smtClean="0"/>
          </a:p>
          <a:p>
            <a:r>
              <a:rPr lang="en-US" sz="2000" dirty="0" smtClean="0"/>
              <a:t>	  7	     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5	     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2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07664"/>
              </p:ext>
            </p:extLst>
          </p:nvPr>
        </p:nvGraphicFramePr>
        <p:xfrm>
          <a:off x="27432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04490"/>
              </p:ext>
            </p:extLst>
          </p:nvPr>
        </p:nvGraphicFramePr>
        <p:xfrm>
          <a:off x="27432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43200" y="2634734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           	     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83969" y="2744688"/>
            <a:ext cx="2286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2011</Words>
  <Application>Microsoft Office PowerPoint</Application>
  <PresentationFormat>On-screen Show (4:3)</PresentationFormat>
  <Paragraphs>940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The array part 2</vt:lpstr>
      <vt:lpstr>Array’s size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Copying an array</vt:lpstr>
      <vt:lpstr>Copying an array</vt:lpstr>
      <vt:lpstr>Copying an array</vt:lpstr>
      <vt:lpstr>Copying an array</vt:lpstr>
      <vt:lpstr>Copying an array</vt:lpstr>
      <vt:lpstr>Copying an array</vt:lpstr>
      <vt:lpstr>Arrays of objects</vt:lpstr>
      <vt:lpstr>Arrays of objects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Arrays  (and finding the mode(s))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array part 2</dc:title>
  <dc:creator>Oberle, Doug R</dc:creator>
  <cp:lastModifiedBy>Administrator</cp:lastModifiedBy>
  <cp:revision>16</cp:revision>
  <dcterms:created xsi:type="dcterms:W3CDTF">2006-08-16T00:00:00Z</dcterms:created>
  <dcterms:modified xsi:type="dcterms:W3CDTF">2014-11-13T12:08:54Z</dcterms:modified>
</cp:coreProperties>
</file>