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6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enhanced for-loop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Light and quick in the right situations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6145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for (String [] row: chart)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2400" b="1" dirty="0"/>
              <a:t> </a:t>
            </a:r>
            <a:r>
              <a:rPr lang="en-US" sz="2400" b="1" dirty="0" smtClean="0"/>
              <a:t>    for(String x: row)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b="1" dirty="0" smtClean="0">
                <a:solidFill>
                  <a:srgbClr val="7030A0"/>
                </a:solidFill>
              </a:rPr>
              <a:t>         </a:t>
            </a:r>
            <a:r>
              <a:rPr lang="en-US" sz="2400" b="1" dirty="0" err="1" smtClean="0">
                <a:solidFill>
                  <a:srgbClr val="7030A0"/>
                </a:solidFill>
              </a:rPr>
              <a:t>System.out.print</a:t>
            </a:r>
            <a:r>
              <a:rPr lang="en-US" sz="2400" b="1" dirty="0" smtClean="0">
                <a:solidFill>
                  <a:srgbClr val="7030A0"/>
                </a:solidFill>
              </a:rPr>
              <a:t>(x + </a:t>
            </a:r>
            <a:r>
              <a:rPr lang="en-US" sz="2400" b="1" dirty="0" smtClean="0">
                <a:solidFill>
                  <a:srgbClr val="C00000"/>
                </a:solidFill>
              </a:rPr>
              <a:t>“ “</a:t>
            </a:r>
            <a:r>
              <a:rPr lang="en-US" sz="2400" b="1" dirty="0" smtClean="0">
                <a:solidFill>
                  <a:srgbClr val="7030A0"/>
                </a:solidFill>
              </a:rPr>
              <a:t>);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b="1" dirty="0" smtClean="0">
                <a:solidFill>
                  <a:srgbClr val="7030A0"/>
                </a:solidFill>
              </a:rPr>
              <a:t>    </a:t>
            </a:r>
            <a:r>
              <a:rPr lang="en-US" sz="2400" b="1" dirty="0" err="1" smtClean="0">
                <a:solidFill>
                  <a:srgbClr val="7030A0"/>
                </a:solidFill>
              </a:rPr>
              <a:t>System.out.println</a:t>
            </a:r>
            <a:r>
              <a:rPr lang="en-US" sz="2400" b="1" dirty="0" smtClean="0">
                <a:solidFill>
                  <a:srgbClr val="7030A0"/>
                </a:solidFill>
              </a:rPr>
              <a:t>();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}</a:t>
            </a:r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r>
              <a:rPr lang="en-US" sz="2400" b="1" u="sng" dirty="0" smtClean="0"/>
              <a:t>row</a:t>
            </a:r>
            <a:r>
              <a:rPr lang="en-US" sz="2400" b="1" dirty="0" smtClean="0"/>
              <a:t>			_</a:t>
            </a:r>
            <a:r>
              <a:rPr lang="en-US" sz="2400" b="1" u="sng" dirty="0" smtClean="0"/>
              <a:t>x</a:t>
            </a:r>
            <a:r>
              <a:rPr lang="en-US" sz="2400" b="1" dirty="0" smtClean="0"/>
              <a:t>_			</a:t>
            </a:r>
            <a:r>
              <a:rPr lang="en-US" sz="2400" b="1" u="sng" dirty="0" smtClean="0"/>
              <a:t>output</a:t>
            </a:r>
          </a:p>
          <a:p>
            <a:pPr marL="0" indent="0">
              <a:buNone/>
            </a:pPr>
            <a:r>
              <a:rPr lang="en-US" sz="2400" dirty="0" smtClean="0"/>
              <a:t>			  B			A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4466433"/>
              </p:ext>
            </p:extLst>
          </p:nvPr>
        </p:nvGraphicFramePr>
        <p:xfrm>
          <a:off x="5638800" y="304800"/>
          <a:ext cx="3048000" cy="28956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62000"/>
                <a:gridCol w="762000"/>
                <a:gridCol w="762000"/>
                <a:gridCol w="762000"/>
              </a:tblGrid>
              <a:tr h="7239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7239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endParaRPr lang="en-US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</a:t>
                      </a:r>
                      <a:endParaRPr lang="en-US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</a:t>
                      </a:r>
                      <a:endParaRPr lang="en-US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7239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D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F</a:t>
                      </a:r>
                      <a:endParaRPr lang="en-US" b="1" dirty="0"/>
                    </a:p>
                  </a:txBody>
                  <a:tcPr/>
                </a:tc>
              </a:tr>
              <a:tr h="7239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G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H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I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5-Point Star 5"/>
          <p:cNvSpPr/>
          <p:nvPr/>
        </p:nvSpPr>
        <p:spPr>
          <a:xfrm>
            <a:off x="156754" y="1371600"/>
            <a:ext cx="304800" cy="30480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1021625"/>
              </p:ext>
            </p:extLst>
          </p:nvPr>
        </p:nvGraphicFramePr>
        <p:xfrm>
          <a:off x="272143" y="4038600"/>
          <a:ext cx="2362200" cy="762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87400"/>
                <a:gridCol w="787400"/>
                <a:gridCol w="787400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endParaRPr lang="en-US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</a:t>
                      </a:r>
                      <a:endParaRPr lang="en-US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</a:t>
                      </a:r>
                      <a:endParaRPr lang="en-US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39701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for (String [] row: chart)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b="1" dirty="0" smtClean="0">
                <a:solidFill>
                  <a:srgbClr val="7030A0"/>
                </a:solidFill>
              </a:rPr>
              <a:t>    for(String x: row)</a:t>
            </a:r>
          </a:p>
          <a:p>
            <a:pPr marL="0" indent="0">
              <a:buNone/>
            </a:pPr>
            <a:r>
              <a:rPr lang="en-US" sz="2400" b="1" dirty="0"/>
              <a:t> </a:t>
            </a:r>
            <a:r>
              <a:rPr lang="en-US" sz="2400" b="1" dirty="0" smtClean="0"/>
              <a:t>         </a:t>
            </a:r>
            <a:r>
              <a:rPr lang="en-US" sz="2400" b="1" dirty="0" err="1" smtClean="0"/>
              <a:t>System.out.print</a:t>
            </a:r>
            <a:r>
              <a:rPr lang="en-US" sz="2400" b="1" dirty="0" smtClean="0"/>
              <a:t>(x + “ “);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b="1" dirty="0" smtClean="0">
                <a:solidFill>
                  <a:srgbClr val="7030A0"/>
                </a:solidFill>
              </a:rPr>
              <a:t>    </a:t>
            </a:r>
            <a:r>
              <a:rPr lang="en-US" sz="2400" b="1" dirty="0" err="1" smtClean="0">
                <a:solidFill>
                  <a:srgbClr val="7030A0"/>
                </a:solidFill>
              </a:rPr>
              <a:t>System.out.println</a:t>
            </a:r>
            <a:r>
              <a:rPr lang="en-US" sz="2400" b="1" dirty="0" smtClean="0">
                <a:solidFill>
                  <a:srgbClr val="7030A0"/>
                </a:solidFill>
              </a:rPr>
              <a:t>();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}</a:t>
            </a:r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r>
              <a:rPr lang="en-US" sz="2400" b="1" u="sng" dirty="0" smtClean="0"/>
              <a:t>row</a:t>
            </a:r>
            <a:r>
              <a:rPr lang="en-US" sz="2400" b="1" dirty="0" smtClean="0"/>
              <a:t>			_</a:t>
            </a:r>
            <a:r>
              <a:rPr lang="en-US" sz="2400" b="1" u="sng" dirty="0" smtClean="0"/>
              <a:t>x</a:t>
            </a:r>
            <a:r>
              <a:rPr lang="en-US" sz="2400" b="1" dirty="0" smtClean="0"/>
              <a:t>_			</a:t>
            </a:r>
            <a:r>
              <a:rPr lang="en-US" sz="2400" b="1" u="sng" dirty="0" smtClean="0"/>
              <a:t>output</a:t>
            </a:r>
          </a:p>
          <a:p>
            <a:pPr marL="0" indent="0">
              <a:buNone/>
            </a:pPr>
            <a:r>
              <a:rPr lang="en-US" sz="2400" dirty="0" smtClean="0"/>
              <a:t>			  B			A  B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2268762"/>
              </p:ext>
            </p:extLst>
          </p:nvPr>
        </p:nvGraphicFramePr>
        <p:xfrm>
          <a:off x="5638800" y="304800"/>
          <a:ext cx="3048000" cy="28956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62000"/>
                <a:gridCol w="762000"/>
                <a:gridCol w="762000"/>
                <a:gridCol w="762000"/>
              </a:tblGrid>
              <a:tr h="7239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7239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endParaRPr lang="en-US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</a:t>
                      </a:r>
                      <a:endParaRPr lang="en-US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</a:t>
                      </a:r>
                      <a:endParaRPr lang="en-US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7239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D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F</a:t>
                      </a:r>
                      <a:endParaRPr lang="en-US" b="1" dirty="0"/>
                    </a:p>
                  </a:txBody>
                  <a:tcPr/>
                </a:tc>
              </a:tr>
              <a:tr h="7239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G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H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I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5-Point Star 5"/>
          <p:cNvSpPr/>
          <p:nvPr/>
        </p:nvSpPr>
        <p:spPr>
          <a:xfrm>
            <a:off x="156754" y="1733005"/>
            <a:ext cx="304800" cy="30480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5664263"/>
              </p:ext>
            </p:extLst>
          </p:nvPr>
        </p:nvGraphicFramePr>
        <p:xfrm>
          <a:off x="272143" y="4038600"/>
          <a:ext cx="2362200" cy="762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87400"/>
                <a:gridCol w="787400"/>
                <a:gridCol w="787400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endParaRPr lang="en-US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</a:t>
                      </a:r>
                      <a:endParaRPr lang="en-US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</a:t>
                      </a:r>
                      <a:endParaRPr lang="en-US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13543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for (String [] row: chart)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2400" b="1" dirty="0"/>
              <a:t> </a:t>
            </a:r>
            <a:r>
              <a:rPr lang="en-US" sz="2400" b="1" dirty="0" smtClean="0"/>
              <a:t>    for(String x: row)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b="1" dirty="0" smtClean="0">
                <a:solidFill>
                  <a:srgbClr val="7030A0"/>
                </a:solidFill>
              </a:rPr>
              <a:t>         </a:t>
            </a:r>
            <a:r>
              <a:rPr lang="en-US" sz="2400" b="1" dirty="0" err="1" smtClean="0">
                <a:solidFill>
                  <a:srgbClr val="7030A0"/>
                </a:solidFill>
              </a:rPr>
              <a:t>System.out.print</a:t>
            </a:r>
            <a:r>
              <a:rPr lang="en-US" sz="2400" b="1" dirty="0" smtClean="0">
                <a:solidFill>
                  <a:srgbClr val="7030A0"/>
                </a:solidFill>
              </a:rPr>
              <a:t>(x + </a:t>
            </a:r>
            <a:r>
              <a:rPr lang="en-US" sz="2400" b="1" dirty="0" smtClean="0">
                <a:solidFill>
                  <a:srgbClr val="C00000"/>
                </a:solidFill>
              </a:rPr>
              <a:t>“ “</a:t>
            </a:r>
            <a:r>
              <a:rPr lang="en-US" sz="2400" b="1" dirty="0" smtClean="0">
                <a:solidFill>
                  <a:srgbClr val="7030A0"/>
                </a:solidFill>
              </a:rPr>
              <a:t>);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b="1" dirty="0" smtClean="0">
                <a:solidFill>
                  <a:srgbClr val="7030A0"/>
                </a:solidFill>
              </a:rPr>
              <a:t>    </a:t>
            </a:r>
            <a:r>
              <a:rPr lang="en-US" sz="2400" b="1" dirty="0" err="1" smtClean="0">
                <a:solidFill>
                  <a:srgbClr val="7030A0"/>
                </a:solidFill>
              </a:rPr>
              <a:t>System.out.println</a:t>
            </a:r>
            <a:r>
              <a:rPr lang="en-US" sz="2400" b="1" dirty="0" smtClean="0">
                <a:solidFill>
                  <a:srgbClr val="7030A0"/>
                </a:solidFill>
              </a:rPr>
              <a:t>();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}</a:t>
            </a:r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r>
              <a:rPr lang="en-US" sz="2400" b="1" u="sng" dirty="0" smtClean="0"/>
              <a:t>row</a:t>
            </a:r>
            <a:r>
              <a:rPr lang="en-US" sz="2400" b="1" dirty="0" smtClean="0"/>
              <a:t>			_</a:t>
            </a:r>
            <a:r>
              <a:rPr lang="en-US" sz="2400" b="1" u="sng" dirty="0" smtClean="0"/>
              <a:t>x</a:t>
            </a:r>
            <a:r>
              <a:rPr lang="en-US" sz="2400" b="1" dirty="0" smtClean="0"/>
              <a:t>_			</a:t>
            </a:r>
            <a:r>
              <a:rPr lang="en-US" sz="2400" b="1" u="sng" dirty="0" smtClean="0"/>
              <a:t>output</a:t>
            </a:r>
          </a:p>
          <a:p>
            <a:pPr marL="0" indent="0">
              <a:buNone/>
            </a:pPr>
            <a:r>
              <a:rPr lang="en-US" sz="2400" dirty="0" smtClean="0"/>
              <a:t>			  C			A  B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6483866"/>
              </p:ext>
            </p:extLst>
          </p:nvPr>
        </p:nvGraphicFramePr>
        <p:xfrm>
          <a:off x="5638800" y="304800"/>
          <a:ext cx="3048000" cy="28956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62000"/>
                <a:gridCol w="762000"/>
                <a:gridCol w="762000"/>
                <a:gridCol w="762000"/>
              </a:tblGrid>
              <a:tr h="7239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7239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endParaRPr lang="en-US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</a:t>
                      </a:r>
                      <a:endParaRPr lang="en-US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</a:t>
                      </a:r>
                      <a:endParaRPr lang="en-US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7239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D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F</a:t>
                      </a:r>
                      <a:endParaRPr lang="en-US" b="1" dirty="0"/>
                    </a:p>
                  </a:txBody>
                  <a:tcPr/>
                </a:tc>
              </a:tr>
              <a:tr h="7239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G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H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I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5-Point Star 5"/>
          <p:cNvSpPr/>
          <p:nvPr/>
        </p:nvSpPr>
        <p:spPr>
          <a:xfrm>
            <a:off x="156754" y="1371600"/>
            <a:ext cx="304800" cy="30480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1763240"/>
              </p:ext>
            </p:extLst>
          </p:nvPr>
        </p:nvGraphicFramePr>
        <p:xfrm>
          <a:off x="272143" y="4038600"/>
          <a:ext cx="2362200" cy="762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87400"/>
                <a:gridCol w="787400"/>
                <a:gridCol w="787400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endParaRPr lang="en-US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</a:t>
                      </a:r>
                      <a:endParaRPr lang="en-US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</a:t>
                      </a:r>
                      <a:endParaRPr lang="en-US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82843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for (String [] row: chart)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b="1" dirty="0" smtClean="0">
                <a:solidFill>
                  <a:srgbClr val="7030A0"/>
                </a:solidFill>
              </a:rPr>
              <a:t>    for(String x: row)</a:t>
            </a:r>
          </a:p>
          <a:p>
            <a:pPr marL="0" indent="0">
              <a:buNone/>
            </a:pPr>
            <a:r>
              <a:rPr lang="en-US" sz="2400" b="1" dirty="0"/>
              <a:t> </a:t>
            </a:r>
            <a:r>
              <a:rPr lang="en-US" sz="2400" b="1" dirty="0" smtClean="0"/>
              <a:t>         </a:t>
            </a:r>
            <a:r>
              <a:rPr lang="en-US" sz="2400" b="1" dirty="0" err="1" smtClean="0"/>
              <a:t>System.out.print</a:t>
            </a:r>
            <a:r>
              <a:rPr lang="en-US" sz="2400" b="1" dirty="0" smtClean="0"/>
              <a:t>(x + “ “);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b="1" dirty="0" smtClean="0">
                <a:solidFill>
                  <a:srgbClr val="7030A0"/>
                </a:solidFill>
              </a:rPr>
              <a:t>    </a:t>
            </a:r>
            <a:r>
              <a:rPr lang="en-US" sz="2400" b="1" dirty="0" err="1" smtClean="0">
                <a:solidFill>
                  <a:srgbClr val="7030A0"/>
                </a:solidFill>
              </a:rPr>
              <a:t>System.out.println</a:t>
            </a:r>
            <a:r>
              <a:rPr lang="en-US" sz="2400" b="1" dirty="0" smtClean="0">
                <a:solidFill>
                  <a:srgbClr val="7030A0"/>
                </a:solidFill>
              </a:rPr>
              <a:t>();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}</a:t>
            </a:r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r>
              <a:rPr lang="en-US" sz="2400" b="1" u="sng" dirty="0" smtClean="0"/>
              <a:t>row</a:t>
            </a:r>
            <a:r>
              <a:rPr lang="en-US" sz="2400" b="1" dirty="0" smtClean="0"/>
              <a:t>			_</a:t>
            </a:r>
            <a:r>
              <a:rPr lang="en-US" sz="2400" b="1" u="sng" dirty="0" smtClean="0"/>
              <a:t>x</a:t>
            </a:r>
            <a:r>
              <a:rPr lang="en-US" sz="2400" b="1" dirty="0" smtClean="0"/>
              <a:t>_			</a:t>
            </a:r>
            <a:r>
              <a:rPr lang="en-US" sz="2400" b="1" u="sng" dirty="0" smtClean="0"/>
              <a:t>output</a:t>
            </a:r>
          </a:p>
          <a:p>
            <a:pPr marL="0" indent="0">
              <a:buNone/>
            </a:pPr>
            <a:r>
              <a:rPr lang="en-US" sz="2400" dirty="0" smtClean="0"/>
              <a:t>			  C			A  B  C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0600525"/>
              </p:ext>
            </p:extLst>
          </p:nvPr>
        </p:nvGraphicFramePr>
        <p:xfrm>
          <a:off x="5638800" y="304800"/>
          <a:ext cx="3048000" cy="28956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62000"/>
                <a:gridCol w="762000"/>
                <a:gridCol w="762000"/>
                <a:gridCol w="762000"/>
              </a:tblGrid>
              <a:tr h="7239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7239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endParaRPr lang="en-US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</a:t>
                      </a:r>
                      <a:endParaRPr lang="en-US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</a:t>
                      </a:r>
                      <a:endParaRPr lang="en-US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7239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D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F</a:t>
                      </a:r>
                      <a:endParaRPr lang="en-US" b="1" dirty="0"/>
                    </a:p>
                  </a:txBody>
                  <a:tcPr/>
                </a:tc>
              </a:tr>
              <a:tr h="7239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G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H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I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5-Point Star 5"/>
          <p:cNvSpPr/>
          <p:nvPr/>
        </p:nvSpPr>
        <p:spPr>
          <a:xfrm>
            <a:off x="156754" y="1733005"/>
            <a:ext cx="304800" cy="30480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0438405"/>
              </p:ext>
            </p:extLst>
          </p:nvPr>
        </p:nvGraphicFramePr>
        <p:xfrm>
          <a:off x="272143" y="4038600"/>
          <a:ext cx="2362200" cy="762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87400"/>
                <a:gridCol w="787400"/>
                <a:gridCol w="787400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endParaRPr lang="en-US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</a:t>
                      </a:r>
                      <a:endParaRPr lang="en-US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</a:t>
                      </a:r>
                      <a:endParaRPr lang="en-US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03548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for (String [] row: chart)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b="1" dirty="0" smtClean="0">
                <a:solidFill>
                  <a:srgbClr val="7030A0"/>
                </a:solidFill>
              </a:rPr>
              <a:t>    for(String x: row)</a:t>
            </a:r>
          </a:p>
          <a:p>
            <a:pPr marL="0" indent="0">
              <a:buNone/>
            </a:pPr>
            <a:r>
              <a:rPr lang="en-US" sz="2400" b="1" dirty="0"/>
              <a:t> </a:t>
            </a:r>
            <a:r>
              <a:rPr lang="en-US" sz="2400" b="1" dirty="0" smtClean="0"/>
              <a:t>         </a:t>
            </a:r>
            <a:r>
              <a:rPr lang="en-US" sz="2400" b="1" dirty="0" err="1" smtClean="0">
                <a:solidFill>
                  <a:srgbClr val="7030A0"/>
                </a:solidFill>
              </a:rPr>
              <a:t>System.out.print</a:t>
            </a:r>
            <a:r>
              <a:rPr lang="en-US" sz="2400" b="1" dirty="0" smtClean="0">
                <a:solidFill>
                  <a:srgbClr val="7030A0"/>
                </a:solidFill>
              </a:rPr>
              <a:t>(x + “ “);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b="1" dirty="0" smtClean="0">
                <a:solidFill>
                  <a:srgbClr val="7030A0"/>
                </a:solidFill>
              </a:rPr>
              <a:t>    </a:t>
            </a:r>
            <a:r>
              <a:rPr lang="en-US" sz="2400" b="1" dirty="0" err="1" smtClean="0"/>
              <a:t>System.out.println</a:t>
            </a:r>
            <a:r>
              <a:rPr lang="en-US" sz="2400" b="1" dirty="0" smtClean="0"/>
              <a:t>();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}</a:t>
            </a:r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r>
              <a:rPr lang="en-US" sz="2400" b="1" u="sng" dirty="0" smtClean="0"/>
              <a:t>row</a:t>
            </a:r>
            <a:r>
              <a:rPr lang="en-US" sz="2400" b="1" dirty="0" smtClean="0"/>
              <a:t>			_</a:t>
            </a:r>
            <a:r>
              <a:rPr lang="en-US" sz="2400" b="1" u="sng" dirty="0" smtClean="0"/>
              <a:t>x</a:t>
            </a:r>
            <a:r>
              <a:rPr lang="en-US" sz="2400" b="1" dirty="0" smtClean="0"/>
              <a:t>_			</a:t>
            </a:r>
            <a:r>
              <a:rPr lang="en-US" sz="2400" b="1" u="sng" dirty="0" smtClean="0"/>
              <a:t>output</a:t>
            </a:r>
          </a:p>
          <a:p>
            <a:pPr marL="0" indent="0">
              <a:buNone/>
            </a:pPr>
            <a:r>
              <a:rPr lang="en-US" sz="2400" dirty="0" smtClean="0"/>
              <a:t>			  C			A  B  C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6039070"/>
              </p:ext>
            </p:extLst>
          </p:nvPr>
        </p:nvGraphicFramePr>
        <p:xfrm>
          <a:off x="5638800" y="304800"/>
          <a:ext cx="3048000" cy="28956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62000"/>
                <a:gridCol w="762000"/>
                <a:gridCol w="762000"/>
                <a:gridCol w="762000"/>
              </a:tblGrid>
              <a:tr h="7239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7239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endParaRPr lang="en-US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</a:t>
                      </a:r>
                      <a:endParaRPr lang="en-US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</a:t>
                      </a:r>
                      <a:endParaRPr lang="en-US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7239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D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F</a:t>
                      </a:r>
                      <a:endParaRPr lang="en-US" b="1" dirty="0"/>
                    </a:p>
                  </a:txBody>
                  <a:tcPr/>
                </a:tc>
              </a:tr>
              <a:tr h="7239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G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H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I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5-Point Star 5"/>
          <p:cNvSpPr/>
          <p:nvPr/>
        </p:nvSpPr>
        <p:spPr>
          <a:xfrm>
            <a:off x="165462" y="2209800"/>
            <a:ext cx="304800" cy="30480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7531287"/>
              </p:ext>
            </p:extLst>
          </p:nvPr>
        </p:nvGraphicFramePr>
        <p:xfrm>
          <a:off x="272143" y="4038600"/>
          <a:ext cx="2362200" cy="762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87400"/>
                <a:gridCol w="787400"/>
                <a:gridCol w="787400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endParaRPr lang="en-US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</a:t>
                      </a:r>
                      <a:endParaRPr lang="en-US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</a:t>
                      </a:r>
                      <a:endParaRPr lang="en-US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28894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/>
              <a:t>for (String [] row: chart)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b="1" dirty="0" smtClean="0">
                <a:solidFill>
                  <a:srgbClr val="7030A0"/>
                </a:solidFill>
              </a:rPr>
              <a:t>    for(String x: row)</a:t>
            </a:r>
          </a:p>
          <a:p>
            <a:pPr marL="0" indent="0">
              <a:buNone/>
            </a:pPr>
            <a:r>
              <a:rPr lang="en-US" sz="2400" b="1" dirty="0"/>
              <a:t> </a:t>
            </a:r>
            <a:r>
              <a:rPr lang="en-US" sz="2400" b="1" dirty="0" smtClean="0"/>
              <a:t>         </a:t>
            </a:r>
            <a:r>
              <a:rPr lang="en-US" sz="2400" b="1" dirty="0" err="1" smtClean="0">
                <a:solidFill>
                  <a:srgbClr val="7030A0"/>
                </a:solidFill>
              </a:rPr>
              <a:t>System.out.print</a:t>
            </a:r>
            <a:r>
              <a:rPr lang="en-US" sz="2400" b="1" dirty="0" smtClean="0">
                <a:solidFill>
                  <a:srgbClr val="7030A0"/>
                </a:solidFill>
              </a:rPr>
              <a:t>(x + “ “);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b="1" dirty="0" smtClean="0">
                <a:solidFill>
                  <a:srgbClr val="7030A0"/>
                </a:solidFill>
              </a:rPr>
              <a:t>    </a:t>
            </a:r>
            <a:r>
              <a:rPr lang="en-US" sz="2400" b="1" dirty="0" err="1" smtClean="0">
                <a:solidFill>
                  <a:srgbClr val="7030A0"/>
                </a:solidFill>
              </a:rPr>
              <a:t>System.out.println</a:t>
            </a:r>
            <a:r>
              <a:rPr lang="en-US" sz="2400" b="1" dirty="0" smtClean="0">
                <a:solidFill>
                  <a:srgbClr val="7030A0"/>
                </a:solidFill>
              </a:rPr>
              <a:t>();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}</a:t>
            </a:r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r>
              <a:rPr lang="en-US" sz="2400" b="1" u="sng" dirty="0" smtClean="0"/>
              <a:t>row</a:t>
            </a:r>
            <a:r>
              <a:rPr lang="en-US" sz="2400" b="1" dirty="0" smtClean="0"/>
              <a:t>			_</a:t>
            </a:r>
            <a:r>
              <a:rPr lang="en-US" sz="2400" b="1" u="sng" dirty="0" smtClean="0"/>
              <a:t>x</a:t>
            </a:r>
            <a:r>
              <a:rPr lang="en-US" sz="2400" b="1" dirty="0" smtClean="0"/>
              <a:t>_			</a:t>
            </a:r>
            <a:r>
              <a:rPr lang="en-US" sz="2400" b="1" u="sng" dirty="0" smtClean="0"/>
              <a:t>output</a:t>
            </a:r>
          </a:p>
          <a:p>
            <a:pPr marL="0" indent="0">
              <a:buNone/>
            </a:pPr>
            <a:r>
              <a:rPr lang="en-US" sz="2400" dirty="0" smtClean="0"/>
              <a:t>			  			A  B  C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8561430"/>
              </p:ext>
            </p:extLst>
          </p:nvPr>
        </p:nvGraphicFramePr>
        <p:xfrm>
          <a:off x="5638800" y="304800"/>
          <a:ext cx="3048000" cy="28956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62000"/>
                <a:gridCol w="762000"/>
                <a:gridCol w="762000"/>
                <a:gridCol w="762000"/>
              </a:tblGrid>
              <a:tr h="7239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7239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endParaRPr lang="en-US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</a:t>
                      </a:r>
                      <a:endParaRPr lang="en-US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</a:t>
                      </a:r>
                      <a:endParaRPr lang="en-US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7239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D</a:t>
                      </a:r>
                      <a:endParaRPr lang="en-US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E</a:t>
                      </a:r>
                      <a:endParaRPr lang="en-US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F</a:t>
                      </a:r>
                      <a:endParaRPr lang="en-US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7239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G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H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I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5-Point Star 5"/>
          <p:cNvSpPr/>
          <p:nvPr/>
        </p:nvSpPr>
        <p:spPr>
          <a:xfrm>
            <a:off x="182878" y="457200"/>
            <a:ext cx="304800" cy="30480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0003659"/>
              </p:ext>
            </p:extLst>
          </p:nvPr>
        </p:nvGraphicFramePr>
        <p:xfrm>
          <a:off x="272143" y="4038600"/>
          <a:ext cx="2362200" cy="762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87400"/>
                <a:gridCol w="787400"/>
                <a:gridCol w="787400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D</a:t>
                      </a:r>
                      <a:endParaRPr lang="en-US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E</a:t>
                      </a:r>
                      <a:endParaRPr lang="en-US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F</a:t>
                      </a:r>
                      <a:endParaRPr lang="en-US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8238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for (String [] row: chart)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2400" b="1" dirty="0"/>
              <a:t> </a:t>
            </a:r>
            <a:r>
              <a:rPr lang="en-US" sz="2400" b="1" dirty="0" smtClean="0"/>
              <a:t>    for(String x: row)</a:t>
            </a:r>
          </a:p>
          <a:p>
            <a:pPr marL="0" indent="0">
              <a:buNone/>
            </a:pPr>
            <a:r>
              <a:rPr lang="en-US" sz="2400" b="1" dirty="0"/>
              <a:t> </a:t>
            </a:r>
            <a:r>
              <a:rPr lang="en-US" sz="2400" b="1" dirty="0" smtClean="0"/>
              <a:t>         </a:t>
            </a:r>
            <a:r>
              <a:rPr lang="en-US" sz="2400" b="1" dirty="0" err="1" smtClean="0">
                <a:solidFill>
                  <a:srgbClr val="7030A0"/>
                </a:solidFill>
              </a:rPr>
              <a:t>System.out.print</a:t>
            </a:r>
            <a:r>
              <a:rPr lang="en-US" sz="2400" b="1" dirty="0" smtClean="0">
                <a:solidFill>
                  <a:srgbClr val="7030A0"/>
                </a:solidFill>
              </a:rPr>
              <a:t>(x + “ “);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b="1" dirty="0" smtClean="0">
                <a:solidFill>
                  <a:srgbClr val="7030A0"/>
                </a:solidFill>
              </a:rPr>
              <a:t>    </a:t>
            </a:r>
            <a:r>
              <a:rPr lang="en-US" sz="2400" b="1" dirty="0" err="1" smtClean="0">
                <a:solidFill>
                  <a:srgbClr val="7030A0"/>
                </a:solidFill>
              </a:rPr>
              <a:t>System.out.println</a:t>
            </a:r>
            <a:r>
              <a:rPr lang="en-US" sz="2400" b="1" dirty="0" smtClean="0">
                <a:solidFill>
                  <a:srgbClr val="7030A0"/>
                </a:solidFill>
              </a:rPr>
              <a:t>();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}</a:t>
            </a:r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r>
              <a:rPr lang="en-US" sz="2400" b="1" u="sng" dirty="0" smtClean="0"/>
              <a:t>row</a:t>
            </a:r>
            <a:r>
              <a:rPr lang="en-US" sz="2400" b="1" dirty="0" smtClean="0"/>
              <a:t>			_</a:t>
            </a:r>
            <a:r>
              <a:rPr lang="en-US" sz="2400" b="1" u="sng" dirty="0" smtClean="0"/>
              <a:t>x</a:t>
            </a:r>
            <a:r>
              <a:rPr lang="en-US" sz="2400" b="1" dirty="0" smtClean="0"/>
              <a:t>_			</a:t>
            </a:r>
            <a:r>
              <a:rPr lang="en-US" sz="2400" b="1" u="sng" dirty="0" smtClean="0"/>
              <a:t>output</a:t>
            </a:r>
          </a:p>
          <a:p>
            <a:pPr marL="0" indent="0">
              <a:buNone/>
            </a:pPr>
            <a:r>
              <a:rPr lang="en-US" sz="2400" dirty="0" smtClean="0"/>
              <a:t>			  D			A  B  C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4151533"/>
              </p:ext>
            </p:extLst>
          </p:nvPr>
        </p:nvGraphicFramePr>
        <p:xfrm>
          <a:off x="5638800" y="304800"/>
          <a:ext cx="3048000" cy="28956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62000"/>
                <a:gridCol w="762000"/>
                <a:gridCol w="762000"/>
                <a:gridCol w="762000"/>
              </a:tblGrid>
              <a:tr h="7239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7239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endParaRPr lang="en-US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</a:t>
                      </a:r>
                      <a:endParaRPr lang="en-US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</a:t>
                      </a:r>
                      <a:endParaRPr lang="en-US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7239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D</a:t>
                      </a:r>
                      <a:endParaRPr lang="en-US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E</a:t>
                      </a:r>
                      <a:endParaRPr lang="en-US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F</a:t>
                      </a:r>
                      <a:endParaRPr lang="en-US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7239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G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H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I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5-Point Star 5"/>
          <p:cNvSpPr/>
          <p:nvPr/>
        </p:nvSpPr>
        <p:spPr>
          <a:xfrm>
            <a:off x="182878" y="1371600"/>
            <a:ext cx="304800" cy="30480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6635226"/>
              </p:ext>
            </p:extLst>
          </p:nvPr>
        </p:nvGraphicFramePr>
        <p:xfrm>
          <a:off x="272143" y="4038600"/>
          <a:ext cx="2362200" cy="762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87400"/>
                <a:gridCol w="787400"/>
                <a:gridCol w="787400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D</a:t>
                      </a:r>
                      <a:endParaRPr lang="en-US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E</a:t>
                      </a:r>
                      <a:endParaRPr lang="en-US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F</a:t>
                      </a:r>
                      <a:endParaRPr lang="en-US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85663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for (String [] row: chart)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2400" b="1" dirty="0"/>
              <a:t> </a:t>
            </a:r>
            <a:r>
              <a:rPr lang="en-US" sz="2400" b="1" dirty="0" smtClean="0"/>
              <a:t>    </a:t>
            </a:r>
            <a:r>
              <a:rPr lang="en-US" sz="2400" b="1" dirty="0" smtClean="0">
                <a:solidFill>
                  <a:srgbClr val="7030A0"/>
                </a:solidFill>
              </a:rPr>
              <a:t>for(String x: row)</a:t>
            </a:r>
          </a:p>
          <a:p>
            <a:pPr marL="0" indent="0">
              <a:buNone/>
            </a:pPr>
            <a:r>
              <a:rPr lang="en-US" sz="2400" b="1" dirty="0"/>
              <a:t> </a:t>
            </a:r>
            <a:r>
              <a:rPr lang="en-US" sz="2400" b="1" dirty="0" smtClean="0"/>
              <a:t>         </a:t>
            </a:r>
            <a:r>
              <a:rPr lang="en-US" sz="2400" b="1" dirty="0" err="1" smtClean="0"/>
              <a:t>System.out.print</a:t>
            </a:r>
            <a:r>
              <a:rPr lang="en-US" sz="2400" b="1" dirty="0" smtClean="0"/>
              <a:t>(x + “ “);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b="1" dirty="0" smtClean="0">
                <a:solidFill>
                  <a:srgbClr val="7030A0"/>
                </a:solidFill>
              </a:rPr>
              <a:t>    </a:t>
            </a:r>
            <a:r>
              <a:rPr lang="en-US" sz="2400" b="1" dirty="0" err="1" smtClean="0">
                <a:solidFill>
                  <a:srgbClr val="7030A0"/>
                </a:solidFill>
              </a:rPr>
              <a:t>System.out.println</a:t>
            </a:r>
            <a:r>
              <a:rPr lang="en-US" sz="2400" b="1" dirty="0" smtClean="0">
                <a:solidFill>
                  <a:srgbClr val="7030A0"/>
                </a:solidFill>
              </a:rPr>
              <a:t>();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}</a:t>
            </a:r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r>
              <a:rPr lang="en-US" sz="2400" b="1" u="sng" dirty="0" smtClean="0"/>
              <a:t>row</a:t>
            </a:r>
            <a:r>
              <a:rPr lang="en-US" sz="2400" b="1" dirty="0" smtClean="0"/>
              <a:t>			_</a:t>
            </a:r>
            <a:r>
              <a:rPr lang="en-US" sz="2400" b="1" u="sng" dirty="0" smtClean="0"/>
              <a:t>x</a:t>
            </a:r>
            <a:r>
              <a:rPr lang="en-US" sz="2400" b="1" dirty="0" smtClean="0"/>
              <a:t>_			</a:t>
            </a:r>
            <a:r>
              <a:rPr lang="en-US" sz="2400" b="1" u="sng" dirty="0" smtClean="0"/>
              <a:t>output</a:t>
            </a:r>
          </a:p>
          <a:p>
            <a:pPr marL="0" indent="0">
              <a:buNone/>
            </a:pPr>
            <a:r>
              <a:rPr lang="en-US" sz="2400" dirty="0" smtClean="0"/>
              <a:t>			  D			A  B  C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					D 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1759768"/>
              </p:ext>
            </p:extLst>
          </p:nvPr>
        </p:nvGraphicFramePr>
        <p:xfrm>
          <a:off x="5638800" y="304800"/>
          <a:ext cx="3048000" cy="28956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62000"/>
                <a:gridCol w="762000"/>
                <a:gridCol w="762000"/>
                <a:gridCol w="762000"/>
              </a:tblGrid>
              <a:tr h="7239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7239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endParaRPr lang="en-US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</a:t>
                      </a:r>
                      <a:endParaRPr lang="en-US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</a:t>
                      </a:r>
                      <a:endParaRPr lang="en-US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7239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D</a:t>
                      </a:r>
                      <a:endParaRPr lang="en-US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E</a:t>
                      </a:r>
                      <a:endParaRPr lang="en-US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F</a:t>
                      </a:r>
                      <a:endParaRPr lang="en-US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7239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G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H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I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5-Point Star 5"/>
          <p:cNvSpPr/>
          <p:nvPr/>
        </p:nvSpPr>
        <p:spPr>
          <a:xfrm>
            <a:off x="182878" y="1752600"/>
            <a:ext cx="304800" cy="30480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1015275"/>
              </p:ext>
            </p:extLst>
          </p:nvPr>
        </p:nvGraphicFramePr>
        <p:xfrm>
          <a:off x="272143" y="4038600"/>
          <a:ext cx="2362200" cy="762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87400"/>
                <a:gridCol w="787400"/>
                <a:gridCol w="787400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D</a:t>
                      </a:r>
                      <a:endParaRPr lang="en-US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E</a:t>
                      </a:r>
                      <a:endParaRPr lang="en-US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F</a:t>
                      </a:r>
                      <a:endParaRPr lang="en-US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45372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for (String [] row: chart)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2400" b="1" dirty="0"/>
              <a:t> </a:t>
            </a:r>
            <a:r>
              <a:rPr lang="en-US" sz="2400" b="1" dirty="0" smtClean="0"/>
              <a:t>    for(String x: row)</a:t>
            </a:r>
          </a:p>
          <a:p>
            <a:pPr marL="0" indent="0">
              <a:buNone/>
            </a:pPr>
            <a:r>
              <a:rPr lang="en-US" sz="2400" b="1" dirty="0"/>
              <a:t> </a:t>
            </a:r>
            <a:r>
              <a:rPr lang="en-US" sz="2400" b="1" dirty="0" smtClean="0"/>
              <a:t>         </a:t>
            </a:r>
            <a:r>
              <a:rPr lang="en-US" sz="2400" b="1" dirty="0" err="1" smtClean="0">
                <a:solidFill>
                  <a:srgbClr val="7030A0"/>
                </a:solidFill>
              </a:rPr>
              <a:t>System.out.print</a:t>
            </a:r>
            <a:r>
              <a:rPr lang="en-US" sz="2400" b="1" dirty="0" smtClean="0">
                <a:solidFill>
                  <a:srgbClr val="7030A0"/>
                </a:solidFill>
              </a:rPr>
              <a:t>(x + “ “);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b="1" dirty="0" smtClean="0">
                <a:solidFill>
                  <a:srgbClr val="7030A0"/>
                </a:solidFill>
              </a:rPr>
              <a:t>    </a:t>
            </a:r>
            <a:r>
              <a:rPr lang="en-US" sz="2400" b="1" dirty="0" err="1" smtClean="0">
                <a:solidFill>
                  <a:srgbClr val="7030A0"/>
                </a:solidFill>
              </a:rPr>
              <a:t>System.out.println</a:t>
            </a:r>
            <a:r>
              <a:rPr lang="en-US" sz="2400" b="1" dirty="0" smtClean="0">
                <a:solidFill>
                  <a:srgbClr val="7030A0"/>
                </a:solidFill>
              </a:rPr>
              <a:t>();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}</a:t>
            </a:r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r>
              <a:rPr lang="en-US" sz="2400" b="1" u="sng" dirty="0" smtClean="0"/>
              <a:t>row</a:t>
            </a:r>
            <a:r>
              <a:rPr lang="en-US" sz="2400" b="1" dirty="0" smtClean="0"/>
              <a:t>			_</a:t>
            </a:r>
            <a:r>
              <a:rPr lang="en-US" sz="2400" b="1" u="sng" dirty="0" smtClean="0"/>
              <a:t>x</a:t>
            </a:r>
            <a:r>
              <a:rPr lang="en-US" sz="2400" b="1" dirty="0" smtClean="0"/>
              <a:t>_			</a:t>
            </a:r>
            <a:r>
              <a:rPr lang="en-US" sz="2400" b="1" u="sng" dirty="0" smtClean="0"/>
              <a:t>output</a:t>
            </a:r>
          </a:p>
          <a:p>
            <a:pPr marL="0" indent="0">
              <a:buNone/>
            </a:pPr>
            <a:r>
              <a:rPr lang="en-US" sz="2400" dirty="0" smtClean="0"/>
              <a:t>			  E			A  B  C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					D 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2075105"/>
              </p:ext>
            </p:extLst>
          </p:nvPr>
        </p:nvGraphicFramePr>
        <p:xfrm>
          <a:off x="5638800" y="304800"/>
          <a:ext cx="3048000" cy="28956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62000"/>
                <a:gridCol w="762000"/>
                <a:gridCol w="762000"/>
                <a:gridCol w="762000"/>
              </a:tblGrid>
              <a:tr h="7239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7239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endParaRPr lang="en-US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</a:t>
                      </a:r>
                      <a:endParaRPr lang="en-US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</a:t>
                      </a:r>
                      <a:endParaRPr lang="en-US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7239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D</a:t>
                      </a:r>
                      <a:endParaRPr lang="en-US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E</a:t>
                      </a:r>
                      <a:endParaRPr lang="en-US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F</a:t>
                      </a:r>
                      <a:endParaRPr lang="en-US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7239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G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H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I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5-Point Star 5"/>
          <p:cNvSpPr/>
          <p:nvPr/>
        </p:nvSpPr>
        <p:spPr>
          <a:xfrm>
            <a:off x="191585" y="1295400"/>
            <a:ext cx="304800" cy="30480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4695785"/>
              </p:ext>
            </p:extLst>
          </p:nvPr>
        </p:nvGraphicFramePr>
        <p:xfrm>
          <a:off x="272143" y="4038600"/>
          <a:ext cx="2362200" cy="762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87400"/>
                <a:gridCol w="787400"/>
                <a:gridCol w="787400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D</a:t>
                      </a:r>
                      <a:endParaRPr lang="en-US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E</a:t>
                      </a:r>
                      <a:endParaRPr lang="en-US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F</a:t>
                      </a:r>
                      <a:endParaRPr lang="en-US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47147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for (String [] row: chart)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2400" b="1" dirty="0"/>
              <a:t> </a:t>
            </a:r>
            <a:r>
              <a:rPr lang="en-US" sz="2400" b="1" dirty="0" smtClean="0"/>
              <a:t>    </a:t>
            </a:r>
            <a:r>
              <a:rPr lang="en-US" sz="2400" b="1" dirty="0" smtClean="0">
                <a:solidFill>
                  <a:srgbClr val="7030A0"/>
                </a:solidFill>
              </a:rPr>
              <a:t>for(String x: row)</a:t>
            </a:r>
          </a:p>
          <a:p>
            <a:pPr marL="0" indent="0">
              <a:buNone/>
            </a:pPr>
            <a:r>
              <a:rPr lang="en-US" sz="2400" b="1" dirty="0"/>
              <a:t> </a:t>
            </a:r>
            <a:r>
              <a:rPr lang="en-US" sz="2400" b="1" dirty="0" smtClean="0"/>
              <a:t>         </a:t>
            </a:r>
            <a:r>
              <a:rPr lang="en-US" sz="2400" b="1" dirty="0" err="1" smtClean="0"/>
              <a:t>System.out.print</a:t>
            </a:r>
            <a:r>
              <a:rPr lang="en-US" sz="2400" b="1" dirty="0" smtClean="0"/>
              <a:t>(x + “ “);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b="1" dirty="0" smtClean="0">
                <a:solidFill>
                  <a:srgbClr val="7030A0"/>
                </a:solidFill>
              </a:rPr>
              <a:t>    </a:t>
            </a:r>
            <a:r>
              <a:rPr lang="en-US" sz="2400" b="1" dirty="0" err="1" smtClean="0">
                <a:solidFill>
                  <a:srgbClr val="7030A0"/>
                </a:solidFill>
              </a:rPr>
              <a:t>System.out.println</a:t>
            </a:r>
            <a:r>
              <a:rPr lang="en-US" sz="2400" b="1" dirty="0" smtClean="0">
                <a:solidFill>
                  <a:srgbClr val="7030A0"/>
                </a:solidFill>
              </a:rPr>
              <a:t>();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}</a:t>
            </a:r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r>
              <a:rPr lang="en-US" sz="2400" b="1" u="sng" dirty="0" smtClean="0"/>
              <a:t>row</a:t>
            </a:r>
            <a:r>
              <a:rPr lang="en-US" sz="2400" b="1" dirty="0" smtClean="0"/>
              <a:t>			_</a:t>
            </a:r>
            <a:r>
              <a:rPr lang="en-US" sz="2400" b="1" u="sng" dirty="0" smtClean="0"/>
              <a:t>x</a:t>
            </a:r>
            <a:r>
              <a:rPr lang="en-US" sz="2400" b="1" dirty="0" smtClean="0"/>
              <a:t>_			</a:t>
            </a:r>
            <a:r>
              <a:rPr lang="en-US" sz="2400" b="1" u="sng" dirty="0" smtClean="0"/>
              <a:t>output</a:t>
            </a:r>
          </a:p>
          <a:p>
            <a:pPr marL="0" indent="0">
              <a:buNone/>
            </a:pPr>
            <a:r>
              <a:rPr lang="en-US" sz="2400" dirty="0" smtClean="0"/>
              <a:t>			  E			A  B  C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					D  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4266522"/>
              </p:ext>
            </p:extLst>
          </p:nvPr>
        </p:nvGraphicFramePr>
        <p:xfrm>
          <a:off x="5638800" y="304800"/>
          <a:ext cx="3048000" cy="28956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62000"/>
                <a:gridCol w="762000"/>
                <a:gridCol w="762000"/>
                <a:gridCol w="762000"/>
              </a:tblGrid>
              <a:tr h="7239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7239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endParaRPr lang="en-US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</a:t>
                      </a:r>
                      <a:endParaRPr lang="en-US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</a:t>
                      </a:r>
                      <a:endParaRPr lang="en-US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7239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D</a:t>
                      </a:r>
                      <a:endParaRPr lang="en-US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E</a:t>
                      </a:r>
                      <a:endParaRPr lang="en-US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F</a:t>
                      </a:r>
                      <a:endParaRPr lang="en-US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7239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G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H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I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5-Point Star 5"/>
          <p:cNvSpPr/>
          <p:nvPr/>
        </p:nvSpPr>
        <p:spPr>
          <a:xfrm>
            <a:off x="208999" y="1752600"/>
            <a:ext cx="304800" cy="30480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0778239"/>
              </p:ext>
            </p:extLst>
          </p:nvPr>
        </p:nvGraphicFramePr>
        <p:xfrm>
          <a:off x="272143" y="4038600"/>
          <a:ext cx="2362200" cy="762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87400"/>
                <a:gridCol w="787400"/>
                <a:gridCol w="787400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D</a:t>
                      </a:r>
                      <a:endParaRPr lang="en-US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E</a:t>
                      </a:r>
                      <a:endParaRPr lang="en-US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F</a:t>
                      </a:r>
                      <a:endParaRPr lang="en-US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4409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Enhanced for-loop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Also known as the for-each loop</a:t>
            </a:r>
          </a:p>
          <a:p>
            <a:r>
              <a:rPr lang="en-US" sz="2800" dirty="0" smtClean="0"/>
              <a:t>Very compact notation</a:t>
            </a:r>
          </a:p>
          <a:p>
            <a:r>
              <a:rPr lang="en-US" sz="2800" dirty="0" smtClean="0"/>
              <a:t>Used to traverse from the first element to the last</a:t>
            </a:r>
          </a:p>
          <a:p>
            <a:r>
              <a:rPr lang="en-US" sz="2800" dirty="0" smtClean="0">
                <a:solidFill>
                  <a:srgbClr val="C00000"/>
                </a:solidFill>
              </a:rPr>
              <a:t>Can NOT be used if you want to change the list</a:t>
            </a:r>
          </a:p>
          <a:p>
            <a:r>
              <a:rPr lang="en-US" sz="2800" dirty="0" smtClean="0">
                <a:solidFill>
                  <a:srgbClr val="C00000"/>
                </a:solidFill>
              </a:rPr>
              <a:t>Can NOT be used for alternate incrementing or order</a:t>
            </a:r>
          </a:p>
          <a:p>
            <a:r>
              <a:rPr lang="en-US" sz="2800" dirty="0" smtClean="0">
                <a:solidFill>
                  <a:srgbClr val="C00000"/>
                </a:solidFill>
              </a:rPr>
              <a:t>Does NOT give you access to the element’s index</a:t>
            </a:r>
            <a:endParaRPr lang="en-US" sz="2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38904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for (String [] row: chart)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2400" b="1" dirty="0"/>
              <a:t> </a:t>
            </a:r>
            <a:r>
              <a:rPr lang="en-US" sz="2400" b="1" dirty="0" smtClean="0"/>
              <a:t>    for(String x: row)</a:t>
            </a:r>
          </a:p>
          <a:p>
            <a:pPr marL="0" indent="0">
              <a:buNone/>
            </a:pPr>
            <a:r>
              <a:rPr lang="en-US" sz="2400" b="1" dirty="0"/>
              <a:t> </a:t>
            </a:r>
            <a:r>
              <a:rPr lang="en-US" sz="2400" b="1" dirty="0" smtClean="0"/>
              <a:t>         </a:t>
            </a:r>
            <a:r>
              <a:rPr lang="en-US" sz="2400" b="1" dirty="0" err="1" smtClean="0">
                <a:solidFill>
                  <a:srgbClr val="7030A0"/>
                </a:solidFill>
              </a:rPr>
              <a:t>System.out.print</a:t>
            </a:r>
            <a:r>
              <a:rPr lang="en-US" sz="2400" b="1" dirty="0" smtClean="0">
                <a:solidFill>
                  <a:srgbClr val="7030A0"/>
                </a:solidFill>
              </a:rPr>
              <a:t>(x + “ “);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b="1" dirty="0" smtClean="0">
                <a:solidFill>
                  <a:srgbClr val="7030A0"/>
                </a:solidFill>
              </a:rPr>
              <a:t>    </a:t>
            </a:r>
            <a:r>
              <a:rPr lang="en-US" sz="2400" b="1" dirty="0" err="1" smtClean="0">
                <a:solidFill>
                  <a:srgbClr val="7030A0"/>
                </a:solidFill>
              </a:rPr>
              <a:t>System.out.println</a:t>
            </a:r>
            <a:r>
              <a:rPr lang="en-US" sz="2400" b="1" dirty="0" smtClean="0">
                <a:solidFill>
                  <a:srgbClr val="7030A0"/>
                </a:solidFill>
              </a:rPr>
              <a:t>();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}</a:t>
            </a:r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r>
              <a:rPr lang="en-US" sz="2400" b="1" u="sng" dirty="0" smtClean="0"/>
              <a:t>row</a:t>
            </a:r>
            <a:r>
              <a:rPr lang="en-US" sz="2400" b="1" dirty="0" smtClean="0"/>
              <a:t>			_</a:t>
            </a:r>
            <a:r>
              <a:rPr lang="en-US" sz="2400" b="1" u="sng" dirty="0" smtClean="0"/>
              <a:t>x</a:t>
            </a:r>
            <a:r>
              <a:rPr lang="en-US" sz="2400" b="1" dirty="0" smtClean="0"/>
              <a:t>_			</a:t>
            </a:r>
            <a:r>
              <a:rPr lang="en-US" sz="2400" b="1" u="sng" dirty="0" smtClean="0"/>
              <a:t>output</a:t>
            </a:r>
          </a:p>
          <a:p>
            <a:pPr marL="0" indent="0">
              <a:buNone/>
            </a:pPr>
            <a:r>
              <a:rPr lang="en-US" sz="2400" dirty="0" smtClean="0"/>
              <a:t>			  F			A  B  C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					D  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1174643"/>
              </p:ext>
            </p:extLst>
          </p:nvPr>
        </p:nvGraphicFramePr>
        <p:xfrm>
          <a:off x="5638800" y="304800"/>
          <a:ext cx="3048000" cy="28956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62000"/>
                <a:gridCol w="762000"/>
                <a:gridCol w="762000"/>
                <a:gridCol w="762000"/>
              </a:tblGrid>
              <a:tr h="7239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7239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endParaRPr lang="en-US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</a:t>
                      </a:r>
                      <a:endParaRPr lang="en-US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</a:t>
                      </a:r>
                      <a:endParaRPr lang="en-US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7239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D</a:t>
                      </a:r>
                      <a:endParaRPr lang="en-US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E</a:t>
                      </a:r>
                      <a:endParaRPr lang="en-US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F</a:t>
                      </a:r>
                      <a:endParaRPr lang="en-US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7239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G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H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I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5-Point Star 5"/>
          <p:cNvSpPr/>
          <p:nvPr/>
        </p:nvSpPr>
        <p:spPr>
          <a:xfrm>
            <a:off x="191585" y="1295400"/>
            <a:ext cx="304800" cy="30480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3589167"/>
              </p:ext>
            </p:extLst>
          </p:nvPr>
        </p:nvGraphicFramePr>
        <p:xfrm>
          <a:off x="272143" y="4038600"/>
          <a:ext cx="2362200" cy="762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87400"/>
                <a:gridCol w="787400"/>
                <a:gridCol w="787400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D</a:t>
                      </a:r>
                      <a:endParaRPr lang="en-US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E</a:t>
                      </a:r>
                      <a:endParaRPr lang="en-US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F</a:t>
                      </a:r>
                      <a:endParaRPr lang="en-US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29780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for (String [] row: chart)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2400" b="1" dirty="0"/>
              <a:t> </a:t>
            </a:r>
            <a:r>
              <a:rPr lang="en-US" sz="2400" b="1" dirty="0" smtClean="0"/>
              <a:t>    </a:t>
            </a:r>
            <a:r>
              <a:rPr lang="en-US" sz="2400" b="1" dirty="0" smtClean="0">
                <a:solidFill>
                  <a:srgbClr val="7030A0"/>
                </a:solidFill>
              </a:rPr>
              <a:t>for(String x: row)</a:t>
            </a:r>
          </a:p>
          <a:p>
            <a:pPr marL="0" indent="0">
              <a:buNone/>
            </a:pPr>
            <a:r>
              <a:rPr lang="en-US" sz="2400" b="1" dirty="0"/>
              <a:t> </a:t>
            </a:r>
            <a:r>
              <a:rPr lang="en-US" sz="2400" b="1" dirty="0" smtClean="0"/>
              <a:t>         </a:t>
            </a:r>
            <a:r>
              <a:rPr lang="en-US" sz="2400" b="1" dirty="0" err="1" smtClean="0"/>
              <a:t>System.out.print</a:t>
            </a:r>
            <a:r>
              <a:rPr lang="en-US" sz="2400" b="1" dirty="0" smtClean="0"/>
              <a:t>(x + “ “);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b="1" dirty="0" smtClean="0">
                <a:solidFill>
                  <a:srgbClr val="7030A0"/>
                </a:solidFill>
              </a:rPr>
              <a:t>    </a:t>
            </a:r>
            <a:r>
              <a:rPr lang="en-US" sz="2400" b="1" dirty="0" err="1" smtClean="0">
                <a:solidFill>
                  <a:srgbClr val="7030A0"/>
                </a:solidFill>
              </a:rPr>
              <a:t>System.out.println</a:t>
            </a:r>
            <a:r>
              <a:rPr lang="en-US" sz="2400" b="1" dirty="0" smtClean="0">
                <a:solidFill>
                  <a:srgbClr val="7030A0"/>
                </a:solidFill>
              </a:rPr>
              <a:t>();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}</a:t>
            </a:r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r>
              <a:rPr lang="en-US" sz="2400" b="1" u="sng" dirty="0" smtClean="0"/>
              <a:t>row</a:t>
            </a:r>
            <a:r>
              <a:rPr lang="en-US" sz="2400" b="1" dirty="0" smtClean="0"/>
              <a:t>			_</a:t>
            </a:r>
            <a:r>
              <a:rPr lang="en-US" sz="2400" b="1" u="sng" dirty="0" smtClean="0"/>
              <a:t>x</a:t>
            </a:r>
            <a:r>
              <a:rPr lang="en-US" sz="2400" b="1" dirty="0" smtClean="0"/>
              <a:t>_			</a:t>
            </a:r>
            <a:r>
              <a:rPr lang="en-US" sz="2400" b="1" u="sng" dirty="0" smtClean="0"/>
              <a:t>output</a:t>
            </a:r>
          </a:p>
          <a:p>
            <a:pPr marL="0" indent="0">
              <a:buNone/>
            </a:pPr>
            <a:r>
              <a:rPr lang="en-US" sz="2400" dirty="0" smtClean="0"/>
              <a:t>			  F			A  B  C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					D  E  F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0463587"/>
              </p:ext>
            </p:extLst>
          </p:nvPr>
        </p:nvGraphicFramePr>
        <p:xfrm>
          <a:off x="5638800" y="304800"/>
          <a:ext cx="3048000" cy="28956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62000"/>
                <a:gridCol w="762000"/>
                <a:gridCol w="762000"/>
                <a:gridCol w="762000"/>
              </a:tblGrid>
              <a:tr h="7239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7239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endParaRPr lang="en-US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</a:t>
                      </a:r>
                      <a:endParaRPr lang="en-US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</a:t>
                      </a:r>
                      <a:endParaRPr lang="en-US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7239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D</a:t>
                      </a:r>
                      <a:endParaRPr lang="en-US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E</a:t>
                      </a:r>
                      <a:endParaRPr lang="en-US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F</a:t>
                      </a:r>
                      <a:endParaRPr lang="en-US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7239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G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H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I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5-Point Star 5"/>
          <p:cNvSpPr/>
          <p:nvPr/>
        </p:nvSpPr>
        <p:spPr>
          <a:xfrm>
            <a:off x="208999" y="1752600"/>
            <a:ext cx="304800" cy="30480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1962069"/>
              </p:ext>
            </p:extLst>
          </p:nvPr>
        </p:nvGraphicFramePr>
        <p:xfrm>
          <a:off x="272143" y="4038600"/>
          <a:ext cx="2362200" cy="762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87400"/>
                <a:gridCol w="787400"/>
                <a:gridCol w="787400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D</a:t>
                      </a:r>
                      <a:endParaRPr lang="en-US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E</a:t>
                      </a:r>
                      <a:endParaRPr lang="en-US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F</a:t>
                      </a:r>
                      <a:endParaRPr lang="en-US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62865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for (String [] row: chart)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2400" b="1" dirty="0"/>
              <a:t> </a:t>
            </a:r>
            <a:r>
              <a:rPr lang="en-US" sz="2400" b="1" dirty="0" smtClean="0"/>
              <a:t>    </a:t>
            </a:r>
            <a:r>
              <a:rPr lang="en-US" sz="2400" b="1" dirty="0" smtClean="0">
                <a:solidFill>
                  <a:srgbClr val="7030A0"/>
                </a:solidFill>
              </a:rPr>
              <a:t>for(String x: row)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b="1" dirty="0" smtClean="0">
                <a:solidFill>
                  <a:srgbClr val="7030A0"/>
                </a:solidFill>
              </a:rPr>
              <a:t>         </a:t>
            </a:r>
            <a:r>
              <a:rPr lang="en-US" sz="2400" b="1" dirty="0" err="1" smtClean="0">
                <a:solidFill>
                  <a:srgbClr val="7030A0"/>
                </a:solidFill>
              </a:rPr>
              <a:t>System.out.print</a:t>
            </a:r>
            <a:r>
              <a:rPr lang="en-US" sz="2400" b="1" dirty="0" smtClean="0">
                <a:solidFill>
                  <a:srgbClr val="7030A0"/>
                </a:solidFill>
              </a:rPr>
              <a:t>(x + “ “);</a:t>
            </a:r>
          </a:p>
          <a:p>
            <a:pPr marL="0" indent="0">
              <a:buNone/>
            </a:pPr>
            <a:r>
              <a:rPr lang="en-US" sz="2400" b="1" dirty="0"/>
              <a:t> </a:t>
            </a:r>
            <a:r>
              <a:rPr lang="en-US" sz="2400" b="1" dirty="0" smtClean="0"/>
              <a:t>    </a:t>
            </a:r>
            <a:r>
              <a:rPr lang="en-US" sz="2400" b="1" dirty="0" err="1" smtClean="0"/>
              <a:t>System.out.println</a:t>
            </a:r>
            <a:r>
              <a:rPr lang="en-US" sz="2400" b="1" dirty="0" smtClean="0"/>
              <a:t>();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}</a:t>
            </a:r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r>
              <a:rPr lang="en-US" sz="2400" b="1" u="sng" dirty="0" smtClean="0"/>
              <a:t>row</a:t>
            </a:r>
            <a:r>
              <a:rPr lang="en-US" sz="2400" b="1" dirty="0" smtClean="0"/>
              <a:t>			_</a:t>
            </a:r>
            <a:r>
              <a:rPr lang="en-US" sz="2400" b="1" u="sng" dirty="0" smtClean="0"/>
              <a:t>x</a:t>
            </a:r>
            <a:r>
              <a:rPr lang="en-US" sz="2400" b="1" dirty="0" smtClean="0"/>
              <a:t>_			</a:t>
            </a:r>
            <a:r>
              <a:rPr lang="en-US" sz="2400" b="1" u="sng" dirty="0" smtClean="0"/>
              <a:t>output</a:t>
            </a:r>
          </a:p>
          <a:p>
            <a:pPr marL="0" indent="0">
              <a:buNone/>
            </a:pPr>
            <a:r>
              <a:rPr lang="en-US" sz="2400" dirty="0" smtClean="0"/>
              <a:t>			  F			A  B  C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					D  E  F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2686572"/>
              </p:ext>
            </p:extLst>
          </p:nvPr>
        </p:nvGraphicFramePr>
        <p:xfrm>
          <a:off x="5638800" y="304800"/>
          <a:ext cx="3048000" cy="28956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62000"/>
                <a:gridCol w="762000"/>
                <a:gridCol w="762000"/>
                <a:gridCol w="762000"/>
              </a:tblGrid>
              <a:tr h="7239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7239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endParaRPr lang="en-US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</a:t>
                      </a:r>
                      <a:endParaRPr lang="en-US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</a:t>
                      </a:r>
                      <a:endParaRPr lang="en-US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7239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D</a:t>
                      </a:r>
                      <a:endParaRPr lang="en-US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E</a:t>
                      </a:r>
                      <a:endParaRPr lang="en-US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F</a:t>
                      </a:r>
                      <a:endParaRPr lang="en-US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7239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G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H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I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5-Point Star 5"/>
          <p:cNvSpPr/>
          <p:nvPr/>
        </p:nvSpPr>
        <p:spPr>
          <a:xfrm>
            <a:off x="208999" y="2209800"/>
            <a:ext cx="304800" cy="30480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2566349"/>
              </p:ext>
            </p:extLst>
          </p:nvPr>
        </p:nvGraphicFramePr>
        <p:xfrm>
          <a:off x="272143" y="4038600"/>
          <a:ext cx="2362200" cy="762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87400"/>
                <a:gridCol w="787400"/>
                <a:gridCol w="787400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D</a:t>
                      </a:r>
                      <a:endParaRPr lang="en-US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E</a:t>
                      </a:r>
                      <a:endParaRPr lang="en-US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F</a:t>
                      </a:r>
                      <a:endParaRPr lang="en-US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70934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/>
              <a:t>for (String [] row: chart)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2400" b="1" dirty="0"/>
              <a:t> </a:t>
            </a:r>
            <a:r>
              <a:rPr lang="en-US" sz="2400" b="1" dirty="0" smtClean="0"/>
              <a:t>    </a:t>
            </a:r>
            <a:r>
              <a:rPr lang="en-US" sz="2400" b="1" dirty="0" smtClean="0">
                <a:solidFill>
                  <a:srgbClr val="7030A0"/>
                </a:solidFill>
              </a:rPr>
              <a:t>for(String x: row)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b="1" dirty="0" smtClean="0">
                <a:solidFill>
                  <a:srgbClr val="7030A0"/>
                </a:solidFill>
              </a:rPr>
              <a:t>         </a:t>
            </a:r>
            <a:r>
              <a:rPr lang="en-US" sz="2400" b="1" dirty="0" err="1" smtClean="0">
                <a:solidFill>
                  <a:srgbClr val="7030A0"/>
                </a:solidFill>
              </a:rPr>
              <a:t>System.out.print</a:t>
            </a:r>
            <a:r>
              <a:rPr lang="en-US" sz="2400" b="1" dirty="0" smtClean="0">
                <a:solidFill>
                  <a:srgbClr val="7030A0"/>
                </a:solidFill>
              </a:rPr>
              <a:t>(x + “ “);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b="1" dirty="0" smtClean="0">
                <a:solidFill>
                  <a:srgbClr val="7030A0"/>
                </a:solidFill>
              </a:rPr>
              <a:t>    </a:t>
            </a:r>
            <a:r>
              <a:rPr lang="en-US" sz="2400" b="1" dirty="0" err="1" smtClean="0">
                <a:solidFill>
                  <a:srgbClr val="7030A0"/>
                </a:solidFill>
              </a:rPr>
              <a:t>System.out.println</a:t>
            </a:r>
            <a:r>
              <a:rPr lang="en-US" sz="2400" b="1" dirty="0" smtClean="0">
                <a:solidFill>
                  <a:srgbClr val="7030A0"/>
                </a:solidFill>
              </a:rPr>
              <a:t>();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}</a:t>
            </a:r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r>
              <a:rPr lang="en-US" sz="2400" b="1" u="sng" dirty="0" smtClean="0"/>
              <a:t>row</a:t>
            </a:r>
            <a:r>
              <a:rPr lang="en-US" sz="2400" b="1" dirty="0" smtClean="0"/>
              <a:t>			_</a:t>
            </a:r>
            <a:r>
              <a:rPr lang="en-US" sz="2400" b="1" u="sng" dirty="0" smtClean="0"/>
              <a:t>x</a:t>
            </a:r>
            <a:r>
              <a:rPr lang="en-US" sz="2400" b="1" dirty="0" smtClean="0"/>
              <a:t>_			</a:t>
            </a:r>
            <a:r>
              <a:rPr lang="en-US" sz="2400" b="1" u="sng" dirty="0" smtClean="0"/>
              <a:t>output</a:t>
            </a:r>
          </a:p>
          <a:p>
            <a:pPr marL="0" indent="0">
              <a:buNone/>
            </a:pPr>
            <a:r>
              <a:rPr lang="en-US" sz="2400" dirty="0" smtClean="0"/>
              <a:t>			  			A  B  C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					D  E  F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4366217"/>
              </p:ext>
            </p:extLst>
          </p:nvPr>
        </p:nvGraphicFramePr>
        <p:xfrm>
          <a:off x="5638800" y="304800"/>
          <a:ext cx="3048000" cy="28956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62000"/>
                <a:gridCol w="762000"/>
                <a:gridCol w="762000"/>
                <a:gridCol w="762000"/>
              </a:tblGrid>
              <a:tr h="7239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7239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endParaRPr lang="en-US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</a:t>
                      </a:r>
                      <a:endParaRPr lang="en-US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</a:t>
                      </a:r>
                      <a:endParaRPr lang="en-US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7239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D</a:t>
                      </a:r>
                      <a:endParaRPr lang="en-US" b="1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E</a:t>
                      </a:r>
                      <a:endParaRPr lang="en-US" b="1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F</a:t>
                      </a:r>
                      <a:endParaRPr lang="en-US" b="1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7239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G</a:t>
                      </a:r>
                      <a:endParaRPr lang="en-US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H</a:t>
                      </a:r>
                      <a:endParaRPr lang="en-US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I</a:t>
                      </a:r>
                      <a:endParaRPr lang="en-US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sp>
        <p:nvSpPr>
          <p:cNvPr id="6" name="5-Point Star 5"/>
          <p:cNvSpPr/>
          <p:nvPr/>
        </p:nvSpPr>
        <p:spPr>
          <a:xfrm>
            <a:off x="195937" y="472440"/>
            <a:ext cx="304800" cy="30480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3074735"/>
              </p:ext>
            </p:extLst>
          </p:nvPr>
        </p:nvGraphicFramePr>
        <p:xfrm>
          <a:off x="272143" y="4038600"/>
          <a:ext cx="2362200" cy="762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87400"/>
                <a:gridCol w="787400"/>
                <a:gridCol w="787400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G</a:t>
                      </a:r>
                      <a:endParaRPr lang="en-US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H</a:t>
                      </a:r>
                      <a:endParaRPr lang="en-US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I</a:t>
                      </a:r>
                      <a:endParaRPr lang="en-US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54362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for (String [] row: chart)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2400" b="1" dirty="0"/>
              <a:t> </a:t>
            </a:r>
            <a:r>
              <a:rPr lang="en-US" sz="2400" b="1" dirty="0" smtClean="0"/>
              <a:t>    for(String x: row)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b="1" dirty="0" smtClean="0">
                <a:solidFill>
                  <a:srgbClr val="7030A0"/>
                </a:solidFill>
              </a:rPr>
              <a:t>         </a:t>
            </a:r>
            <a:r>
              <a:rPr lang="en-US" sz="2400" b="1" dirty="0" err="1" smtClean="0">
                <a:solidFill>
                  <a:srgbClr val="7030A0"/>
                </a:solidFill>
              </a:rPr>
              <a:t>System.out.print</a:t>
            </a:r>
            <a:r>
              <a:rPr lang="en-US" sz="2400" b="1" dirty="0" smtClean="0">
                <a:solidFill>
                  <a:srgbClr val="7030A0"/>
                </a:solidFill>
              </a:rPr>
              <a:t>(x + “ “);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b="1" dirty="0" smtClean="0">
                <a:solidFill>
                  <a:srgbClr val="7030A0"/>
                </a:solidFill>
              </a:rPr>
              <a:t>    </a:t>
            </a:r>
            <a:r>
              <a:rPr lang="en-US" sz="2400" b="1" dirty="0" err="1" smtClean="0">
                <a:solidFill>
                  <a:srgbClr val="7030A0"/>
                </a:solidFill>
              </a:rPr>
              <a:t>System.out.println</a:t>
            </a:r>
            <a:r>
              <a:rPr lang="en-US" sz="2400" b="1" dirty="0" smtClean="0">
                <a:solidFill>
                  <a:srgbClr val="7030A0"/>
                </a:solidFill>
              </a:rPr>
              <a:t>();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}</a:t>
            </a:r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r>
              <a:rPr lang="en-US" sz="2400" b="1" u="sng" dirty="0" smtClean="0"/>
              <a:t>row</a:t>
            </a:r>
            <a:r>
              <a:rPr lang="en-US" sz="2400" b="1" dirty="0" smtClean="0"/>
              <a:t>			_</a:t>
            </a:r>
            <a:r>
              <a:rPr lang="en-US" sz="2400" b="1" u="sng" dirty="0" smtClean="0"/>
              <a:t>x</a:t>
            </a:r>
            <a:r>
              <a:rPr lang="en-US" sz="2400" b="1" dirty="0" smtClean="0"/>
              <a:t>_			</a:t>
            </a:r>
            <a:r>
              <a:rPr lang="en-US" sz="2400" b="1" u="sng" dirty="0" smtClean="0"/>
              <a:t>output</a:t>
            </a:r>
          </a:p>
          <a:p>
            <a:pPr marL="0" indent="0">
              <a:buNone/>
            </a:pPr>
            <a:r>
              <a:rPr lang="en-US" sz="2400" dirty="0" smtClean="0"/>
              <a:t>			  G			A  B  C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					D  E  F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9851376"/>
              </p:ext>
            </p:extLst>
          </p:nvPr>
        </p:nvGraphicFramePr>
        <p:xfrm>
          <a:off x="5638800" y="304800"/>
          <a:ext cx="3048000" cy="28956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62000"/>
                <a:gridCol w="762000"/>
                <a:gridCol w="762000"/>
                <a:gridCol w="762000"/>
              </a:tblGrid>
              <a:tr h="7239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7239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endParaRPr lang="en-US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</a:t>
                      </a:r>
                      <a:endParaRPr lang="en-US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</a:t>
                      </a:r>
                      <a:endParaRPr lang="en-US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7239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D</a:t>
                      </a:r>
                      <a:endParaRPr lang="en-US" b="1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E</a:t>
                      </a:r>
                      <a:endParaRPr lang="en-US" b="1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F</a:t>
                      </a:r>
                      <a:endParaRPr lang="en-US" b="1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7239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G</a:t>
                      </a:r>
                      <a:endParaRPr lang="en-US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H</a:t>
                      </a:r>
                      <a:endParaRPr lang="en-US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I</a:t>
                      </a:r>
                      <a:endParaRPr lang="en-US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sp>
        <p:nvSpPr>
          <p:cNvPr id="6" name="5-Point Star 5"/>
          <p:cNvSpPr/>
          <p:nvPr/>
        </p:nvSpPr>
        <p:spPr>
          <a:xfrm>
            <a:off x="195937" y="1295400"/>
            <a:ext cx="304800" cy="30480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7787332"/>
              </p:ext>
            </p:extLst>
          </p:nvPr>
        </p:nvGraphicFramePr>
        <p:xfrm>
          <a:off x="272143" y="4038600"/>
          <a:ext cx="2362200" cy="762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87400"/>
                <a:gridCol w="787400"/>
                <a:gridCol w="787400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G</a:t>
                      </a:r>
                      <a:endParaRPr lang="en-US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H</a:t>
                      </a:r>
                      <a:endParaRPr lang="en-US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I</a:t>
                      </a:r>
                      <a:endParaRPr lang="en-US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14619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for (String [] row: chart)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b="1" dirty="0" smtClean="0">
                <a:solidFill>
                  <a:srgbClr val="7030A0"/>
                </a:solidFill>
              </a:rPr>
              <a:t>    for(String x: row)</a:t>
            </a:r>
          </a:p>
          <a:p>
            <a:pPr marL="0" indent="0">
              <a:buNone/>
            </a:pPr>
            <a:r>
              <a:rPr lang="en-US" sz="2400" b="1" dirty="0"/>
              <a:t> </a:t>
            </a:r>
            <a:r>
              <a:rPr lang="en-US" sz="2400" b="1" dirty="0" smtClean="0"/>
              <a:t>         </a:t>
            </a:r>
            <a:r>
              <a:rPr lang="en-US" sz="2400" b="1" dirty="0" err="1" smtClean="0"/>
              <a:t>System.out.print</a:t>
            </a:r>
            <a:r>
              <a:rPr lang="en-US" sz="2400" b="1" dirty="0" smtClean="0"/>
              <a:t>(x + “ “);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b="1" dirty="0" smtClean="0">
                <a:solidFill>
                  <a:srgbClr val="7030A0"/>
                </a:solidFill>
              </a:rPr>
              <a:t>    </a:t>
            </a:r>
            <a:r>
              <a:rPr lang="en-US" sz="2400" b="1" dirty="0" err="1" smtClean="0">
                <a:solidFill>
                  <a:srgbClr val="7030A0"/>
                </a:solidFill>
              </a:rPr>
              <a:t>System.out.println</a:t>
            </a:r>
            <a:r>
              <a:rPr lang="en-US" sz="2400" b="1" dirty="0" smtClean="0">
                <a:solidFill>
                  <a:srgbClr val="7030A0"/>
                </a:solidFill>
              </a:rPr>
              <a:t>();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}</a:t>
            </a:r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r>
              <a:rPr lang="en-US" sz="2400" b="1" u="sng" dirty="0" smtClean="0"/>
              <a:t>row</a:t>
            </a:r>
            <a:r>
              <a:rPr lang="en-US" sz="2400" b="1" dirty="0" smtClean="0"/>
              <a:t>			_</a:t>
            </a:r>
            <a:r>
              <a:rPr lang="en-US" sz="2400" b="1" u="sng" dirty="0" smtClean="0"/>
              <a:t>x</a:t>
            </a:r>
            <a:r>
              <a:rPr lang="en-US" sz="2400" b="1" dirty="0" smtClean="0"/>
              <a:t>_			</a:t>
            </a:r>
            <a:r>
              <a:rPr lang="en-US" sz="2400" b="1" u="sng" dirty="0" smtClean="0"/>
              <a:t>output</a:t>
            </a:r>
          </a:p>
          <a:p>
            <a:pPr marL="0" indent="0">
              <a:buNone/>
            </a:pPr>
            <a:r>
              <a:rPr lang="en-US" sz="2400" dirty="0" smtClean="0"/>
              <a:t>			  G			A  B  C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					D  E  F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					G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7426654"/>
              </p:ext>
            </p:extLst>
          </p:nvPr>
        </p:nvGraphicFramePr>
        <p:xfrm>
          <a:off x="5638800" y="304800"/>
          <a:ext cx="3048000" cy="28956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62000"/>
                <a:gridCol w="762000"/>
                <a:gridCol w="762000"/>
                <a:gridCol w="762000"/>
              </a:tblGrid>
              <a:tr h="7239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7239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endParaRPr lang="en-US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</a:t>
                      </a:r>
                      <a:endParaRPr lang="en-US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</a:t>
                      </a:r>
                      <a:endParaRPr lang="en-US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7239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D</a:t>
                      </a:r>
                      <a:endParaRPr lang="en-US" b="1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E</a:t>
                      </a:r>
                      <a:endParaRPr lang="en-US" b="1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F</a:t>
                      </a:r>
                      <a:endParaRPr lang="en-US" b="1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7239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G</a:t>
                      </a:r>
                      <a:endParaRPr lang="en-US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H</a:t>
                      </a:r>
                      <a:endParaRPr lang="en-US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I</a:t>
                      </a:r>
                      <a:endParaRPr lang="en-US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sp>
        <p:nvSpPr>
          <p:cNvPr id="6" name="5-Point Star 5"/>
          <p:cNvSpPr/>
          <p:nvPr/>
        </p:nvSpPr>
        <p:spPr>
          <a:xfrm>
            <a:off x="195937" y="1752600"/>
            <a:ext cx="304800" cy="30480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3660282"/>
              </p:ext>
            </p:extLst>
          </p:nvPr>
        </p:nvGraphicFramePr>
        <p:xfrm>
          <a:off x="272143" y="4038600"/>
          <a:ext cx="2362200" cy="762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87400"/>
                <a:gridCol w="787400"/>
                <a:gridCol w="787400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G</a:t>
                      </a:r>
                      <a:endParaRPr lang="en-US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H</a:t>
                      </a:r>
                      <a:endParaRPr lang="en-US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I</a:t>
                      </a:r>
                      <a:endParaRPr lang="en-US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029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for (String [] row: chart)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2400" b="1" dirty="0"/>
              <a:t> </a:t>
            </a:r>
            <a:r>
              <a:rPr lang="en-US" sz="2400" b="1" dirty="0" smtClean="0"/>
              <a:t>    for(String x: row)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b="1" dirty="0" smtClean="0">
                <a:solidFill>
                  <a:srgbClr val="7030A0"/>
                </a:solidFill>
              </a:rPr>
              <a:t>         </a:t>
            </a:r>
            <a:r>
              <a:rPr lang="en-US" sz="2400" b="1" dirty="0" err="1" smtClean="0">
                <a:solidFill>
                  <a:srgbClr val="7030A0"/>
                </a:solidFill>
              </a:rPr>
              <a:t>System.out.print</a:t>
            </a:r>
            <a:r>
              <a:rPr lang="en-US" sz="2400" b="1" dirty="0" smtClean="0">
                <a:solidFill>
                  <a:srgbClr val="7030A0"/>
                </a:solidFill>
              </a:rPr>
              <a:t>(x + “ “);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b="1" dirty="0" smtClean="0">
                <a:solidFill>
                  <a:srgbClr val="7030A0"/>
                </a:solidFill>
              </a:rPr>
              <a:t>    </a:t>
            </a:r>
            <a:r>
              <a:rPr lang="en-US" sz="2400" b="1" dirty="0" err="1" smtClean="0">
                <a:solidFill>
                  <a:srgbClr val="7030A0"/>
                </a:solidFill>
              </a:rPr>
              <a:t>System.out.println</a:t>
            </a:r>
            <a:r>
              <a:rPr lang="en-US" sz="2400" b="1" dirty="0" smtClean="0">
                <a:solidFill>
                  <a:srgbClr val="7030A0"/>
                </a:solidFill>
              </a:rPr>
              <a:t>();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}</a:t>
            </a:r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r>
              <a:rPr lang="en-US" sz="2400" b="1" u="sng" dirty="0" smtClean="0"/>
              <a:t>row</a:t>
            </a:r>
            <a:r>
              <a:rPr lang="en-US" sz="2400" b="1" dirty="0" smtClean="0"/>
              <a:t>			_</a:t>
            </a:r>
            <a:r>
              <a:rPr lang="en-US" sz="2400" b="1" u="sng" dirty="0" smtClean="0"/>
              <a:t>x</a:t>
            </a:r>
            <a:r>
              <a:rPr lang="en-US" sz="2400" b="1" dirty="0" smtClean="0"/>
              <a:t>_			</a:t>
            </a:r>
            <a:r>
              <a:rPr lang="en-US" sz="2400" b="1" u="sng" dirty="0" smtClean="0"/>
              <a:t>output</a:t>
            </a:r>
          </a:p>
          <a:p>
            <a:pPr marL="0" indent="0">
              <a:buNone/>
            </a:pPr>
            <a:r>
              <a:rPr lang="en-US" sz="2400" dirty="0" smtClean="0"/>
              <a:t>			  H			A  B  C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					D  E  F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					G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7730835"/>
              </p:ext>
            </p:extLst>
          </p:nvPr>
        </p:nvGraphicFramePr>
        <p:xfrm>
          <a:off x="5638800" y="304800"/>
          <a:ext cx="3048000" cy="28956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62000"/>
                <a:gridCol w="762000"/>
                <a:gridCol w="762000"/>
                <a:gridCol w="762000"/>
              </a:tblGrid>
              <a:tr h="7239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7239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endParaRPr lang="en-US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</a:t>
                      </a:r>
                      <a:endParaRPr lang="en-US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</a:t>
                      </a:r>
                      <a:endParaRPr lang="en-US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7239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D</a:t>
                      </a:r>
                      <a:endParaRPr lang="en-US" b="1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E</a:t>
                      </a:r>
                      <a:endParaRPr lang="en-US" b="1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F</a:t>
                      </a:r>
                      <a:endParaRPr lang="en-US" b="1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7239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G</a:t>
                      </a:r>
                      <a:endParaRPr lang="en-US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H</a:t>
                      </a:r>
                      <a:endParaRPr lang="en-US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I</a:t>
                      </a:r>
                      <a:endParaRPr lang="en-US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sp>
        <p:nvSpPr>
          <p:cNvPr id="6" name="5-Point Star 5"/>
          <p:cNvSpPr/>
          <p:nvPr/>
        </p:nvSpPr>
        <p:spPr>
          <a:xfrm>
            <a:off x="195937" y="1295400"/>
            <a:ext cx="304800" cy="30480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7606997"/>
              </p:ext>
            </p:extLst>
          </p:nvPr>
        </p:nvGraphicFramePr>
        <p:xfrm>
          <a:off x="272143" y="4038600"/>
          <a:ext cx="2362200" cy="762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87400"/>
                <a:gridCol w="787400"/>
                <a:gridCol w="787400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G</a:t>
                      </a:r>
                      <a:endParaRPr lang="en-US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H</a:t>
                      </a:r>
                      <a:endParaRPr lang="en-US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I</a:t>
                      </a:r>
                      <a:endParaRPr lang="en-US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3004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for (String [] row: chart)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b="1" dirty="0" smtClean="0">
                <a:solidFill>
                  <a:srgbClr val="7030A0"/>
                </a:solidFill>
              </a:rPr>
              <a:t>    for(String x: row)</a:t>
            </a:r>
          </a:p>
          <a:p>
            <a:pPr marL="0" indent="0">
              <a:buNone/>
            </a:pPr>
            <a:r>
              <a:rPr lang="en-US" sz="2400" b="1" dirty="0"/>
              <a:t> </a:t>
            </a:r>
            <a:r>
              <a:rPr lang="en-US" sz="2400" b="1" dirty="0" smtClean="0"/>
              <a:t>         </a:t>
            </a:r>
            <a:r>
              <a:rPr lang="en-US" sz="2400" b="1" dirty="0" err="1" smtClean="0"/>
              <a:t>System.out.print</a:t>
            </a:r>
            <a:r>
              <a:rPr lang="en-US" sz="2400" b="1" dirty="0" smtClean="0"/>
              <a:t>(x + “ “);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b="1" dirty="0" smtClean="0">
                <a:solidFill>
                  <a:srgbClr val="7030A0"/>
                </a:solidFill>
              </a:rPr>
              <a:t>    </a:t>
            </a:r>
            <a:r>
              <a:rPr lang="en-US" sz="2400" b="1" dirty="0" err="1" smtClean="0">
                <a:solidFill>
                  <a:srgbClr val="7030A0"/>
                </a:solidFill>
              </a:rPr>
              <a:t>System.out.println</a:t>
            </a:r>
            <a:r>
              <a:rPr lang="en-US" sz="2400" b="1" dirty="0" smtClean="0">
                <a:solidFill>
                  <a:srgbClr val="7030A0"/>
                </a:solidFill>
              </a:rPr>
              <a:t>();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}</a:t>
            </a:r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r>
              <a:rPr lang="en-US" sz="2400" b="1" u="sng" dirty="0" smtClean="0"/>
              <a:t>row</a:t>
            </a:r>
            <a:r>
              <a:rPr lang="en-US" sz="2400" b="1" dirty="0" smtClean="0"/>
              <a:t>			_</a:t>
            </a:r>
            <a:r>
              <a:rPr lang="en-US" sz="2400" b="1" u="sng" dirty="0" smtClean="0"/>
              <a:t>x</a:t>
            </a:r>
            <a:r>
              <a:rPr lang="en-US" sz="2400" b="1" dirty="0" smtClean="0"/>
              <a:t>_			</a:t>
            </a:r>
            <a:r>
              <a:rPr lang="en-US" sz="2400" b="1" u="sng" dirty="0" smtClean="0"/>
              <a:t>output</a:t>
            </a:r>
          </a:p>
          <a:p>
            <a:pPr marL="0" indent="0">
              <a:buNone/>
            </a:pPr>
            <a:r>
              <a:rPr lang="en-US" sz="2400" dirty="0" smtClean="0"/>
              <a:t>			  H			A  B  C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					D  E  F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					G  H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7780804"/>
              </p:ext>
            </p:extLst>
          </p:nvPr>
        </p:nvGraphicFramePr>
        <p:xfrm>
          <a:off x="5638800" y="304800"/>
          <a:ext cx="3048000" cy="28956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62000"/>
                <a:gridCol w="762000"/>
                <a:gridCol w="762000"/>
                <a:gridCol w="762000"/>
              </a:tblGrid>
              <a:tr h="7239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7239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endParaRPr lang="en-US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</a:t>
                      </a:r>
                      <a:endParaRPr lang="en-US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</a:t>
                      </a:r>
                      <a:endParaRPr lang="en-US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7239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D</a:t>
                      </a:r>
                      <a:endParaRPr lang="en-US" b="1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E</a:t>
                      </a:r>
                      <a:endParaRPr lang="en-US" b="1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F</a:t>
                      </a:r>
                      <a:endParaRPr lang="en-US" b="1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7239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G</a:t>
                      </a:r>
                      <a:endParaRPr lang="en-US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H</a:t>
                      </a:r>
                      <a:endParaRPr lang="en-US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I</a:t>
                      </a:r>
                      <a:endParaRPr lang="en-US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sp>
        <p:nvSpPr>
          <p:cNvPr id="6" name="5-Point Star 5"/>
          <p:cNvSpPr/>
          <p:nvPr/>
        </p:nvSpPr>
        <p:spPr>
          <a:xfrm>
            <a:off x="195937" y="1752600"/>
            <a:ext cx="304800" cy="30480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2099653"/>
              </p:ext>
            </p:extLst>
          </p:nvPr>
        </p:nvGraphicFramePr>
        <p:xfrm>
          <a:off x="272143" y="4038600"/>
          <a:ext cx="2362200" cy="762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87400"/>
                <a:gridCol w="787400"/>
                <a:gridCol w="787400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G</a:t>
                      </a:r>
                      <a:endParaRPr lang="en-US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H</a:t>
                      </a:r>
                      <a:endParaRPr lang="en-US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I</a:t>
                      </a:r>
                      <a:endParaRPr lang="en-US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39197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for (String [] row: chart)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2400" b="1" dirty="0"/>
              <a:t> </a:t>
            </a:r>
            <a:r>
              <a:rPr lang="en-US" sz="2400" b="1" dirty="0" smtClean="0"/>
              <a:t>    for(String x: row)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b="1" dirty="0" smtClean="0">
                <a:solidFill>
                  <a:srgbClr val="7030A0"/>
                </a:solidFill>
              </a:rPr>
              <a:t>         </a:t>
            </a:r>
            <a:r>
              <a:rPr lang="en-US" sz="2400" b="1" dirty="0" err="1" smtClean="0">
                <a:solidFill>
                  <a:srgbClr val="7030A0"/>
                </a:solidFill>
              </a:rPr>
              <a:t>System.out.print</a:t>
            </a:r>
            <a:r>
              <a:rPr lang="en-US" sz="2400" b="1" dirty="0" smtClean="0">
                <a:solidFill>
                  <a:srgbClr val="7030A0"/>
                </a:solidFill>
              </a:rPr>
              <a:t>(x + “ “);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b="1" dirty="0" smtClean="0">
                <a:solidFill>
                  <a:srgbClr val="7030A0"/>
                </a:solidFill>
              </a:rPr>
              <a:t>    </a:t>
            </a:r>
            <a:r>
              <a:rPr lang="en-US" sz="2400" b="1" dirty="0" err="1" smtClean="0">
                <a:solidFill>
                  <a:srgbClr val="7030A0"/>
                </a:solidFill>
              </a:rPr>
              <a:t>System.out.println</a:t>
            </a:r>
            <a:r>
              <a:rPr lang="en-US" sz="2400" b="1" dirty="0" smtClean="0">
                <a:solidFill>
                  <a:srgbClr val="7030A0"/>
                </a:solidFill>
              </a:rPr>
              <a:t>();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}</a:t>
            </a:r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r>
              <a:rPr lang="en-US" sz="2400" b="1" u="sng" dirty="0" smtClean="0"/>
              <a:t>row</a:t>
            </a:r>
            <a:r>
              <a:rPr lang="en-US" sz="2400" b="1" dirty="0" smtClean="0"/>
              <a:t>			_</a:t>
            </a:r>
            <a:r>
              <a:rPr lang="en-US" sz="2400" b="1" u="sng" dirty="0" smtClean="0"/>
              <a:t>x</a:t>
            </a:r>
            <a:r>
              <a:rPr lang="en-US" sz="2400" b="1" dirty="0" smtClean="0"/>
              <a:t>_			</a:t>
            </a:r>
            <a:r>
              <a:rPr lang="en-US" sz="2400" b="1" u="sng" dirty="0" smtClean="0"/>
              <a:t>output</a:t>
            </a:r>
          </a:p>
          <a:p>
            <a:pPr marL="0" indent="0">
              <a:buNone/>
            </a:pPr>
            <a:r>
              <a:rPr lang="en-US" sz="2400" dirty="0" smtClean="0"/>
              <a:t>			  I			A  B  C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					D  E  F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					G  H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7879493"/>
              </p:ext>
            </p:extLst>
          </p:nvPr>
        </p:nvGraphicFramePr>
        <p:xfrm>
          <a:off x="5638800" y="304800"/>
          <a:ext cx="3048000" cy="28956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62000"/>
                <a:gridCol w="762000"/>
                <a:gridCol w="762000"/>
                <a:gridCol w="762000"/>
              </a:tblGrid>
              <a:tr h="7239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7239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endParaRPr lang="en-US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</a:t>
                      </a:r>
                      <a:endParaRPr lang="en-US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</a:t>
                      </a:r>
                      <a:endParaRPr lang="en-US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7239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D</a:t>
                      </a:r>
                      <a:endParaRPr lang="en-US" b="1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E</a:t>
                      </a:r>
                      <a:endParaRPr lang="en-US" b="1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F</a:t>
                      </a:r>
                      <a:endParaRPr lang="en-US" b="1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7239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G</a:t>
                      </a:r>
                      <a:endParaRPr lang="en-US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H</a:t>
                      </a:r>
                      <a:endParaRPr lang="en-US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I</a:t>
                      </a:r>
                      <a:endParaRPr lang="en-US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sp>
        <p:nvSpPr>
          <p:cNvPr id="6" name="5-Point Star 5"/>
          <p:cNvSpPr/>
          <p:nvPr/>
        </p:nvSpPr>
        <p:spPr>
          <a:xfrm>
            <a:off x="195937" y="1295400"/>
            <a:ext cx="304800" cy="30480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6730941"/>
              </p:ext>
            </p:extLst>
          </p:nvPr>
        </p:nvGraphicFramePr>
        <p:xfrm>
          <a:off x="272143" y="4038600"/>
          <a:ext cx="2362200" cy="762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87400"/>
                <a:gridCol w="787400"/>
                <a:gridCol w="787400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G</a:t>
                      </a:r>
                      <a:endParaRPr lang="en-US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H</a:t>
                      </a:r>
                      <a:endParaRPr lang="en-US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I</a:t>
                      </a:r>
                      <a:endParaRPr lang="en-US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04558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for (String [] row: chart)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b="1" dirty="0" smtClean="0">
                <a:solidFill>
                  <a:srgbClr val="7030A0"/>
                </a:solidFill>
              </a:rPr>
              <a:t>    for(String x: row)</a:t>
            </a:r>
          </a:p>
          <a:p>
            <a:pPr marL="0" indent="0">
              <a:buNone/>
            </a:pPr>
            <a:r>
              <a:rPr lang="en-US" sz="2400" b="1" dirty="0"/>
              <a:t> </a:t>
            </a:r>
            <a:r>
              <a:rPr lang="en-US" sz="2400" b="1" dirty="0" smtClean="0"/>
              <a:t>         </a:t>
            </a:r>
            <a:r>
              <a:rPr lang="en-US" sz="2400" b="1" dirty="0" err="1" smtClean="0"/>
              <a:t>System.out.print</a:t>
            </a:r>
            <a:r>
              <a:rPr lang="en-US" sz="2400" b="1" dirty="0" smtClean="0"/>
              <a:t>(x + “ “);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b="1" dirty="0" smtClean="0">
                <a:solidFill>
                  <a:srgbClr val="7030A0"/>
                </a:solidFill>
              </a:rPr>
              <a:t>    </a:t>
            </a:r>
            <a:r>
              <a:rPr lang="en-US" sz="2400" b="1" dirty="0" err="1" smtClean="0">
                <a:solidFill>
                  <a:srgbClr val="7030A0"/>
                </a:solidFill>
              </a:rPr>
              <a:t>System.out.println</a:t>
            </a:r>
            <a:r>
              <a:rPr lang="en-US" sz="2400" b="1" dirty="0" smtClean="0">
                <a:solidFill>
                  <a:srgbClr val="7030A0"/>
                </a:solidFill>
              </a:rPr>
              <a:t>();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}</a:t>
            </a:r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r>
              <a:rPr lang="en-US" sz="2400" b="1" u="sng" dirty="0" smtClean="0"/>
              <a:t>row</a:t>
            </a:r>
            <a:r>
              <a:rPr lang="en-US" sz="2400" b="1" dirty="0" smtClean="0"/>
              <a:t>			_</a:t>
            </a:r>
            <a:r>
              <a:rPr lang="en-US" sz="2400" b="1" u="sng" dirty="0" smtClean="0"/>
              <a:t>x</a:t>
            </a:r>
            <a:r>
              <a:rPr lang="en-US" sz="2400" b="1" dirty="0" smtClean="0"/>
              <a:t>_			</a:t>
            </a:r>
            <a:r>
              <a:rPr lang="en-US" sz="2400" b="1" u="sng" dirty="0" smtClean="0"/>
              <a:t>output</a:t>
            </a:r>
          </a:p>
          <a:p>
            <a:pPr marL="0" indent="0">
              <a:buNone/>
            </a:pPr>
            <a:r>
              <a:rPr lang="en-US" sz="2400" dirty="0" smtClean="0"/>
              <a:t>			  I			A  B  C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					D  E  F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					G  H  I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6826664"/>
              </p:ext>
            </p:extLst>
          </p:nvPr>
        </p:nvGraphicFramePr>
        <p:xfrm>
          <a:off x="5638800" y="304800"/>
          <a:ext cx="3048000" cy="28956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62000"/>
                <a:gridCol w="762000"/>
                <a:gridCol w="762000"/>
                <a:gridCol w="762000"/>
              </a:tblGrid>
              <a:tr h="7239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7239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endParaRPr lang="en-US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</a:t>
                      </a:r>
                      <a:endParaRPr lang="en-US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</a:t>
                      </a:r>
                      <a:endParaRPr lang="en-US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7239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D</a:t>
                      </a:r>
                      <a:endParaRPr lang="en-US" b="1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E</a:t>
                      </a:r>
                      <a:endParaRPr lang="en-US" b="1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F</a:t>
                      </a:r>
                      <a:endParaRPr lang="en-US" b="1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7239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G</a:t>
                      </a:r>
                      <a:endParaRPr lang="en-US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H</a:t>
                      </a:r>
                      <a:endParaRPr lang="en-US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I</a:t>
                      </a:r>
                      <a:endParaRPr lang="en-US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sp>
        <p:nvSpPr>
          <p:cNvPr id="6" name="5-Point Star 5"/>
          <p:cNvSpPr/>
          <p:nvPr/>
        </p:nvSpPr>
        <p:spPr>
          <a:xfrm>
            <a:off x="195937" y="1752600"/>
            <a:ext cx="304800" cy="30480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2589579"/>
              </p:ext>
            </p:extLst>
          </p:nvPr>
        </p:nvGraphicFramePr>
        <p:xfrm>
          <a:off x="272143" y="4038600"/>
          <a:ext cx="2362200" cy="762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87400"/>
                <a:gridCol w="787400"/>
                <a:gridCol w="787400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G</a:t>
                      </a:r>
                      <a:endParaRPr lang="en-US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H</a:t>
                      </a:r>
                      <a:endParaRPr lang="en-US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I</a:t>
                      </a:r>
                      <a:endParaRPr lang="en-US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2658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Traditional VS Enhanced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106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 smtClean="0">
                <a:solidFill>
                  <a:srgbClr val="C00000"/>
                </a:solidFill>
              </a:rPr>
              <a:t>//traditional, for an array of String</a:t>
            </a:r>
          </a:p>
          <a:p>
            <a:pPr marL="0" indent="0">
              <a:buNone/>
            </a:pPr>
            <a:r>
              <a:rPr lang="en-US" sz="2800" b="1" dirty="0" smtClean="0">
                <a:solidFill>
                  <a:srgbClr val="7030A0"/>
                </a:solidFill>
              </a:rPr>
              <a:t>for(</a:t>
            </a:r>
            <a:r>
              <a:rPr lang="en-US" sz="2800" b="1" dirty="0" err="1" smtClean="0">
                <a:solidFill>
                  <a:srgbClr val="7030A0"/>
                </a:solidFill>
              </a:rPr>
              <a:t>int</a:t>
            </a:r>
            <a:r>
              <a:rPr lang="en-US" sz="2800" b="1" dirty="0" smtClean="0">
                <a:solidFill>
                  <a:srgbClr val="7030A0"/>
                </a:solidFill>
              </a:rPr>
              <a:t> </a:t>
            </a:r>
            <a:r>
              <a:rPr lang="en-US" sz="2800" b="1" dirty="0" err="1">
                <a:solidFill>
                  <a:srgbClr val="7030A0"/>
                </a:solidFill>
              </a:rPr>
              <a:t>i</a:t>
            </a:r>
            <a:r>
              <a:rPr lang="en-US" sz="2800" b="1" dirty="0">
                <a:solidFill>
                  <a:srgbClr val="7030A0"/>
                </a:solidFill>
              </a:rPr>
              <a:t>=0; </a:t>
            </a:r>
            <a:r>
              <a:rPr lang="en-US" sz="2800" b="1" dirty="0" err="1">
                <a:solidFill>
                  <a:srgbClr val="7030A0"/>
                </a:solidFill>
              </a:rPr>
              <a:t>i</a:t>
            </a:r>
            <a:r>
              <a:rPr lang="en-US" sz="2800" b="1" dirty="0">
                <a:solidFill>
                  <a:srgbClr val="7030A0"/>
                </a:solidFill>
              </a:rPr>
              <a:t> &lt; </a:t>
            </a:r>
            <a:r>
              <a:rPr lang="en-US" sz="2800" b="1" dirty="0" err="1" smtClean="0">
                <a:solidFill>
                  <a:srgbClr val="7030A0"/>
                </a:solidFill>
              </a:rPr>
              <a:t>names.length</a:t>
            </a:r>
            <a:r>
              <a:rPr lang="en-US" sz="2800" b="1" dirty="0">
                <a:solidFill>
                  <a:srgbClr val="7030A0"/>
                </a:solidFill>
              </a:rPr>
              <a:t>; </a:t>
            </a:r>
            <a:r>
              <a:rPr lang="en-US" sz="2800" b="1" dirty="0" err="1">
                <a:solidFill>
                  <a:srgbClr val="7030A0"/>
                </a:solidFill>
              </a:rPr>
              <a:t>i</a:t>
            </a:r>
            <a:r>
              <a:rPr lang="en-US" sz="2800" b="1" dirty="0">
                <a:solidFill>
                  <a:srgbClr val="7030A0"/>
                </a:solidFill>
              </a:rPr>
              <a:t>++)</a:t>
            </a:r>
          </a:p>
          <a:p>
            <a:pPr marL="0" indent="0">
              <a:buNone/>
            </a:pPr>
            <a:r>
              <a:rPr lang="en-US" sz="2800" b="1" dirty="0" smtClean="0">
                <a:solidFill>
                  <a:srgbClr val="7030A0"/>
                </a:solidFill>
              </a:rPr>
              <a:t>     </a:t>
            </a:r>
            <a:r>
              <a:rPr lang="en-US" sz="2800" b="1" dirty="0" err="1" smtClean="0">
                <a:solidFill>
                  <a:srgbClr val="7030A0"/>
                </a:solidFill>
              </a:rPr>
              <a:t>System.out.print</a:t>
            </a:r>
            <a:r>
              <a:rPr lang="en-US" sz="2800" b="1" dirty="0" smtClean="0">
                <a:solidFill>
                  <a:srgbClr val="7030A0"/>
                </a:solidFill>
              </a:rPr>
              <a:t>(names[</a:t>
            </a:r>
            <a:r>
              <a:rPr lang="en-US" sz="2800" b="1" dirty="0" err="1" smtClean="0">
                <a:solidFill>
                  <a:srgbClr val="7030A0"/>
                </a:solidFill>
              </a:rPr>
              <a:t>i</a:t>
            </a:r>
            <a:r>
              <a:rPr lang="en-US" sz="2800" b="1" dirty="0">
                <a:solidFill>
                  <a:srgbClr val="7030A0"/>
                </a:solidFill>
              </a:rPr>
              <a:t>] + </a:t>
            </a:r>
            <a:r>
              <a:rPr lang="en-US" sz="2800" b="1" dirty="0">
                <a:solidFill>
                  <a:srgbClr val="C00000"/>
                </a:solidFill>
              </a:rPr>
              <a:t>" </a:t>
            </a:r>
            <a:r>
              <a:rPr lang="en-US" sz="2800" b="1" dirty="0" smtClean="0">
                <a:solidFill>
                  <a:srgbClr val="C00000"/>
                </a:solidFill>
              </a:rPr>
              <a:t>"</a:t>
            </a:r>
            <a:r>
              <a:rPr lang="en-US" sz="2800" b="1" dirty="0" smtClean="0">
                <a:solidFill>
                  <a:srgbClr val="7030A0"/>
                </a:solidFill>
              </a:rPr>
              <a:t>);</a:t>
            </a:r>
          </a:p>
          <a:p>
            <a:pPr marL="0" indent="0">
              <a:buNone/>
            </a:pPr>
            <a:endParaRPr lang="en-US" sz="28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800" dirty="0" smtClean="0">
                <a:solidFill>
                  <a:srgbClr val="C00000"/>
                </a:solidFill>
              </a:rPr>
              <a:t>//enhanced, </a:t>
            </a:r>
            <a:r>
              <a:rPr lang="en-US" sz="2800" dirty="0">
                <a:solidFill>
                  <a:srgbClr val="C00000"/>
                </a:solidFill>
              </a:rPr>
              <a:t>for an array of String</a:t>
            </a:r>
          </a:p>
          <a:p>
            <a:pPr marL="0" indent="0">
              <a:buNone/>
            </a:pPr>
            <a:r>
              <a:rPr lang="en-US" sz="2800" b="1" dirty="0" smtClean="0">
                <a:solidFill>
                  <a:srgbClr val="7030A0"/>
                </a:solidFill>
              </a:rPr>
              <a:t>for(String x : names)	         </a:t>
            </a:r>
            <a:r>
              <a:rPr lang="en-US" sz="2800" dirty="0" smtClean="0">
                <a:solidFill>
                  <a:srgbClr val="C00000"/>
                </a:solidFill>
              </a:rPr>
              <a:t>//for each String x in names</a:t>
            </a:r>
            <a:endParaRPr lang="en-US" sz="28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800" b="1" dirty="0">
                <a:solidFill>
                  <a:srgbClr val="7030A0"/>
                </a:solidFill>
              </a:rPr>
              <a:t>     </a:t>
            </a:r>
            <a:r>
              <a:rPr lang="en-US" sz="2800" b="1" dirty="0" err="1" smtClean="0">
                <a:solidFill>
                  <a:srgbClr val="7030A0"/>
                </a:solidFill>
              </a:rPr>
              <a:t>System.out.print</a:t>
            </a:r>
            <a:r>
              <a:rPr lang="en-US" sz="2800" b="1" dirty="0" smtClean="0">
                <a:solidFill>
                  <a:srgbClr val="7030A0"/>
                </a:solidFill>
              </a:rPr>
              <a:t>(x </a:t>
            </a:r>
            <a:r>
              <a:rPr lang="en-US" sz="2800" b="1" dirty="0">
                <a:solidFill>
                  <a:srgbClr val="7030A0"/>
                </a:solidFill>
              </a:rPr>
              <a:t>+ </a:t>
            </a:r>
            <a:r>
              <a:rPr lang="en-US" sz="2800" b="1" dirty="0">
                <a:solidFill>
                  <a:srgbClr val="C00000"/>
                </a:solidFill>
              </a:rPr>
              <a:t>" </a:t>
            </a:r>
            <a:r>
              <a:rPr lang="en-US" sz="2800" b="1" dirty="0" smtClean="0">
                <a:solidFill>
                  <a:srgbClr val="C00000"/>
                </a:solidFill>
              </a:rPr>
              <a:t>"</a:t>
            </a:r>
            <a:r>
              <a:rPr lang="en-US" sz="2800" b="1" dirty="0" smtClean="0">
                <a:solidFill>
                  <a:srgbClr val="7030A0"/>
                </a:solidFill>
              </a:rPr>
              <a:t>);    </a:t>
            </a:r>
            <a:r>
              <a:rPr lang="en-US" sz="2800" dirty="0" smtClean="0">
                <a:solidFill>
                  <a:srgbClr val="C00000"/>
                </a:solidFill>
              </a:rPr>
              <a:t>//print x</a:t>
            </a:r>
            <a:endParaRPr lang="en-US" sz="2800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4319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for (String [] row: chart)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b="1" dirty="0" smtClean="0">
                <a:solidFill>
                  <a:srgbClr val="7030A0"/>
                </a:solidFill>
              </a:rPr>
              <a:t>    for(String x: row)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b="1" dirty="0" smtClean="0">
                <a:solidFill>
                  <a:srgbClr val="7030A0"/>
                </a:solidFill>
              </a:rPr>
              <a:t>         </a:t>
            </a:r>
            <a:r>
              <a:rPr lang="en-US" sz="2400" b="1" dirty="0" err="1" smtClean="0">
                <a:solidFill>
                  <a:srgbClr val="7030A0"/>
                </a:solidFill>
              </a:rPr>
              <a:t>System.out.print</a:t>
            </a:r>
            <a:r>
              <a:rPr lang="en-US" sz="2400" b="1" dirty="0" smtClean="0">
                <a:solidFill>
                  <a:srgbClr val="7030A0"/>
                </a:solidFill>
              </a:rPr>
              <a:t>(x + “ “);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b="1" dirty="0" smtClean="0">
                <a:solidFill>
                  <a:srgbClr val="7030A0"/>
                </a:solidFill>
              </a:rPr>
              <a:t>    </a:t>
            </a:r>
            <a:r>
              <a:rPr lang="en-US" sz="2400" b="1" dirty="0" err="1" smtClean="0"/>
              <a:t>System.out.println</a:t>
            </a:r>
            <a:r>
              <a:rPr lang="en-US" sz="2400" b="1" dirty="0" smtClean="0"/>
              <a:t>();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}</a:t>
            </a:r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r>
              <a:rPr lang="en-US" sz="2400" b="1" u="sng" dirty="0" smtClean="0"/>
              <a:t>row</a:t>
            </a:r>
            <a:r>
              <a:rPr lang="en-US" sz="2400" b="1" dirty="0" smtClean="0"/>
              <a:t>			_</a:t>
            </a:r>
            <a:r>
              <a:rPr lang="en-US" sz="2400" b="1" u="sng" dirty="0" smtClean="0"/>
              <a:t>x</a:t>
            </a:r>
            <a:r>
              <a:rPr lang="en-US" sz="2400" b="1" dirty="0" smtClean="0"/>
              <a:t>_			</a:t>
            </a:r>
            <a:r>
              <a:rPr lang="en-US" sz="2400" b="1" u="sng" dirty="0" smtClean="0"/>
              <a:t>output</a:t>
            </a:r>
          </a:p>
          <a:p>
            <a:pPr marL="0" indent="0">
              <a:buNone/>
            </a:pPr>
            <a:r>
              <a:rPr lang="en-US" sz="2400" dirty="0" smtClean="0"/>
              <a:t>			  I			A  B  C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					D  E  F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					G  H  I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8946690"/>
              </p:ext>
            </p:extLst>
          </p:nvPr>
        </p:nvGraphicFramePr>
        <p:xfrm>
          <a:off x="5638800" y="304800"/>
          <a:ext cx="3048000" cy="28956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62000"/>
                <a:gridCol w="762000"/>
                <a:gridCol w="762000"/>
                <a:gridCol w="762000"/>
              </a:tblGrid>
              <a:tr h="7239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7239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endParaRPr lang="en-US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</a:t>
                      </a:r>
                      <a:endParaRPr lang="en-US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</a:t>
                      </a:r>
                      <a:endParaRPr lang="en-US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7239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D</a:t>
                      </a:r>
                      <a:endParaRPr lang="en-US" b="1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E</a:t>
                      </a:r>
                      <a:endParaRPr lang="en-US" b="1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F</a:t>
                      </a:r>
                      <a:endParaRPr lang="en-US" b="1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7239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G</a:t>
                      </a:r>
                      <a:endParaRPr lang="en-US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H</a:t>
                      </a:r>
                      <a:endParaRPr lang="en-US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I</a:t>
                      </a:r>
                      <a:endParaRPr lang="en-US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sp>
        <p:nvSpPr>
          <p:cNvPr id="6" name="5-Point Star 5"/>
          <p:cNvSpPr/>
          <p:nvPr/>
        </p:nvSpPr>
        <p:spPr>
          <a:xfrm>
            <a:off x="195937" y="2209800"/>
            <a:ext cx="304800" cy="30480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2493250"/>
              </p:ext>
            </p:extLst>
          </p:nvPr>
        </p:nvGraphicFramePr>
        <p:xfrm>
          <a:off x="272143" y="4038600"/>
          <a:ext cx="2362200" cy="762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87400"/>
                <a:gridCol w="787400"/>
                <a:gridCol w="787400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G</a:t>
                      </a:r>
                      <a:endParaRPr lang="en-US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H</a:t>
                      </a:r>
                      <a:endParaRPr lang="en-US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I</a:t>
                      </a:r>
                      <a:endParaRPr lang="en-US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0492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610600" cy="5745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>
                <a:solidFill>
                  <a:srgbClr val="C00000"/>
                </a:solidFill>
              </a:rPr>
              <a:t>//assume fleet is an array of Car objects, and cars have a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rgbClr val="C00000"/>
                </a:solidFill>
              </a:rPr>
              <a:t>//method that returns the price:  dot-</a:t>
            </a:r>
            <a:r>
              <a:rPr lang="en-US" sz="2800" dirty="0" err="1" smtClean="0">
                <a:solidFill>
                  <a:srgbClr val="C00000"/>
                </a:solidFill>
              </a:rPr>
              <a:t>getPrice</a:t>
            </a:r>
            <a:r>
              <a:rPr lang="en-US" sz="2800" dirty="0" smtClean="0">
                <a:solidFill>
                  <a:srgbClr val="C00000"/>
                </a:solidFill>
              </a:rPr>
              <a:t>()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rgbClr val="C00000"/>
                </a:solidFill>
              </a:rPr>
              <a:t>//find the sum of all of the car prices in the array</a:t>
            </a:r>
          </a:p>
          <a:p>
            <a:pPr marL="0" indent="0">
              <a:buNone/>
            </a:pPr>
            <a:r>
              <a:rPr lang="en-US" sz="2800" b="1" dirty="0" smtClean="0">
                <a:solidFill>
                  <a:srgbClr val="7030A0"/>
                </a:solidFill>
              </a:rPr>
              <a:t>double sum = 0;			</a:t>
            </a:r>
            <a:r>
              <a:rPr lang="en-US" sz="2800" dirty="0" smtClean="0">
                <a:solidFill>
                  <a:srgbClr val="C00000"/>
                </a:solidFill>
              </a:rPr>
              <a:t>//traditional for-loop</a:t>
            </a:r>
            <a:endParaRPr lang="en-US" sz="2800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800" b="1" dirty="0" smtClean="0">
                <a:solidFill>
                  <a:srgbClr val="7030A0"/>
                </a:solidFill>
              </a:rPr>
              <a:t>for(</a:t>
            </a:r>
            <a:r>
              <a:rPr lang="en-US" sz="2800" b="1" dirty="0" err="1" smtClean="0">
                <a:solidFill>
                  <a:srgbClr val="7030A0"/>
                </a:solidFill>
              </a:rPr>
              <a:t>int</a:t>
            </a:r>
            <a:r>
              <a:rPr lang="en-US" sz="2800" b="1" dirty="0" smtClean="0">
                <a:solidFill>
                  <a:srgbClr val="7030A0"/>
                </a:solidFill>
              </a:rPr>
              <a:t> </a:t>
            </a:r>
            <a:r>
              <a:rPr lang="en-US" sz="2800" b="1" dirty="0" err="1">
                <a:solidFill>
                  <a:srgbClr val="7030A0"/>
                </a:solidFill>
              </a:rPr>
              <a:t>i</a:t>
            </a:r>
            <a:r>
              <a:rPr lang="en-US" sz="2800" b="1" dirty="0">
                <a:solidFill>
                  <a:srgbClr val="7030A0"/>
                </a:solidFill>
              </a:rPr>
              <a:t>=0; </a:t>
            </a:r>
            <a:r>
              <a:rPr lang="en-US" sz="2800" b="1" dirty="0" err="1">
                <a:solidFill>
                  <a:srgbClr val="7030A0"/>
                </a:solidFill>
              </a:rPr>
              <a:t>i</a:t>
            </a:r>
            <a:r>
              <a:rPr lang="en-US" sz="2800" b="1" dirty="0">
                <a:solidFill>
                  <a:srgbClr val="7030A0"/>
                </a:solidFill>
              </a:rPr>
              <a:t> &lt; </a:t>
            </a:r>
            <a:r>
              <a:rPr lang="en-US" sz="2800" b="1" dirty="0" err="1" smtClean="0">
                <a:solidFill>
                  <a:srgbClr val="7030A0"/>
                </a:solidFill>
              </a:rPr>
              <a:t>fleet.length</a:t>
            </a:r>
            <a:r>
              <a:rPr lang="en-US" sz="2800" b="1" dirty="0">
                <a:solidFill>
                  <a:srgbClr val="7030A0"/>
                </a:solidFill>
              </a:rPr>
              <a:t>; </a:t>
            </a:r>
            <a:r>
              <a:rPr lang="en-US" sz="2800" b="1" dirty="0" err="1">
                <a:solidFill>
                  <a:srgbClr val="7030A0"/>
                </a:solidFill>
              </a:rPr>
              <a:t>i</a:t>
            </a:r>
            <a:r>
              <a:rPr lang="en-US" sz="2800" b="1" dirty="0">
                <a:solidFill>
                  <a:srgbClr val="7030A0"/>
                </a:solidFill>
              </a:rPr>
              <a:t>++)</a:t>
            </a:r>
          </a:p>
          <a:p>
            <a:pPr marL="0" indent="0">
              <a:buNone/>
            </a:pPr>
            <a:r>
              <a:rPr lang="en-US" sz="2800" b="1" dirty="0" smtClean="0">
                <a:solidFill>
                  <a:srgbClr val="7030A0"/>
                </a:solidFill>
              </a:rPr>
              <a:t>     </a:t>
            </a:r>
            <a:r>
              <a:rPr lang="en-US" sz="2800" b="1" dirty="0" smtClean="0">
                <a:solidFill>
                  <a:srgbClr val="7030A0"/>
                </a:solidFill>
              </a:rPr>
              <a:t>sum += fleet[</a:t>
            </a:r>
            <a:r>
              <a:rPr lang="en-US" sz="2800" b="1" dirty="0" err="1" smtClean="0">
                <a:solidFill>
                  <a:srgbClr val="7030A0"/>
                </a:solidFill>
              </a:rPr>
              <a:t>i</a:t>
            </a:r>
            <a:r>
              <a:rPr lang="en-US" sz="2800" b="1" dirty="0" smtClean="0">
                <a:solidFill>
                  <a:srgbClr val="7030A0"/>
                </a:solidFill>
              </a:rPr>
              <a:t>].</a:t>
            </a:r>
            <a:r>
              <a:rPr lang="en-US" sz="2800" b="1" dirty="0" err="1" smtClean="0">
                <a:solidFill>
                  <a:srgbClr val="7030A0"/>
                </a:solidFill>
              </a:rPr>
              <a:t>getPrice</a:t>
            </a:r>
            <a:r>
              <a:rPr lang="en-US" sz="2800" b="1" dirty="0" smtClean="0">
                <a:solidFill>
                  <a:srgbClr val="7030A0"/>
                </a:solidFill>
              </a:rPr>
              <a:t>();</a:t>
            </a:r>
            <a:endParaRPr lang="en-US" sz="2800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800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800" b="1" dirty="0" smtClean="0">
                <a:solidFill>
                  <a:srgbClr val="7030A0"/>
                </a:solidFill>
              </a:rPr>
              <a:t>double sum = 0;			</a:t>
            </a:r>
            <a:r>
              <a:rPr lang="en-US" sz="2800" dirty="0" smtClean="0">
                <a:solidFill>
                  <a:srgbClr val="C00000"/>
                </a:solidFill>
              </a:rPr>
              <a:t>//enhanced for-loop</a:t>
            </a:r>
            <a:endParaRPr lang="en-US" sz="28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800" b="1" dirty="0" smtClean="0">
                <a:solidFill>
                  <a:srgbClr val="7030A0"/>
                </a:solidFill>
              </a:rPr>
              <a:t>for(Car </a:t>
            </a:r>
            <a:r>
              <a:rPr lang="en-US" sz="2800" b="1" dirty="0" smtClean="0">
                <a:solidFill>
                  <a:srgbClr val="7030A0"/>
                </a:solidFill>
              </a:rPr>
              <a:t>x : </a:t>
            </a:r>
            <a:r>
              <a:rPr lang="en-US" sz="2800" b="1" dirty="0" smtClean="0">
                <a:solidFill>
                  <a:srgbClr val="7030A0"/>
                </a:solidFill>
              </a:rPr>
              <a:t>fleet)</a:t>
            </a:r>
            <a:r>
              <a:rPr lang="en-US" sz="2800" b="1" dirty="0" smtClean="0">
                <a:solidFill>
                  <a:srgbClr val="7030A0"/>
                </a:solidFill>
              </a:rPr>
              <a:t>	 </a:t>
            </a:r>
            <a:r>
              <a:rPr lang="en-US" sz="2800" b="1" dirty="0" smtClean="0">
                <a:solidFill>
                  <a:srgbClr val="7030A0"/>
                </a:solidFill>
              </a:rPr>
              <a:t>		</a:t>
            </a:r>
            <a:r>
              <a:rPr lang="en-US" sz="2800" dirty="0" smtClean="0">
                <a:solidFill>
                  <a:srgbClr val="C00000"/>
                </a:solidFill>
              </a:rPr>
              <a:t>//for each Car x in fleet</a:t>
            </a:r>
            <a:endParaRPr lang="en-US" sz="2800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800" b="1" dirty="0">
                <a:solidFill>
                  <a:srgbClr val="7030A0"/>
                </a:solidFill>
              </a:rPr>
              <a:t> </a:t>
            </a:r>
            <a:r>
              <a:rPr lang="en-US" sz="2800" b="1" dirty="0" smtClean="0">
                <a:solidFill>
                  <a:srgbClr val="7030A0"/>
                </a:solidFill>
              </a:rPr>
              <a:t>    </a:t>
            </a:r>
            <a:r>
              <a:rPr lang="en-US" sz="2800" b="1" dirty="0" smtClean="0">
                <a:solidFill>
                  <a:srgbClr val="7030A0"/>
                </a:solidFill>
              </a:rPr>
              <a:t>sum += </a:t>
            </a:r>
            <a:r>
              <a:rPr lang="en-US" sz="2800" b="1" dirty="0" err="1" smtClean="0">
                <a:solidFill>
                  <a:srgbClr val="7030A0"/>
                </a:solidFill>
              </a:rPr>
              <a:t>x.getPrice</a:t>
            </a:r>
            <a:r>
              <a:rPr lang="en-US" sz="2800" b="1" dirty="0" smtClean="0">
                <a:solidFill>
                  <a:srgbClr val="7030A0"/>
                </a:solidFill>
              </a:rPr>
              <a:t>();  		</a:t>
            </a:r>
            <a:r>
              <a:rPr lang="en-US" sz="2800" dirty="0" smtClean="0">
                <a:solidFill>
                  <a:srgbClr val="C00000"/>
                </a:solidFill>
              </a:rPr>
              <a:t>//add its price into a sum</a:t>
            </a:r>
            <a:endParaRPr lang="en-US" sz="2800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01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Using enhanced for-loops </a:t>
            </a:r>
            <a:br>
              <a:rPr lang="en-US" dirty="0" smtClean="0"/>
            </a:br>
            <a:r>
              <a:rPr lang="en-US" dirty="0" smtClean="0"/>
              <a:t>with 2D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Since a 2D array is an array of arrays, you can used an enhanced for-loop to traverse each array in the collection: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String [][] chart = { {</a:t>
            </a:r>
            <a:r>
              <a:rPr lang="en-US" sz="2400" b="1" dirty="0" smtClean="0">
                <a:solidFill>
                  <a:srgbClr val="C00000"/>
                </a:solidFill>
              </a:rPr>
              <a:t>“A”</a:t>
            </a:r>
            <a:r>
              <a:rPr lang="en-US" sz="2400" b="1" dirty="0" smtClean="0">
                <a:solidFill>
                  <a:srgbClr val="7030A0"/>
                </a:solidFill>
              </a:rPr>
              <a:t>,</a:t>
            </a:r>
            <a:r>
              <a:rPr lang="en-US" sz="2400" b="1" dirty="0" smtClean="0">
                <a:solidFill>
                  <a:srgbClr val="C00000"/>
                </a:solidFill>
              </a:rPr>
              <a:t>”B”</a:t>
            </a:r>
            <a:r>
              <a:rPr lang="en-US" sz="2400" b="1" dirty="0" smtClean="0">
                <a:solidFill>
                  <a:srgbClr val="7030A0"/>
                </a:solidFill>
              </a:rPr>
              <a:t>,</a:t>
            </a:r>
            <a:r>
              <a:rPr lang="en-US" sz="2400" b="1" dirty="0" smtClean="0">
                <a:solidFill>
                  <a:srgbClr val="C00000"/>
                </a:solidFill>
              </a:rPr>
              <a:t>”C”</a:t>
            </a:r>
            <a:r>
              <a:rPr lang="en-US" sz="2400" b="1" dirty="0" smtClean="0">
                <a:solidFill>
                  <a:srgbClr val="7030A0"/>
                </a:solidFill>
              </a:rPr>
              <a:t>}, {</a:t>
            </a:r>
            <a:r>
              <a:rPr lang="en-US" sz="2400" b="1" dirty="0" smtClean="0">
                <a:solidFill>
                  <a:srgbClr val="C00000"/>
                </a:solidFill>
              </a:rPr>
              <a:t>“D”</a:t>
            </a:r>
            <a:r>
              <a:rPr lang="en-US" sz="2400" b="1" dirty="0" smtClean="0">
                <a:solidFill>
                  <a:srgbClr val="7030A0"/>
                </a:solidFill>
              </a:rPr>
              <a:t>,</a:t>
            </a:r>
            <a:r>
              <a:rPr lang="en-US" sz="2400" b="1" dirty="0" smtClean="0">
                <a:solidFill>
                  <a:srgbClr val="C00000"/>
                </a:solidFill>
              </a:rPr>
              <a:t>”E”</a:t>
            </a:r>
            <a:r>
              <a:rPr lang="en-US" sz="2400" b="1" dirty="0" smtClean="0">
                <a:solidFill>
                  <a:srgbClr val="7030A0"/>
                </a:solidFill>
              </a:rPr>
              <a:t>,</a:t>
            </a:r>
            <a:r>
              <a:rPr lang="en-US" sz="2400" b="1" dirty="0" smtClean="0">
                <a:solidFill>
                  <a:srgbClr val="C00000"/>
                </a:solidFill>
              </a:rPr>
              <a:t>”F”</a:t>
            </a:r>
            <a:r>
              <a:rPr lang="en-US" sz="2400" b="1" dirty="0" smtClean="0">
                <a:solidFill>
                  <a:srgbClr val="7030A0"/>
                </a:solidFill>
              </a:rPr>
              <a:t>}, {</a:t>
            </a:r>
            <a:r>
              <a:rPr lang="en-US" sz="2400" b="1" dirty="0" smtClean="0">
                <a:solidFill>
                  <a:srgbClr val="C00000"/>
                </a:solidFill>
              </a:rPr>
              <a:t>“G”</a:t>
            </a:r>
            <a:r>
              <a:rPr lang="en-US" sz="2400" b="1" dirty="0" smtClean="0">
                <a:solidFill>
                  <a:srgbClr val="7030A0"/>
                </a:solidFill>
              </a:rPr>
              <a:t>,</a:t>
            </a:r>
            <a:r>
              <a:rPr lang="en-US" sz="2400" b="1" dirty="0" smtClean="0">
                <a:solidFill>
                  <a:srgbClr val="C00000"/>
                </a:solidFill>
              </a:rPr>
              <a:t>”H”</a:t>
            </a:r>
            <a:r>
              <a:rPr lang="en-US" sz="2400" b="1" dirty="0" smtClean="0">
                <a:solidFill>
                  <a:srgbClr val="7030A0"/>
                </a:solidFill>
              </a:rPr>
              <a:t>,</a:t>
            </a:r>
            <a:r>
              <a:rPr lang="en-US" sz="2400" b="1" dirty="0" smtClean="0">
                <a:solidFill>
                  <a:srgbClr val="C00000"/>
                </a:solidFill>
              </a:rPr>
              <a:t>”I”</a:t>
            </a:r>
            <a:r>
              <a:rPr lang="en-US" sz="2400" b="1" dirty="0" smtClean="0">
                <a:solidFill>
                  <a:srgbClr val="7030A0"/>
                </a:solidFill>
              </a:rPr>
              <a:t>} };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for (</a:t>
            </a:r>
            <a:r>
              <a:rPr lang="en-US" sz="2400" b="1" dirty="0" err="1" smtClean="0">
                <a:solidFill>
                  <a:srgbClr val="7030A0"/>
                </a:solidFill>
              </a:rPr>
              <a:t>int</a:t>
            </a:r>
            <a:r>
              <a:rPr lang="en-US" sz="2400" b="1" dirty="0" smtClean="0">
                <a:solidFill>
                  <a:srgbClr val="7030A0"/>
                </a:solidFill>
              </a:rPr>
              <a:t> r = 0; r &lt; </a:t>
            </a:r>
            <a:r>
              <a:rPr lang="en-US" sz="2400" b="1" dirty="0" err="1" smtClean="0">
                <a:solidFill>
                  <a:srgbClr val="7030A0"/>
                </a:solidFill>
              </a:rPr>
              <a:t>chart.length</a:t>
            </a:r>
            <a:r>
              <a:rPr lang="en-US" sz="2400" b="1" dirty="0" smtClean="0">
                <a:solidFill>
                  <a:srgbClr val="7030A0"/>
                </a:solidFill>
              </a:rPr>
              <a:t>; r++)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b="1" dirty="0" smtClean="0">
                <a:solidFill>
                  <a:srgbClr val="7030A0"/>
                </a:solidFill>
              </a:rPr>
              <a:t>    for(</a:t>
            </a:r>
            <a:r>
              <a:rPr lang="en-US" sz="2400" b="1" dirty="0" err="1" smtClean="0">
                <a:solidFill>
                  <a:srgbClr val="7030A0"/>
                </a:solidFill>
              </a:rPr>
              <a:t>int</a:t>
            </a:r>
            <a:r>
              <a:rPr lang="en-US" sz="2400" b="1" dirty="0" smtClean="0">
                <a:solidFill>
                  <a:srgbClr val="7030A0"/>
                </a:solidFill>
              </a:rPr>
              <a:t> c = 0; c &lt; chart[0].length; </a:t>
            </a:r>
            <a:r>
              <a:rPr lang="en-US" sz="2400" b="1" dirty="0" err="1" smtClean="0">
                <a:solidFill>
                  <a:srgbClr val="7030A0"/>
                </a:solidFill>
              </a:rPr>
              <a:t>c++</a:t>
            </a:r>
            <a:r>
              <a:rPr lang="en-US" sz="2400" b="1" dirty="0" smtClean="0">
                <a:solidFill>
                  <a:srgbClr val="7030A0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b="1" dirty="0" smtClean="0">
                <a:solidFill>
                  <a:srgbClr val="7030A0"/>
                </a:solidFill>
              </a:rPr>
              <a:t>         </a:t>
            </a:r>
            <a:r>
              <a:rPr lang="en-US" sz="2400" b="1" dirty="0" err="1" smtClean="0">
                <a:solidFill>
                  <a:srgbClr val="7030A0"/>
                </a:solidFill>
              </a:rPr>
              <a:t>System.out.print</a:t>
            </a:r>
            <a:r>
              <a:rPr lang="en-US" sz="2400" b="1" dirty="0" smtClean="0">
                <a:solidFill>
                  <a:srgbClr val="7030A0"/>
                </a:solidFill>
              </a:rPr>
              <a:t>(chart[r][c] + </a:t>
            </a:r>
            <a:r>
              <a:rPr lang="en-US" sz="2400" b="1" dirty="0" smtClean="0">
                <a:solidFill>
                  <a:srgbClr val="C00000"/>
                </a:solidFill>
              </a:rPr>
              <a:t>“ “</a:t>
            </a:r>
            <a:r>
              <a:rPr lang="en-US" sz="2400" b="1" dirty="0" smtClean="0">
                <a:solidFill>
                  <a:srgbClr val="7030A0"/>
                </a:solidFill>
              </a:rPr>
              <a:t>);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b="1" dirty="0" smtClean="0">
                <a:solidFill>
                  <a:srgbClr val="7030A0"/>
                </a:solidFill>
              </a:rPr>
              <a:t>    </a:t>
            </a:r>
            <a:r>
              <a:rPr lang="en-US" sz="2400" b="1" dirty="0" err="1" smtClean="0">
                <a:solidFill>
                  <a:srgbClr val="7030A0"/>
                </a:solidFill>
              </a:rPr>
              <a:t>System.out.println</a:t>
            </a:r>
            <a:r>
              <a:rPr lang="en-US" sz="2400" b="1" dirty="0" smtClean="0">
                <a:solidFill>
                  <a:srgbClr val="7030A0"/>
                </a:solidFill>
              </a:rPr>
              <a:t>();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}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C00000"/>
                </a:solidFill>
              </a:rPr>
              <a:t>//traditional nested for-loop</a:t>
            </a:r>
            <a:endParaRPr lang="en-US" sz="2400" dirty="0">
              <a:solidFill>
                <a:srgbClr val="C00000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7140660"/>
              </p:ext>
            </p:extLst>
          </p:nvPr>
        </p:nvGraphicFramePr>
        <p:xfrm>
          <a:off x="5867400" y="3124200"/>
          <a:ext cx="3048000" cy="28956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62000"/>
                <a:gridCol w="762000"/>
                <a:gridCol w="762000"/>
                <a:gridCol w="762000"/>
              </a:tblGrid>
              <a:tr h="7239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7239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</a:t>
                      </a:r>
                      <a:endParaRPr lang="en-US" b="1" dirty="0"/>
                    </a:p>
                  </a:txBody>
                  <a:tcPr/>
                </a:tc>
              </a:tr>
              <a:tr h="7239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D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F</a:t>
                      </a:r>
                      <a:endParaRPr lang="en-US" b="1" dirty="0"/>
                    </a:p>
                  </a:txBody>
                  <a:tcPr/>
                </a:tc>
              </a:tr>
              <a:tr h="7239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G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H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I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1266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Using enhanced for-loops </a:t>
            </a:r>
            <a:br>
              <a:rPr lang="en-US" dirty="0" smtClean="0"/>
            </a:br>
            <a:r>
              <a:rPr lang="en-US" dirty="0" smtClean="0"/>
              <a:t>with 2D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Since a 2D array is an array of arrays, you can used an enhanced for-loop to traverse each array in the collection: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String [][] chart = { {</a:t>
            </a:r>
            <a:r>
              <a:rPr lang="en-US" sz="2400" b="1" dirty="0" smtClean="0">
                <a:solidFill>
                  <a:srgbClr val="C00000"/>
                </a:solidFill>
              </a:rPr>
              <a:t>“A”</a:t>
            </a:r>
            <a:r>
              <a:rPr lang="en-US" sz="2400" b="1" dirty="0" smtClean="0">
                <a:solidFill>
                  <a:srgbClr val="7030A0"/>
                </a:solidFill>
              </a:rPr>
              <a:t>,</a:t>
            </a:r>
            <a:r>
              <a:rPr lang="en-US" sz="2400" b="1" dirty="0" smtClean="0">
                <a:solidFill>
                  <a:srgbClr val="C00000"/>
                </a:solidFill>
              </a:rPr>
              <a:t>”B”</a:t>
            </a:r>
            <a:r>
              <a:rPr lang="en-US" sz="2400" b="1" dirty="0" smtClean="0">
                <a:solidFill>
                  <a:srgbClr val="7030A0"/>
                </a:solidFill>
              </a:rPr>
              <a:t>,</a:t>
            </a:r>
            <a:r>
              <a:rPr lang="en-US" sz="2400" b="1" dirty="0" smtClean="0">
                <a:solidFill>
                  <a:srgbClr val="C00000"/>
                </a:solidFill>
              </a:rPr>
              <a:t>”C”</a:t>
            </a:r>
            <a:r>
              <a:rPr lang="en-US" sz="2400" b="1" dirty="0" smtClean="0">
                <a:solidFill>
                  <a:srgbClr val="7030A0"/>
                </a:solidFill>
              </a:rPr>
              <a:t>}, {</a:t>
            </a:r>
            <a:r>
              <a:rPr lang="en-US" sz="2400" b="1" dirty="0" smtClean="0">
                <a:solidFill>
                  <a:srgbClr val="C00000"/>
                </a:solidFill>
              </a:rPr>
              <a:t>“D”</a:t>
            </a:r>
            <a:r>
              <a:rPr lang="en-US" sz="2400" b="1" dirty="0" smtClean="0">
                <a:solidFill>
                  <a:srgbClr val="7030A0"/>
                </a:solidFill>
              </a:rPr>
              <a:t>,</a:t>
            </a:r>
            <a:r>
              <a:rPr lang="en-US" sz="2400" b="1" dirty="0" smtClean="0">
                <a:solidFill>
                  <a:srgbClr val="C00000"/>
                </a:solidFill>
              </a:rPr>
              <a:t>”E”</a:t>
            </a:r>
            <a:r>
              <a:rPr lang="en-US" sz="2400" b="1" dirty="0" smtClean="0">
                <a:solidFill>
                  <a:srgbClr val="7030A0"/>
                </a:solidFill>
              </a:rPr>
              <a:t>,</a:t>
            </a:r>
            <a:r>
              <a:rPr lang="en-US" sz="2400" b="1" dirty="0" smtClean="0">
                <a:solidFill>
                  <a:srgbClr val="C00000"/>
                </a:solidFill>
              </a:rPr>
              <a:t>”F”</a:t>
            </a:r>
            <a:r>
              <a:rPr lang="en-US" sz="2400" b="1" dirty="0" smtClean="0">
                <a:solidFill>
                  <a:srgbClr val="7030A0"/>
                </a:solidFill>
              </a:rPr>
              <a:t>}, {</a:t>
            </a:r>
            <a:r>
              <a:rPr lang="en-US" sz="2400" b="1" dirty="0" smtClean="0">
                <a:solidFill>
                  <a:srgbClr val="C00000"/>
                </a:solidFill>
              </a:rPr>
              <a:t>“G”</a:t>
            </a:r>
            <a:r>
              <a:rPr lang="en-US" sz="2400" b="1" dirty="0" smtClean="0">
                <a:solidFill>
                  <a:srgbClr val="7030A0"/>
                </a:solidFill>
              </a:rPr>
              <a:t>,</a:t>
            </a:r>
            <a:r>
              <a:rPr lang="en-US" sz="2400" b="1" dirty="0" smtClean="0">
                <a:solidFill>
                  <a:srgbClr val="C00000"/>
                </a:solidFill>
              </a:rPr>
              <a:t>”H”</a:t>
            </a:r>
            <a:r>
              <a:rPr lang="en-US" sz="2400" b="1" dirty="0" smtClean="0">
                <a:solidFill>
                  <a:srgbClr val="7030A0"/>
                </a:solidFill>
              </a:rPr>
              <a:t>,</a:t>
            </a:r>
            <a:r>
              <a:rPr lang="en-US" sz="2400" b="1" dirty="0" smtClean="0">
                <a:solidFill>
                  <a:srgbClr val="C00000"/>
                </a:solidFill>
              </a:rPr>
              <a:t>”I”</a:t>
            </a:r>
            <a:r>
              <a:rPr lang="en-US" sz="2400" b="1" dirty="0" smtClean="0">
                <a:solidFill>
                  <a:srgbClr val="7030A0"/>
                </a:solidFill>
              </a:rPr>
              <a:t>} };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for (String [] row: chart)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b="1" dirty="0" smtClean="0">
                <a:solidFill>
                  <a:srgbClr val="7030A0"/>
                </a:solidFill>
              </a:rPr>
              <a:t>    for(String x: row)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b="1" dirty="0" smtClean="0">
                <a:solidFill>
                  <a:srgbClr val="7030A0"/>
                </a:solidFill>
              </a:rPr>
              <a:t>         </a:t>
            </a:r>
            <a:r>
              <a:rPr lang="en-US" sz="2400" b="1" dirty="0" err="1" smtClean="0">
                <a:solidFill>
                  <a:srgbClr val="7030A0"/>
                </a:solidFill>
              </a:rPr>
              <a:t>System.out.print</a:t>
            </a:r>
            <a:r>
              <a:rPr lang="en-US" sz="2400" b="1" dirty="0" smtClean="0">
                <a:solidFill>
                  <a:srgbClr val="7030A0"/>
                </a:solidFill>
              </a:rPr>
              <a:t>(x + </a:t>
            </a:r>
            <a:r>
              <a:rPr lang="en-US" sz="2400" b="1" dirty="0" smtClean="0">
                <a:solidFill>
                  <a:srgbClr val="C00000"/>
                </a:solidFill>
              </a:rPr>
              <a:t>“ “</a:t>
            </a:r>
            <a:r>
              <a:rPr lang="en-US" sz="2400" b="1" dirty="0" smtClean="0">
                <a:solidFill>
                  <a:srgbClr val="7030A0"/>
                </a:solidFill>
              </a:rPr>
              <a:t>);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b="1" dirty="0" smtClean="0">
                <a:solidFill>
                  <a:srgbClr val="7030A0"/>
                </a:solidFill>
              </a:rPr>
              <a:t>    </a:t>
            </a:r>
            <a:r>
              <a:rPr lang="en-US" sz="2400" b="1" dirty="0" err="1" smtClean="0">
                <a:solidFill>
                  <a:srgbClr val="7030A0"/>
                </a:solidFill>
              </a:rPr>
              <a:t>System.out.println</a:t>
            </a:r>
            <a:r>
              <a:rPr lang="en-US" sz="2400" b="1" dirty="0" smtClean="0">
                <a:solidFill>
                  <a:srgbClr val="7030A0"/>
                </a:solidFill>
              </a:rPr>
              <a:t>();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}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C00000"/>
                </a:solidFill>
              </a:rPr>
              <a:t>//nested enhanced for-loop</a:t>
            </a:r>
            <a:endParaRPr lang="en-US" sz="2400" dirty="0">
              <a:solidFill>
                <a:srgbClr val="C00000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0212686"/>
              </p:ext>
            </p:extLst>
          </p:nvPr>
        </p:nvGraphicFramePr>
        <p:xfrm>
          <a:off x="5867400" y="3124200"/>
          <a:ext cx="3048000" cy="28956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62000"/>
                <a:gridCol w="762000"/>
                <a:gridCol w="762000"/>
                <a:gridCol w="762000"/>
              </a:tblGrid>
              <a:tr h="7239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7239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</a:t>
                      </a:r>
                      <a:endParaRPr lang="en-US" b="1" dirty="0"/>
                    </a:p>
                  </a:txBody>
                  <a:tcPr/>
                </a:tc>
              </a:tr>
              <a:tr h="7239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D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F</a:t>
                      </a:r>
                      <a:endParaRPr lang="en-US" b="1" dirty="0"/>
                    </a:p>
                  </a:txBody>
                  <a:tcPr/>
                </a:tc>
              </a:tr>
              <a:tr h="7239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G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H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I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88445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/>
              <a:t>for (String [] row: chart)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b="1" dirty="0" smtClean="0">
                <a:solidFill>
                  <a:srgbClr val="7030A0"/>
                </a:solidFill>
              </a:rPr>
              <a:t>    for(String x: row)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b="1" dirty="0" smtClean="0">
                <a:solidFill>
                  <a:srgbClr val="7030A0"/>
                </a:solidFill>
              </a:rPr>
              <a:t>         </a:t>
            </a:r>
            <a:r>
              <a:rPr lang="en-US" sz="2400" b="1" dirty="0" err="1" smtClean="0">
                <a:solidFill>
                  <a:srgbClr val="7030A0"/>
                </a:solidFill>
              </a:rPr>
              <a:t>System.out.print</a:t>
            </a:r>
            <a:r>
              <a:rPr lang="en-US" sz="2400" b="1" dirty="0" smtClean="0">
                <a:solidFill>
                  <a:srgbClr val="7030A0"/>
                </a:solidFill>
              </a:rPr>
              <a:t>(x + </a:t>
            </a:r>
            <a:r>
              <a:rPr lang="en-US" sz="2400" b="1" dirty="0" smtClean="0">
                <a:solidFill>
                  <a:srgbClr val="C00000"/>
                </a:solidFill>
              </a:rPr>
              <a:t>“ “</a:t>
            </a:r>
            <a:r>
              <a:rPr lang="en-US" sz="2400" b="1" dirty="0" smtClean="0">
                <a:solidFill>
                  <a:srgbClr val="7030A0"/>
                </a:solidFill>
              </a:rPr>
              <a:t>);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b="1" dirty="0" smtClean="0">
                <a:solidFill>
                  <a:srgbClr val="7030A0"/>
                </a:solidFill>
              </a:rPr>
              <a:t>    </a:t>
            </a:r>
            <a:r>
              <a:rPr lang="en-US" sz="2400" b="1" dirty="0" err="1" smtClean="0">
                <a:solidFill>
                  <a:srgbClr val="7030A0"/>
                </a:solidFill>
              </a:rPr>
              <a:t>System.out.println</a:t>
            </a:r>
            <a:r>
              <a:rPr lang="en-US" sz="2400" b="1" dirty="0" smtClean="0">
                <a:solidFill>
                  <a:srgbClr val="7030A0"/>
                </a:solidFill>
              </a:rPr>
              <a:t>();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}</a:t>
            </a:r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r>
              <a:rPr lang="en-US" sz="2400" b="1" u="sng" dirty="0" smtClean="0"/>
              <a:t>row</a:t>
            </a:r>
            <a:r>
              <a:rPr lang="en-US" sz="2400" b="1" dirty="0" smtClean="0"/>
              <a:t>			_</a:t>
            </a:r>
            <a:r>
              <a:rPr lang="en-US" sz="2400" b="1" u="sng" dirty="0" smtClean="0"/>
              <a:t>x</a:t>
            </a:r>
            <a:r>
              <a:rPr lang="en-US" sz="2400" b="1" dirty="0" smtClean="0"/>
              <a:t>_			</a:t>
            </a:r>
            <a:r>
              <a:rPr lang="en-US" sz="2400" b="1" u="sng" dirty="0" smtClean="0"/>
              <a:t>output</a:t>
            </a:r>
          </a:p>
          <a:p>
            <a:pPr marL="0" indent="0">
              <a:buNone/>
            </a:pPr>
            <a:endParaRPr lang="en-US" sz="2400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8059828"/>
              </p:ext>
            </p:extLst>
          </p:nvPr>
        </p:nvGraphicFramePr>
        <p:xfrm>
          <a:off x="5638800" y="304800"/>
          <a:ext cx="3048000" cy="28956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62000"/>
                <a:gridCol w="762000"/>
                <a:gridCol w="762000"/>
                <a:gridCol w="762000"/>
              </a:tblGrid>
              <a:tr h="7239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7239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endParaRPr lang="en-US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</a:t>
                      </a:r>
                      <a:endParaRPr lang="en-US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</a:t>
                      </a:r>
                      <a:endParaRPr lang="en-US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7239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D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F</a:t>
                      </a:r>
                      <a:endParaRPr lang="en-US" b="1" dirty="0"/>
                    </a:p>
                  </a:txBody>
                  <a:tcPr/>
                </a:tc>
              </a:tr>
              <a:tr h="7239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G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H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I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5-Point Star 5"/>
          <p:cNvSpPr/>
          <p:nvPr/>
        </p:nvSpPr>
        <p:spPr>
          <a:xfrm>
            <a:off x="152400" y="457200"/>
            <a:ext cx="304800" cy="30480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67473"/>
              </p:ext>
            </p:extLst>
          </p:nvPr>
        </p:nvGraphicFramePr>
        <p:xfrm>
          <a:off x="272143" y="4038600"/>
          <a:ext cx="2362200" cy="762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87400"/>
                <a:gridCol w="787400"/>
                <a:gridCol w="787400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endParaRPr lang="en-US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</a:t>
                      </a:r>
                      <a:endParaRPr lang="en-US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</a:t>
                      </a:r>
                      <a:endParaRPr lang="en-US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56033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for (String [] row: chart)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2400" b="1" dirty="0"/>
              <a:t> </a:t>
            </a:r>
            <a:r>
              <a:rPr lang="en-US" sz="2400" b="1" dirty="0" smtClean="0"/>
              <a:t>    for(String x: row)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b="1" dirty="0" smtClean="0">
                <a:solidFill>
                  <a:srgbClr val="7030A0"/>
                </a:solidFill>
              </a:rPr>
              <a:t>         </a:t>
            </a:r>
            <a:r>
              <a:rPr lang="en-US" sz="2400" b="1" dirty="0" err="1" smtClean="0">
                <a:solidFill>
                  <a:srgbClr val="7030A0"/>
                </a:solidFill>
              </a:rPr>
              <a:t>System.out.print</a:t>
            </a:r>
            <a:r>
              <a:rPr lang="en-US" sz="2400" b="1" dirty="0" smtClean="0">
                <a:solidFill>
                  <a:srgbClr val="7030A0"/>
                </a:solidFill>
              </a:rPr>
              <a:t>(x + </a:t>
            </a:r>
            <a:r>
              <a:rPr lang="en-US" sz="2400" b="1" dirty="0" smtClean="0">
                <a:solidFill>
                  <a:srgbClr val="C00000"/>
                </a:solidFill>
              </a:rPr>
              <a:t>“ “</a:t>
            </a:r>
            <a:r>
              <a:rPr lang="en-US" sz="2400" b="1" dirty="0" smtClean="0">
                <a:solidFill>
                  <a:srgbClr val="7030A0"/>
                </a:solidFill>
              </a:rPr>
              <a:t>);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b="1" dirty="0" smtClean="0">
                <a:solidFill>
                  <a:srgbClr val="7030A0"/>
                </a:solidFill>
              </a:rPr>
              <a:t>    </a:t>
            </a:r>
            <a:r>
              <a:rPr lang="en-US" sz="2400" b="1" dirty="0" err="1" smtClean="0">
                <a:solidFill>
                  <a:srgbClr val="7030A0"/>
                </a:solidFill>
              </a:rPr>
              <a:t>System.out.println</a:t>
            </a:r>
            <a:r>
              <a:rPr lang="en-US" sz="2400" b="1" dirty="0" smtClean="0">
                <a:solidFill>
                  <a:srgbClr val="7030A0"/>
                </a:solidFill>
              </a:rPr>
              <a:t>();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}</a:t>
            </a:r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r>
              <a:rPr lang="en-US" sz="2400" b="1" u="sng" dirty="0" smtClean="0"/>
              <a:t>row</a:t>
            </a:r>
            <a:r>
              <a:rPr lang="en-US" sz="2400" b="1" dirty="0" smtClean="0"/>
              <a:t>			_</a:t>
            </a:r>
            <a:r>
              <a:rPr lang="en-US" sz="2400" b="1" u="sng" dirty="0" smtClean="0"/>
              <a:t>x</a:t>
            </a:r>
            <a:r>
              <a:rPr lang="en-US" sz="2400" b="1" dirty="0" smtClean="0"/>
              <a:t>_			</a:t>
            </a:r>
            <a:r>
              <a:rPr lang="en-US" sz="2400" b="1" u="sng" dirty="0" smtClean="0"/>
              <a:t>output</a:t>
            </a:r>
          </a:p>
          <a:p>
            <a:pPr marL="0" indent="0">
              <a:buNone/>
            </a:pPr>
            <a:r>
              <a:rPr lang="en-US" sz="2400" dirty="0" smtClean="0"/>
              <a:t>			  A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3521509"/>
              </p:ext>
            </p:extLst>
          </p:nvPr>
        </p:nvGraphicFramePr>
        <p:xfrm>
          <a:off x="5638800" y="304800"/>
          <a:ext cx="3048000" cy="28956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62000"/>
                <a:gridCol w="762000"/>
                <a:gridCol w="762000"/>
                <a:gridCol w="762000"/>
              </a:tblGrid>
              <a:tr h="7239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7239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endParaRPr lang="en-US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</a:t>
                      </a:r>
                      <a:endParaRPr lang="en-US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</a:t>
                      </a:r>
                      <a:endParaRPr lang="en-US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7239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D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F</a:t>
                      </a:r>
                      <a:endParaRPr lang="en-US" b="1" dirty="0"/>
                    </a:p>
                  </a:txBody>
                  <a:tcPr/>
                </a:tc>
              </a:tr>
              <a:tr h="7239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G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H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I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5-Point Star 5"/>
          <p:cNvSpPr/>
          <p:nvPr/>
        </p:nvSpPr>
        <p:spPr>
          <a:xfrm>
            <a:off x="156754" y="1371600"/>
            <a:ext cx="304800" cy="30480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5977746"/>
              </p:ext>
            </p:extLst>
          </p:nvPr>
        </p:nvGraphicFramePr>
        <p:xfrm>
          <a:off x="272143" y="4038600"/>
          <a:ext cx="2362200" cy="762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87400"/>
                <a:gridCol w="787400"/>
                <a:gridCol w="787400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endParaRPr lang="en-US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</a:t>
                      </a:r>
                      <a:endParaRPr lang="en-US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</a:t>
                      </a:r>
                      <a:endParaRPr lang="en-US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73816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for (String [] row: chart)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b="1" dirty="0" smtClean="0">
                <a:solidFill>
                  <a:srgbClr val="7030A0"/>
                </a:solidFill>
              </a:rPr>
              <a:t>    for(String x: row)</a:t>
            </a:r>
          </a:p>
          <a:p>
            <a:pPr marL="0" indent="0">
              <a:buNone/>
            </a:pPr>
            <a:r>
              <a:rPr lang="en-US" sz="2400" b="1" dirty="0"/>
              <a:t> </a:t>
            </a:r>
            <a:r>
              <a:rPr lang="en-US" sz="2400" b="1" dirty="0" smtClean="0"/>
              <a:t>         </a:t>
            </a:r>
            <a:r>
              <a:rPr lang="en-US" sz="2400" b="1" dirty="0" err="1" smtClean="0"/>
              <a:t>System.out.print</a:t>
            </a:r>
            <a:r>
              <a:rPr lang="en-US" sz="2400" b="1" dirty="0" smtClean="0"/>
              <a:t>(x + “ “);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b="1" dirty="0" smtClean="0">
                <a:solidFill>
                  <a:srgbClr val="7030A0"/>
                </a:solidFill>
              </a:rPr>
              <a:t>    </a:t>
            </a:r>
            <a:r>
              <a:rPr lang="en-US" sz="2400" b="1" dirty="0" err="1" smtClean="0">
                <a:solidFill>
                  <a:srgbClr val="7030A0"/>
                </a:solidFill>
              </a:rPr>
              <a:t>System.out.println</a:t>
            </a:r>
            <a:r>
              <a:rPr lang="en-US" sz="2400" b="1" dirty="0" smtClean="0">
                <a:solidFill>
                  <a:srgbClr val="7030A0"/>
                </a:solidFill>
              </a:rPr>
              <a:t>();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}</a:t>
            </a:r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r>
              <a:rPr lang="en-US" sz="2400" b="1" u="sng" dirty="0" smtClean="0"/>
              <a:t>row</a:t>
            </a:r>
            <a:r>
              <a:rPr lang="en-US" sz="2400" b="1" dirty="0" smtClean="0"/>
              <a:t>			_</a:t>
            </a:r>
            <a:r>
              <a:rPr lang="en-US" sz="2400" b="1" u="sng" dirty="0" smtClean="0"/>
              <a:t>x</a:t>
            </a:r>
            <a:r>
              <a:rPr lang="en-US" sz="2400" b="1" dirty="0" smtClean="0"/>
              <a:t>_			</a:t>
            </a:r>
            <a:r>
              <a:rPr lang="en-US" sz="2400" b="1" u="sng" dirty="0" smtClean="0"/>
              <a:t>output</a:t>
            </a:r>
          </a:p>
          <a:p>
            <a:pPr marL="0" indent="0">
              <a:buNone/>
            </a:pPr>
            <a:r>
              <a:rPr lang="en-US" sz="2400" dirty="0" smtClean="0"/>
              <a:t>			  A			A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5935483"/>
              </p:ext>
            </p:extLst>
          </p:nvPr>
        </p:nvGraphicFramePr>
        <p:xfrm>
          <a:off x="5638800" y="304800"/>
          <a:ext cx="3048000" cy="28956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62000"/>
                <a:gridCol w="762000"/>
                <a:gridCol w="762000"/>
                <a:gridCol w="762000"/>
              </a:tblGrid>
              <a:tr h="7239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7239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endParaRPr lang="en-US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</a:t>
                      </a:r>
                      <a:endParaRPr lang="en-US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</a:t>
                      </a:r>
                      <a:endParaRPr lang="en-US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7239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D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F</a:t>
                      </a:r>
                      <a:endParaRPr lang="en-US" b="1" dirty="0"/>
                    </a:p>
                  </a:txBody>
                  <a:tcPr/>
                </a:tc>
              </a:tr>
              <a:tr h="7239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G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H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I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5-Point Star 5"/>
          <p:cNvSpPr/>
          <p:nvPr/>
        </p:nvSpPr>
        <p:spPr>
          <a:xfrm>
            <a:off x="156754" y="1733005"/>
            <a:ext cx="304800" cy="30480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6382399"/>
              </p:ext>
            </p:extLst>
          </p:nvPr>
        </p:nvGraphicFramePr>
        <p:xfrm>
          <a:off x="272143" y="4038600"/>
          <a:ext cx="2362200" cy="762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87400"/>
                <a:gridCol w="787400"/>
                <a:gridCol w="787400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endParaRPr lang="en-US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</a:t>
                      </a:r>
                      <a:endParaRPr lang="en-US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</a:t>
                      </a:r>
                      <a:endParaRPr lang="en-US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36399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1454</Words>
  <Application>Microsoft Office PowerPoint</Application>
  <PresentationFormat>On-screen Show (4:3)</PresentationFormat>
  <Paragraphs>816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Office Theme</vt:lpstr>
      <vt:lpstr>The enhanced for-loop</vt:lpstr>
      <vt:lpstr>Enhanced for-loop</vt:lpstr>
      <vt:lpstr>Traditional VS Enhanced</vt:lpstr>
      <vt:lpstr>PowerPoint Presentation</vt:lpstr>
      <vt:lpstr>Using enhanced for-loops  with 2D arrays</vt:lpstr>
      <vt:lpstr>Using enhanced for-loops  with 2D arrays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enhanced for-loop</dc:title>
  <dc:creator>Oberle, Doug R</dc:creator>
  <cp:lastModifiedBy>Administrator</cp:lastModifiedBy>
  <cp:revision>5</cp:revision>
  <dcterms:created xsi:type="dcterms:W3CDTF">2006-08-16T00:00:00Z</dcterms:created>
  <dcterms:modified xsi:type="dcterms:W3CDTF">2014-10-28T18:49:15Z</dcterms:modified>
</cp:coreProperties>
</file>