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64" r:id="rId5"/>
    <p:sldId id="261" r:id="rId6"/>
    <p:sldId id="262" r:id="rId7"/>
    <p:sldId id="260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64" d="100"/>
          <a:sy n="64" d="100"/>
        </p:scale>
        <p:origin x="67" y="5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and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and </a:t>
            </a:r>
            <a:r>
              <a:rPr lang="en-US" dirty="0" err="1"/>
              <a:t>TreeMap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1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can not traverse a Map, but you can traverse its Set of keys.</a:t>
            </a:r>
          </a:p>
          <a:p>
            <a:pPr marL="0" indent="0">
              <a:buNone/>
            </a:pPr>
            <a:r>
              <a:rPr lang="en-US" sz="2400" dirty="0"/>
              <a:t>Given each key, you can then get its value.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Map&lt;String, String&gt; tm = new </a:t>
            </a:r>
            <a:r>
              <a:rPr lang="en-US" sz="2400" b="1" dirty="0" err="1">
                <a:solidFill>
                  <a:srgbClr val="7030A0"/>
                </a:solidFill>
              </a:rPr>
              <a:t>TreeMap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tm.put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Matrix</a:t>
            </a:r>
            <a:r>
              <a:rPr lang="en-US" sz="2400" b="1" dirty="0">
                <a:solidFill>
                  <a:srgbClr val="7030A0"/>
                </a:solidFill>
              </a:rPr>
              <a:t>”, “</a:t>
            </a:r>
            <a:r>
              <a:rPr lang="en-US" sz="2400" b="1" dirty="0">
                <a:solidFill>
                  <a:srgbClr val="C00000"/>
                </a:solidFill>
              </a:rPr>
              <a:t>B+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tm.put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Gladiator</a:t>
            </a:r>
            <a:r>
              <a:rPr lang="en-US" sz="2400" b="1" dirty="0">
                <a:solidFill>
                  <a:srgbClr val="7030A0"/>
                </a:solidFill>
              </a:rPr>
              <a:t>”, “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tm.put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Mulholland Drive</a:t>
            </a:r>
            <a:r>
              <a:rPr lang="en-US" sz="2400" b="1" dirty="0">
                <a:solidFill>
                  <a:srgbClr val="7030A0"/>
                </a:solidFill>
              </a:rPr>
              <a:t>”, “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for(Object title: </a:t>
            </a:r>
            <a:r>
              <a:rPr lang="en-US" sz="2400" b="1" dirty="0" err="1">
                <a:solidFill>
                  <a:srgbClr val="7030A0"/>
                </a:solidFill>
              </a:rPr>
              <a:t>tm.keySet</a:t>
            </a:r>
            <a:r>
              <a:rPr lang="en-US" sz="2400" b="1" dirty="0">
                <a:solidFill>
                  <a:srgbClr val="7030A0"/>
                </a:solidFill>
              </a:rPr>
              <a:t>())		</a:t>
            </a:r>
            <a:r>
              <a:rPr lang="en-US" sz="2400" dirty="0">
                <a:solidFill>
                  <a:srgbClr val="C00000"/>
                </a:solidFill>
              </a:rPr>
              <a:t>//for each title in the </a:t>
            </a:r>
            <a:r>
              <a:rPr lang="en-US" sz="2400" dirty="0" err="1">
                <a:solidFill>
                  <a:srgbClr val="C00000"/>
                </a:solidFill>
              </a:rPr>
              <a:t>keySet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		    </a:t>
            </a:r>
            <a:r>
              <a:rPr lang="en-US" sz="2400" dirty="0">
                <a:solidFill>
                  <a:srgbClr val="C00000"/>
                </a:solidFill>
              </a:rPr>
              <a:t>//show the &lt;title&gt;:&lt;grade mapped to that title&gt;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(title  + </a:t>
            </a:r>
            <a:r>
              <a:rPr lang="en-US" sz="2400" b="1" dirty="0">
                <a:solidFill>
                  <a:srgbClr val="C00000"/>
                </a:solidFill>
              </a:rPr>
              <a:t>”:” </a:t>
            </a:r>
            <a:r>
              <a:rPr lang="en-US" sz="2400" b="1" dirty="0">
                <a:solidFill>
                  <a:srgbClr val="7030A0"/>
                </a:solidFill>
              </a:rPr>
              <a:t>+ </a:t>
            </a:r>
            <a:r>
              <a:rPr lang="en-US" sz="2400" b="1" dirty="0" err="1">
                <a:solidFill>
                  <a:srgbClr val="7030A0"/>
                </a:solidFill>
              </a:rPr>
              <a:t>tm.get</a:t>
            </a:r>
            <a:r>
              <a:rPr lang="en-US" sz="2400" b="1" dirty="0">
                <a:solidFill>
                  <a:srgbClr val="7030A0"/>
                </a:solidFill>
              </a:rPr>
              <a:t>(title));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//since tm is a </a:t>
            </a:r>
            <a:r>
              <a:rPr lang="en-US" sz="2400" dirty="0" err="1">
                <a:solidFill>
                  <a:srgbClr val="C00000"/>
                </a:solidFill>
              </a:rPr>
              <a:t>TreeMap</a:t>
            </a:r>
            <a:r>
              <a:rPr lang="en-US" sz="2400" dirty="0">
                <a:solidFill>
                  <a:srgbClr val="C00000"/>
                </a:solidFill>
              </a:rPr>
              <a:t>, items will be in order (comparable key)</a:t>
            </a:r>
          </a:p>
        </p:txBody>
      </p:sp>
    </p:spTree>
    <p:extLst>
      <p:ext uri="{BB962C8B-B14F-4D97-AF65-F5344CB8AC3E}">
        <p14:creationId xmlns:p14="http://schemas.microsoft.com/office/powerpoint/2010/main" val="340076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Pirate Translator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 	user enters a sentence.</a:t>
            </a:r>
          </a:p>
          <a:p>
            <a:r>
              <a:rPr lang="en-US" dirty="0"/>
              <a:t>Output:	sentence is echoed in Pirate talk.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the methods in pirateTalk.java: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String </a:t>
            </a:r>
            <a:r>
              <a:rPr lang="en-US" b="1" dirty="0" err="1">
                <a:solidFill>
                  <a:srgbClr val="7030A0"/>
                </a:solidFill>
              </a:rPr>
              <a:t>getWord</a:t>
            </a:r>
            <a:r>
              <a:rPr lang="en-US" b="1" dirty="0">
                <a:solidFill>
                  <a:srgbClr val="7030A0"/>
                </a:solidFill>
              </a:rPr>
              <a:t>(String word)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Map&lt;String, </a:t>
            </a:r>
            <a:r>
              <a:rPr lang="en-US" b="1" dirty="0" err="1">
                <a:solidFill>
                  <a:srgbClr val="7030A0"/>
                </a:solidFill>
              </a:rPr>
              <a:t>ArrayList</a:t>
            </a:r>
            <a:r>
              <a:rPr lang="en-US" b="1" dirty="0">
                <a:solidFill>
                  <a:srgbClr val="7030A0"/>
                </a:solidFill>
              </a:rPr>
              <a:t>&lt;String&gt;&gt; flip()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0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a Map of keys and values, return a new map where the keys and values have flipped.</a:t>
            </a:r>
          </a:p>
          <a:p>
            <a:pPr marL="0" indent="0">
              <a:buNone/>
            </a:pPr>
            <a:r>
              <a:rPr lang="en-US" sz="2400" dirty="0" err="1"/>
              <a:t>englishToPirate</a:t>
            </a:r>
            <a:r>
              <a:rPr lang="en-US" sz="2400" dirty="0"/>
              <a:t> Map			no	</a:t>
            </a:r>
            <a:r>
              <a:rPr lang="en-US" sz="2400" dirty="0">
                <a:solidFill>
                  <a:srgbClr val="7030A0"/>
                </a:solidFill>
              </a:rPr>
              <a:t>key</a:t>
            </a:r>
          </a:p>
          <a:p>
            <a:pPr marL="0" indent="0">
              <a:buNone/>
            </a:pPr>
            <a:r>
              <a:rPr lang="en-US" sz="2400" dirty="0"/>
              <a:t>					nay	</a:t>
            </a:r>
            <a:r>
              <a:rPr lang="en-US" sz="2400" dirty="0">
                <a:solidFill>
                  <a:srgbClr val="7030A0"/>
                </a:solidFill>
              </a:rPr>
              <a:t>value</a:t>
            </a:r>
          </a:p>
          <a:p>
            <a:pPr marL="0" indent="0">
              <a:buNone/>
            </a:pPr>
            <a:r>
              <a:rPr lang="en-US" sz="2400" dirty="0"/>
              <a:t>				hello		yeah	 </a:t>
            </a:r>
            <a:r>
              <a:rPr lang="en-US" sz="2400" dirty="0">
                <a:solidFill>
                  <a:srgbClr val="7030A0"/>
                </a:solidFill>
              </a:rPr>
              <a:t>key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			ahoy		aye  	 </a:t>
            </a:r>
            <a:r>
              <a:rPr lang="en-US" sz="2400" dirty="0">
                <a:solidFill>
                  <a:srgbClr val="7030A0"/>
                </a:solidFill>
              </a:rPr>
              <a:t>value</a:t>
            </a:r>
          </a:p>
          <a:p>
            <a:pPr marL="0" indent="0">
              <a:buNone/>
            </a:pPr>
            <a:r>
              <a:rPr lang="en-US" sz="2400" dirty="0"/>
              <a:t>			greetings	hi		yes	</a:t>
            </a:r>
            <a:r>
              <a:rPr lang="en-US" sz="2400" dirty="0">
                <a:solidFill>
                  <a:srgbClr val="7030A0"/>
                </a:solidFill>
              </a:rPr>
              <a:t>key</a:t>
            </a:r>
          </a:p>
          <a:p>
            <a:pPr marL="0" indent="0">
              <a:buNone/>
            </a:pPr>
            <a:r>
              <a:rPr lang="en-US" sz="2400" dirty="0"/>
              <a:t>			ahoy		ahoy		aye	</a:t>
            </a:r>
            <a:r>
              <a:rPr lang="en-US" sz="2400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24384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283325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336665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376151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338051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1200" y="377536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0" y="42672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76600" y="466205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72891" y="42672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72891" y="466205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29400" y="42672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29400" y="466205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 flipH="1">
            <a:off x="5105400" y="3214255"/>
            <a:ext cx="2667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5372100" y="3214255"/>
            <a:ext cx="419100" cy="1662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</p:cNvCxnSpPr>
          <p:nvPr/>
        </p:nvCxnSpPr>
        <p:spPr>
          <a:xfrm flipH="1">
            <a:off x="4419600" y="4142510"/>
            <a:ext cx="114300" cy="1246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33900" y="4156365"/>
            <a:ext cx="238991" cy="1108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</p:cNvCxnSpPr>
          <p:nvPr/>
        </p:nvCxnSpPr>
        <p:spPr>
          <a:xfrm>
            <a:off x="6362700" y="4156365"/>
            <a:ext cx="266700" cy="1108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4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Given a Map of keys and values, return a new map where the keys and values have flipped.</a:t>
            </a:r>
          </a:p>
          <a:p>
            <a:pPr marL="0" indent="0">
              <a:buNone/>
            </a:pPr>
            <a:r>
              <a:rPr lang="en-US" sz="2400" dirty="0" err="1"/>
              <a:t>pirateToEnglish</a:t>
            </a:r>
            <a:r>
              <a:rPr lang="en-US" sz="2400" dirty="0"/>
              <a:t> Map			aye	</a:t>
            </a:r>
            <a:r>
              <a:rPr lang="en-US" sz="2400" dirty="0">
                <a:solidFill>
                  <a:srgbClr val="7030A0"/>
                </a:solidFill>
              </a:rPr>
              <a:t>key</a:t>
            </a:r>
          </a:p>
          <a:p>
            <a:pPr marL="0" indent="0">
              <a:buNone/>
            </a:pPr>
            <a:r>
              <a:rPr lang="en-US" sz="2400" dirty="0"/>
              <a:t>				         </a:t>
            </a:r>
            <a:r>
              <a:rPr lang="en-US" sz="2000" dirty="0"/>
              <a:t>{yeah, yes}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value</a:t>
            </a:r>
          </a:p>
          <a:p>
            <a:pPr marL="0" indent="0">
              <a:buNone/>
            </a:pPr>
            <a:r>
              <a:rPr lang="en-US" sz="2400" dirty="0"/>
              <a:t>				ahoy		nay	 </a:t>
            </a:r>
            <a:r>
              <a:rPr lang="en-US" sz="2400" dirty="0">
                <a:solidFill>
                  <a:srgbClr val="7030A0"/>
                </a:solidFill>
              </a:rPr>
              <a:t>key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		    </a:t>
            </a:r>
            <a:r>
              <a:rPr lang="en-US" sz="2000" dirty="0"/>
              <a:t>{hello, hi, greetings}</a:t>
            </a:r>
            <a:r>
              <a:rPr lang="en-US" sz="2400" dirty="0"/>
              <a:t>	</a:t>
            </a:r>
            <a:r>
              <a:rPr lang="en-US" sz="2000" dirty="0"/>
              <a:t>{no}</a:t>
            </a:r>
            <a:r>
              <a:rPr lang="en-US" sz="2400" dirty="0"/>
              <a:t>	 </a:t>
            </a:r>
            <a:r>
              <a:rPr lang="en-US" sz="2400" dirty="0">
                <a:solidFill>
                  <a:srgbClr val="7030A0"/>
                </a:solidFill>
              </a:rPr>
              <a:t>value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/>
              <a:t>Note: </a:t>
            </a:r>
          </a:p>
          <a:p>
            <a:pPr marL="0" indent="0">
              <a:buNone/>
            </a:pPr>
            <a:r>
              <a:rPr lang="en-US" sz="2400" dirty="0"/>
              <a:t>The original </a:t>
            </a:r>
            <a:r>
              <a:rPr lang="en-US" sz="2400" dirty="0" err="1"/>
              <a:t>englishToPirate</a:t>
            </a:r>
            <a:r>
              <a:rPr lang="en-US" sz="2400" dirty="0"/>
              <a:t> map’s value is now a unique key.</a:t>
            </a:r>
          </a:p>
          <a:p>
            <a:pPr marL="0" indent="0">
              <a:buNone/>
            </a:pPr>
            <a:r>
              <a:rPr lang="en-US" sz="2400" dirty="0"/>
              <a:t>The new value is an </a:t>
            </a:r>
            <a:r>
              <a:rPr lang="en-US" sz="2400" dirty="0" err="1"/>
              <a:t>ArrayList</a:t>
            </a:r>
            <a:r>
              <a:rPr lang="en-US" sz="2400" dirty="0"/>
              <a:t> of each word that mapped to that key in </a:t>
            </a:r>
            <a:r>
              <a:rPr lang="en-US" sz="2400" dirty="0" err="1"/>
              <a:t>englishToPirate</a:t>
            </a:r>
            <a:r>
              <a:rPr lang="en-US" sz="2400" dirty="0"/>
              <a:t>.			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24384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283325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336665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3761510"/>
            <a:ext cx="200025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338051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1200" y="377536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 flipH="1">
            <a:off x="5105400" y="3214255"/>
            <a:ext cx="2667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5372100" y="3214255"/>
            <a:ext cx="419100" cy="1662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70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Why would you want to flip a Map?</a:t>
            </a:r>
          </a:p>
        </p:txBody>
      </p:sp>
    </p:spTree>
    <p:extLst>
      <p:ext uri="{BB962C8B-B14F-4D97-AF65-F5344CB8AC3E}">
        <p14:creationId xmlns:p14="http://schemas.microsoft.com/office/powerpoint/2010/main" val="1615927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Why would you want to flip a Map?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It displays data from a different perspective which is sometimes useful: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Given a Map of names and grades, the flipped Map will show you a list of every student that achieved a certain grade.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86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Set is a collection of unique elements</a:t>
            </a:r>
          </a:p>
          <a:p>
            <a:pPr lvl="1"/>
            <a:r>
              <a:rPr lang="en-US" sz="2400" dirty="0"/>
              <a:t>Copies are not allowed.</a:t>
            </a:r>
          </a:p>
          <a:p>
            <a:pPr marL="57150" indent="0">
              <a:buNone/>
            </a:pPr>
            <a:r>
              <a:rPr lang="en-US" sz="2400" dirty="0"/>
              <a:t>Part of the Set Interface:</a:t>
            </a:r>
          </a:p>
          <a:p>
            <a:pPr marL="5715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b="1" dirty="0">
                <a:solidFill>
                  <a:srgbClr val="7030A0"/>
                </a:solidFill>
              </a:rPr>
              <a:t> add(Object x);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boolean</a:t>
            </a:r>
            <a:r>
              <a:rPr lang="en-US" sz="2400" dirty="0">
                <a:solidFill>
                  <a:srgbClr val="C00000"/>
                </a:solidFill>
              </a:rPr>
              <a:t> for successful add</a:t>
            </a:r>
          </a:p>
          <a:p>
            <a:pPr marL="5715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b="1" dirty="0">
                <a:solidFill>
                  <a:srgbClr val="7030A0"/>
                </a:solidFill>
              </a:rPr>
              <a:t> contains (Object x);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//search for x in the Set</a:t>
            </a:r>
          </a:p>
          <a:p>
            <a:pPr marL="5715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b="1" dirty="0">
                <a:solidFill>
                  <a:srgbClr val="7030A0"/>
                </a:solidFill>
              </a:rPr>
              <a:t> remove (Object x);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boolean</a:t>
            </a:r>
            <a:r>
              <a:rPr lang="en-US" sz="2400" dirty="0">
                <a:solidFill>
                  <a:srgbClr val="C00000"/>
                </a:solidFill>
              </a:rPr>
              <a:t> for successful remove</a:t>
            </a:r>
          </a:p>
          <a:p>
            <a:pPr marL="5715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size();</a:t>
            </a:r>
            <a:r>
              <a:rPr lang="en-US" sz="2400" dirty="0"/>
              <a:t>			</a:t>
            </a:r>
            <a:r>
              <a:rPr lang="en-US" sz="2400" dirty="0">
                <a:solidFill>
                  <a:srgbClr val="C00000"/>
                </a:solidFill>
              </a:rPr>
              <a:t>//the number of elements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Object[] </a:t>
            </a:r>
            <a:r>
              <a:rPr lang="en-US" sz="2400" b="1" dirty="0" err="1">
                <a:solidFill>
                  <a:srgbClr val="7030A0"/>
                </a:solidFill>
              </a:rPr>
              <a:t>toArray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  <a:r>
              <a:rPr lang="en-US" sz="2400" dirty="0"/>
              <a:t>		</a:t>
            </a:r>
            <a:r>
              <a:rPr lang="en-US" sz="2400" dirty="0">
                <a:solidFill>
                  <a:srgbClr val="C00000"/>
                </a:solidFill>
              </a:rPr>
              <a:t>//copies Set objects into an array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Iterator iterator();</a:t>
            </a:r>
            <a:r>
              <a:rPr lang="en-US" sz="2400" dirty="0"/>
              <a:t>		</a:t>
            </a:r>
            <a:r>
              <a:rPr lang="en-US" sz="2400" dirty="0">
                <a:solidFill>
                  <a:srgbClr val="C00000"/>
                </a:solidFill>
              </a:rPr>
              <a:t>//to traverse the set</a:t>
            </a:r>
          </a:p>
        </p:txBody>
      </p:sp>
    </p:spTree>
    <p:extLst>
      <p:ext uri="{BB962C8B-B14F-4D97-AF65-F5344CB8AC3E}">
        <p14:creationId xmlns:p14="http://schemas.microsoft.com/office/powerpoint/2010/main" val="105649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HashSet</a:t>
            </a:r>
            <a:r>
              <a:rPr lang="en-US" sz="2400" dirty="0"/>
              <a:t> implements Set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places Objects into a set by their </a:t>
            </a:r>
            <a:r>
              <a:rPr lang="en-US" sz="2000" dirty="0" err="1"/>
              <a:t>hashCode</a:t>
            </a:r>
            <a:r>
              <a:rPr lang="en-US" sz="2000" dirty="0"/>
              <a:t>() method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very fast search time O(1), but not logically sorted for the client</a:t>
            </a:r>
          </a:p>
          <a:p>
            <a:pPr lvl="1">
              <a:buFont typeface="Arial" charset="0"/>
              <a:buChar char="•"/>
            </a:pPr>
            <a:endParaRPr lang="en-US" sz="2000" dirty="0"/>
          </a:p>
          <a:p>
            <a:pPr>
              <a:buFont typeface="Arial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TreeSet</a:t>
            </a:r>
            <a:r>
              <a:rPr lang="en-US" sz="2400" dirty="0"/>
              <a:t> implements Set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places Objects into a balanced binary tree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reasonably fast search time O(log n), always sorted for the client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180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sz="2400" dirty="0"/>
              <a:t>A container class where a Set of unique objects (called keys) can be mapped to another object (called values).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A list of student names (keys), where each has a grade (value).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A list of employee ID numbers (keys) mapped to the employee’s personal information (value).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A list of characters (alphanumeric) that map to a set of encryption characters (value).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Each key must be unique, but more than one key can map to a similar value.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More than one student can have the same grade.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More than one employee can live at the same address.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7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interface </a:t>
            </a:r>
            <a:r>
              <a:rPr lang="en-US" sz="2000" dirty="0" err="1"/>
              <a:t>java.util.Map</a:t>
            </a:r>
            <a:br>
              <a:rPr lang="en-US" sz="2000" dirty="0"/>
            </a:br>
            <a:r>
              <a:rPr lang="en-US" sz="2000" b="1" dirty="0">
                <a:solidFill>
                  <a:srgbClr val="7030A0"/>
                </a:solidFill>
              </a:rPr>
              <a:t>Object put(Object key, Object value);        </a:t>
            </a:r>
            <a:r>
              <a:rPr lang="en-US" sz="2000" dirty="0">
                <a:solidFill>
                  <a:srgbClr val="C00000"/>
                </a:solidFill>
              </a:rPr>
              <a:t>//adds unique key mapped to value</a:t>
            </a:r>
            <a:br>
              <a:rPr lang="en-US" sz="2000" dirty="0"/>
            </a:br>
            <a:r>
              <a:rPr lang="en-US" sz="2000" b="1" dirty="0">
                <a:solidFill>
                  <a:srgbClr val="7030A0"/>
                </a:solidFill>
              </a:rPr>
              <a:t>Object get(Object key);                                  </a:t>
            </a:r>
            <a:r>
              <a:rPr lang="en-US" sz="2000" dirty="0">
                <a:solidFill>
                  <a:srgbClr val="C00000"/>
                </a:solidFill>
              </a:rPr>
              <a:t>//returns value associated with key</a:t>
            </a:r>
            <a:br>
              <a:rPr lang="en-US" sz="2000" dirty="0"/>
            </a:br>
            <a:r>
              <a:rPr lang="en-US" sz="2000" b="1" dirty="0">
                <a:solidFill>
                  <a:srgbClr val="7030A0"/>
                </a:solidFill>
              </a:rPr>
              <a:t>Object remove (Object key);               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//returns value removed</a:t>
            </a:r>
            <a:br>
              <a:rPr lang="en-US" sz="2000" dirty="0"/>
            </a:b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size();                                                           </a:t>
            </a:r>
            <a:r>
              <a:rPr lang="en-US" sz="2000" dirty="0">
                <a:solidFill>
                  <a:srgbClr val="C00000"/>
                </a:solidFill>
              </a:rPr>
              <a:t>//the number of elements</a:t>
            </a:r>
            <a:br>
              <a:rPr lang="en-US" sz="2000" dirty="0"/>
            </a:br>
            <a:r>
              <a:rPr lang="en-US" sz="2000" b="1" dirty="0">
                <a:solidFill>
                  <a:srgbClr val="7030A0"/>
                </a:solidFill>
              </a:rPr>
              <a:t>Set </a:t>
            </a:r>
            <a:r>
              <a:rPr lang="en-US" sz="2000" b="1" dirty="0" err="1">
                <a:solidFill>
                  <a:srgbClr val="7030A0"/>
                </a:solidFill>
              </a:rPr>
              <a:t>keySet</a:t>
            </a:r>
            <a:r>
              <a:rPr lang="en-US" sz="2000" b="1" dirty="0">
                <a:solidFill>
                  <a:srgbClr val="7030A0"/>
                </a:solidFill>
              </a:rPr>
              <a:t>();                                                     </a:t>
            </a:r>
            <a:r>
              <a:rPr lang="en-US" sz="2000" dirty="0">
                <a:solidFill>
                  <a:srgbClr val="C00000"/>
                </a:solidFill>
              </a:rPr>
              <a:t>//returns a set of all the keys</a:t>
            </a:r>
            <a:br>
              <a:rPr lang="en-US" sz="2000" dirty="0"/>
            </a:br>
            <a:r>
              <a:rPr lang="en-US" sz="2000" b="1" dirty="0" err="1">
                <a:solidFill>
                  <a:srgbClr val="7030A0"/>
                </a:solidFill>
              </a:rPr>
              <a:t>boolean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containsKey</a:t>
            </a:r>
            <a:r>
              <a:rPr lang="en-US" sz="2000" b="1" dirty="0">
                <a:solidFill>
                  <a:srgbClr val="7030A0"/>
                </a:solidFill>
              </a:rPr>
              <a:t>(Object key);              </a:t>
            </a:r>
            <a:r>
              <a:rPr lang="en-US" sz="2000" dirty="0">
                <a:solidFill>
                  <a:srgbClr val="C00000"/>
                </a:solidFill>
              </a:rPr>
              <a:t>//returns if key exists in the keyset 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Why would the put method return an Object?</a:t>
            </a:r>
          </a:p>
        </p:txBody>
      </p:sp>
    </p:spTree>
    <p:extLst>
      <p:ext uri="{BB962C8B-B14F-4D97-AF65-F5344CB8AC3E}">
        <p14:creationId xmlns:p14="http://schemas.microsoft.com/office/powerpoint/2010/main" val="407281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interface </a:t>
            </a:r>
            <a:r>
              <a:rPr lang="en-US" sz="2000" dirty="0" err="1"/>
              <a:t>java.util.Map</a:t>
            </a:r>
            <a:br>
              <a:rPr lang="en-US" sz="2000" dirty="0"/>
            </a:br>
            <a:r>
              <a:rPr lang="en-US" sz="2000" b="1" dirty="0">
                <a:solidFill>
                  <a:srgbClr val="7030A0"/>
                </a:solidFill>
              </a:rPr>
              <a:t>Object put(Object key, Object value);        </a:t>
            </a:r>
            <a:r>
              <a:rPr lang="en-US" sz="2000" dirty="0">
                <a:solidFill>
                  <a:srgbClr val="C00000"/>
                </a:solidFill>
              </a:rPr>
              <a:t>//adds unique key mapped to value</a:t>
            </a:r>
            <a:br>
              <a:rPr lang="en-US" sz="2000" dirty="0"/>
            </a:br>
            <a:r>
              <a:rPr lang="en-US" sz="2000" b="1" dirty="0">
                <a:solidFill>
                  <a:srgbClr val="7030A0"/>
                </a:solidFill>
              </a:rPr>
              <a:t>Object get(Object key);                                  </a:t>
            </a:r>
            <a:r>
              <a:rPr lang="en-US" sz="2000" dirty="0">
                <a:solidFill>
                  <a:srgbClr val="C00000"/>
                </a:solidFill>
              </a:rPr>
              <a:t>//returns value associated with key</a:t>
            </a:r>
            <a:br>
              <a:rPr lang="en-US" sz="2000" dirty="0"/>
            </a:br>
            <a:r>
              <a:rPr lang="en-US" sz="2000" b="1" dirty="0">
                <a:solidFill>
                  <a:srgbClr val="7030A0"/>
                </a:solidFill>
              </a:rPr>
              <a:t>Object remove (Object key);               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//returns value removed</a:t>
            </a:r>
            <a:br>
              <a:rPr lang="en-US" sz="2000" dirty="0"/>
            </a:b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size();                                                           </a:t>
            </a:r>
            <a:r>
              <a:rPr lang="en-US" sz="2000" dirty="0">
                <a:solidFill>
                  <a:srgbClr val="C00000"/>
                </a:solidFill>
              </a:rPr>
              <a:t>//the number of elements</a:t>
            </a:r>
            <a:br>
              <a:rPr lang="en-US" sz="2000" dirty="0"/>
            </a:br>
            <a:r>
              <a:rPr lang="en-US" sz="2000" b="1" dirty="0">
                <a:solidFill>
                  <a:srgbClr val="7030A0"/>
                </a:solidFill>
              </a:rPr>
              <a:t>Set </a:t>
            </a:r>
            <a:r>
              <a:rPr lang="en-US" sz="2000" b="1" dirty="0" err="1">
                <a:solidFill>
                  <a:srgbClr val="7030A0"/>
                </a:solidFill>
              </a:rPr>
              <a:t>keySet</a:t>
            </a:r>
            <a:r>
              <a:rPr lang="en-US" sz="2000" b="1" dirty="0">
                <a:solidFill>
                  <a:srgbClr val="7030A0"/>
                </a:solidFill>
              </a:rPr>
              <a:t>();                                                     </a:t>
            </a:r>
            <a:r>
              <a:rPr lang="en-US" sz="2000" dirty="0">
                <a:solidFill>
                  <a:srgbClr val="C00000"/>
                </a:solidFill>
              </a:rPr>
              <a:t>//returns a set of all the keys</a:t>
            </a:r>
            <a:br>
              <a:rPr lang="en-US" sz="2000" dirty="0"/>
            </a:br>
            <a:r>
              <a:rPr lang="en-US" sz="2000" b="1" dirty="0" err="1">
                <a:solidFill>
                  <a:srgbClr val="7030A0"/>
                </a:solidFill>
              </a:rPr>
              <a:t>boolean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containsKey</a:t>
            </a:r>
            <a:r>
              <a:rPr lang="en-US" sz="2000" b="1" dirty="0">
                <a:solidFill>
                  <a:srgbClr val="7030A0"/>
                </a:solidFill>
              </a:rPr>
              <a:t>(Object key);              </a:t>
            </a:r>
            <a:r>
              <a:rPr lang="en-US" sz="2000" dirty="0">
                <a:solidFill>
                  <a:srgbClr val="C00000"/>
                </a:solidFill>
              </a:rPr>
              <a:t>//returns if key exists in the keyset 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Why would the put method return an Object?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If an element already exists with that key, it replaces it and returns the old value that was associated with the key that is replaced.</a:t>
            </a:r>
          </a:p>
        </p:txBody>
      </p:sp>
    </p:spTree>
    <p:extLst>
      <p:ext uri="{BB962C8B-B14F-4D97-AF65-F5344CB8AC3E}">
        <p14:creationId xmlns:p14="http://schemas.microsoft.com/office/powerpoint/2010/main" val="223255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implements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Consists of a Set of unique keys, each of which is mapped to a value.</a:t>
            </a:r>
          </a:p>
          <a:p>
            <a:r>
              <a:rPr lang="en-US" dirty="0"/>
              <a:t>Keys are stored in a Hash Table</a:t>
            </a:r>
          </a:p>
          <a:p>
            <a:pPr lvl="1"/>
            <a:r>
              <a:rPr lang="en-US" dirty="0"/>
              <a:t>Constant time efficiency to search for any given key and its corresponding value.</a:t>
            </a:r>
          </a:p>
          <a:p>
            <a:pPr lvl="1"/>
            <a:r>
              <a:rPr lang="en-US" dirty="0"/>
              <a:t>Very fast</a:t>
            </a:r>
          </a:p>
          <a:p>
            <a:pPr lvl="1"/>
            <a:r>
              <a:rPr lang="en-US" dirty="0"/>
              <a:t>Order of keys does not appear logical to client.</a:t>
            </a:r>
          </a:p>
          <a:p>
            <a:pPr lvl="2"/>
            <a:r>
              <a:rPr lang="en-US" dirty="0"/>
              <a:t>Good if you care more about run-time</a:t>
            </a:r>
          </a:p>
          <a:p>
            <a:pPr lvl="2"/>
            <a:r>
              <a:rPr lang="en-US" dirty="0"/>
              <a:t>Not good if the client wants to see the elements sorted</a:t>
            </a:r>
          </a:p>
        </p:txBody>
      </p:sp>
    </p:spTree>
    <p:extLst>
      <p:ext uri="{BB962C8B-B14F-4D97-AF65-F5344CB8AC3E}">
        <p14:creationId xmlns:p14="http://schemas.microsoft.com/office/powerpoint/2010/main" val="184232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TreeMap</a:t>
            </a:r>
            <a:r>
              <a:rPr lang="en-US" dirty="0"/>
              <a:t> implements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Consists of a Set of unique keys, each of which is mapped to a value.</a:t>
            </a:r>
          </a:p>
          <a:p>
            <a:r>
              <a:rPr lang="en-US" dirty="0"/>
              <a:t>Keys are stored in balanced binary tree</a:t>
            </a:r>
          </a:p>
          <a:p>
            <a:pPr lvl="1"/>
            <a:r>
              <a:rPr lang="en-US" dirty="0"/>
              <a:t>Log time efficiency to search for any given key and its corresponding value.</a:t>
            </a:r>
          </a:p>
          <a:p>
            <a:pPr lvl="1"/>
            <a:r>
              <a:rPr lang="en-US" dirty="0"/>
              <a:t>Reasonably fast.</a:t>
            </a:r>
          </a:p>
          <a:p>
            <a:pPr lvl="1"/>
            <a:r>
              <a:rPr lang="en-US" dirty="0"/>
              <a:t>Order of elements always maintained.</a:t>
            </a:r>
          </a:p>
          <a:p>
            <a:pPr lvl="2"/>
            <a:r>
              <a:rPr lang="en-US" dirty="0"/>
              <a:t>Good the client wants to see the elements sorted</a:t>
            </a:r>
          </a:p>
          <a:p>
            <a:pPr lvl="2"/>
            <a:r>
              <a:rPr lang="en-US" dirty="0"/>
              <a:t>Fast, but not as fast as a </a:t>
            </a:r>
            <a:r>
              <a:rPr lang="en-US" dirty="0" err="1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Map&lt;String, String&gt; </a:t>
            </a:r>
            <a:r>
              <a:rPr lang="en-US" b="1" dirty="0" err="1">
                <a:solidFill>
                  <a:srgbClr val="7030A0"/>
                </a:solidFill>
              </a:rPr>
              <a:t>hm</a:t>
            </a:r>
            <a:r>
              <a:rPr lang="en-US" b="1" dirty="0">
                <a:solidFill>
                  <a:srgbClr val="7030A0"/>
                </a:solidFill>
              </a:rPr>
              <a:t> = new </a:t>
            </a:r>
            <a:r>
              <a:rPr lang="en-US" b="1" dirty="0" err="1">
                <a:solidFill>
                  <a:srgbClr val="7030A0"/>
                </a:solidFill>
              </a:rPr>
              <a:t>HashMap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data type         Value data type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hm.put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Matrix</a:t>
            </a:r>
            <a:r>
              <a:rPr lang="en-US" b="1" dirty="0">
                <a:solidFill>
                  <a:srgbClr val="7030A0"/>
                </a:solidFill>
              </a:rPr>
              <a:t>”, “</a:t>
            </a:r>
            <a:r>
              <a:rPr lang="en-US" b="1" dirty="0">
                <a:solidFill>
                  <a:srgbClr val="C00000"/>
                </a:solidFill>
              </a:rPr>
              <a:t>B+</a:t>
            </a:r>
            <a:r>
              <a:rPr lang="en-US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hm.put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Gladiator</a:t>
            </a:r>
            <a:r>
              <a:rPr lang="en-US" b="1" dirty="0">
                <a:solidFill>
                  <a:srgbClr val="7030A0"/>
                </a:solidFill>
              </a:rPr>
              <a:t>”, “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hm.put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Mulholland Drive</a:t>
            </a:r>
            <a:r>
              <a:rPr lang="en-US" b="1" dirty="0">
                <a:solidFill>
                  <a:srgbClr val="7030A0"/>
                </a:solidFill>
              </a:rPr>
              <a:t>”, “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hm.get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Gladiator</a:t>
            </a:r>
            <a:r>
              <a:rPr lang="en-US" b="1" dirty="0">
                <a:solidFill>
                  <a:srgbClr val="7030A0"/>
                </a:solidFill>
              </a:rPr>
              <a:t>”));	</a:t>
            </a:r>
            <a:r>
              <a:rPr lang="en-US" dirty="0">
                <a:solidFill>
                  <a:srgbClr val="C00000"/>
                </a:solidFill>
              </a:rPr>
              <a:t>//C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43000" y="2112818"/>
            <a:ext cx="8382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442854" y="2064328"/>
            <a:ext cx="6858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33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580</Words>
  <Application>Microsoft Office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Set and Map</vt:lpstr>
      <vt:lpstr>The Set</vt:lpstr>
      <vt:lpstr>The Set</vt:lpstr>
      <vt:lpstr>The Map</vt:lpstr>
      <vt:lpstr>The Map Interface</vt:lpstr>
      <vt:lpstr>The Map Interface</vt:lpstr>
      <vt:lpstr>HashMap implements Map</vt:lpstr>
      <vt:lpstr>TreeMap implements Map</vt:lpstr>
      <vt:lpstr>Creating a Map</vt:lpstr>
      <vt:lpstr>Traversing a Map</vt:lpstr>
      <vt:lpstr>The Pirate Translator</vt:lpstr>
      <vt:lpstr>Flipping a Map</vt:lpstr>
      <vt:lpstr>Flipping a Map</vt:lpstr>
      <vt:lpstr>Flipping a Map</vt:lpstr>
      <vt:lpstr>Flipping a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Encrypting and Decrypting</dc:title>
  <dc:creator>Oberle, Doug R</dc:creator>
  <cp:lastModifiedBy>taylanu</cp:lastModifiedBy>
  <cp:revision>19</cp:revision>
  <dcterms:created xsi:type="dcterms:W3CDTF">2006-08-16T00:00:00Z</dcterms:created>
  <dcterms:modified xsi:type="dcterms:W3CDTF">2016-10-11T20:17:19Z</dcterms:modified>
</cp:coreProperties>
</file>