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69" r:id="rId3"/>
    <p:sldId id="270" r:id="rId4"/>
    <p:sldId id="274" r:id="rId5"/>
    <p:sldId id="272" r:id="rId6"/>
    <p:sldId id="276" r:id="rId7"/>
    <p:sldId id="277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F9CF7-D5B5-4199-963C-6DF3CAB2FDDA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BE826-7D35-4195-AD14-16AD69966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1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78AE1-D568-436D-BC07-29161AEE1B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2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2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1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6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6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308AE-8CF4-49BC-812C-1A8223A6466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7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files of MMM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Inheritance classes</a:t>
            </a:r>
          </a:p>
          <a:p>
            <a:r>
              <a:rPr lang="en-US" dirty="0" smtClean="0"/>
              <a:t>Access utility classes</a:t>
            </a:r>
          </a:p>
          <a:p>
            <a:r>
              <a:rPr lang="en-US" dirty="0" smtClean="0"/>
              <a:t>Text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4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808" y="1256448"/>
            <a:ext cx="7886700" cy="4585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images</a:t>
            </a:r>
            <a:r>
              <a:rPr lang="en-US" sz="1800" dirty="0"/>
              <a:t>	</a:t>
            </a:r>
            <a:r>
              <a:rPr lang="en-US" sz="1800" dirty="0" smtClean="0"/>
              <a:t>       </a:t>
            </a:r>
            <a:r>
              <a:rPr lang="en-US" sz="1800" dirty="0" smtClean="0">
                <a:solidFill>
                  <a:srgbClr val="C00000"/>
                </a:solidFill>
              </a:rPr>
              <a:t>folder </a:t>
            </a:r>
            <a:r>
              <a:rPr lang="en-US" sz="1800" dirty="0">
                <a:solidFill>
                  <a:srgbClr val="C00000"/>
                </a:solidFill>
              </a:rPr>
              <a:t>contains .GIF and .JPG graphics images for the game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maps</a:t>
            </a:r>
            <a:r>
              <a:rPr lang="en-US" sz="1800" dirty="0"/>
              <a:t>	</a:t>
            </a:r>
            <a:r>
              <a:rPr lang="en-US" sz="1800" dirty="0" smtClean="0"/>
              <a:t>       </a:t>
            </a:r>
            <a:r>
              <a:rPr lang="en-US" sz="1800" dirty="0" smtClean="0">
                <a:solidFill>
                  <a:srgbClr val="C00000"/>
                </a:solidFill>
              </a:rPr>
              <a:t>folder </a:t>
            </a:r>
            <a:r>
              <a:rPr lang="en-US" sz="1800" dirty="0">
                <a:solidFill>
                  <a:srgbClr val="C00000"/>
                </a:solidFill>
              </a:rPr>
              <a:t>contains .TXT files for maps that can be loaded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scores	</a:t>
            </a:r>
            <a:r>
              <a:rPr lang="en-US" sz="1800" b="1" dirty="0" smtClean="0">
                <a:solidFill>
                  <a:srgbClr val="7030A0"/>
                </a:solidFill>
              </a:rPr>
              <a:t>       </a:t>
            </a:r>
            <a:r>
              <a:rPr lang="en-US" sz="1800" dirty="0" smtClean="0">
                <a:solidFill>
                  <a:srgbClr val="C00000"/>
                </a:solidFill>
              </a:rPr>
              <a:t>folder </a:t>
            </a:r>
            <a:r>
              <a:rPr lang="en-US" sz="1800" dirty="0">
                <a:solidFill>
                  <a:srgbClr val="C00000"/>
                </a:solidFill>
              </a:rPr>
              <a:t>contains .TXT files for high scores on each map/game mode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custom.txt</a:t>
            </a:r>
            <a:r>
              <a:rPr lang="en-US" sz="1800" dirty="0" smtClean="0"/>
              <a:t>     </a:t>
            </a:r>
            <a:r>
              <a:rPr lang="en-US" sz="1800" dirty="0" smtClean="0">
                <a:solidFill>
                  <a:srgbClr val="C00000"/>
                </a:solidFill>
              </a:rPr>
              <a:t>file </a:t>
            </a:r>
            <a:r>
              <a:rPr lang="en-US" sz="1800" dirty="0">
                <a:solidFill>
                  <a:srgbClr val="C00000"/>
                </a:solidFill>
              </a:rPr>
              <a:t>saves the custom monster built with the Monster Maker feature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MashMangleMunch.txt</a:t>
            </a:r>
            <a:r>
              <a:rPr lang="en-US" sz="1800" dirty="0"/>
              <a:t>		</a:t>
            </a:r>
            <a:r>
              <a:rPr lang="en-US" sz="1800" dirty="0">
                <a:solidFill>
                  <a:srgbClr val="C00000"/>
                </a:solidFill>
              </a:rPr>
              <a:t>game description and controls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MMM The Assignment.docx</a:t>
            </a:r>
            <a:r>
              <a:rPr lang="en-US" sz="1800" dirty="0"/>
              <a:t>		</a:t>
            </a:r>
            <a:r>
              <a:rPr lang="en-US" sz="1800" dirty="0">
                <a:solidFill>
                  <a:srgbClr val="C00000"/>
                </a:solidFill>
              </a:rPr>
              <a:t>lab assignment specifications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&lt;all java and class files&gt;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1123382"/>
            <a:ext cx="896487" cy="501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628650" y="990316"/>
            <a:ext cx="353989" cy="13306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628650" y="1798946"/>
            <a:ext cx="896487" cy="501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628650" y="1665880"/>
            <a:ext cx="353989" cy="13306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28650" y="2510336"/>
            <a:ext cx="896487" cy="501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28650" y="2377270"/>
            <a:ext cx="353989" cy="13306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2067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9373"/>
            <a:ext cx="9144000" cy="454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" b="1" dirty="0"/>
              <a:t>The Java Files  </a:t>
            </a:r>
          </a:p>
          <a:p>
            <a:pPr marL="0" indent="0">
              <a:buNone/>
            </a:pPr>
            <a:r>
              <a:rPr lang="en-US" sz="1500" dirty="0"/>
              <a:t>		    </a:t>
            </a:r>
            <a:r>
              <a:rPr lang="en-US" sz="1500" dirty="0" err="1" smtClean="0"/>
              <a:t>MMMPanel</a:t>
            </a:r>
            <a:r>
              <a:rPr lang="en-US" sz="1500" dirty="0" smtClean="0"/>
              <a:t>				Entity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          </a:t>
            </a:r>
            <a:r>
              <a:rPr lang="en-US" sz="1500" dirty="0" smtClean="0">
                <a:solidFill>
                  <a:srgbClr val="C00000"/>
                </a:solidFill>
              </a:rPr>
              <a:t>game </a:t>
            </a:r>
            <a:r>
              <a:rPr lang="en-US" sz="1500" dirty="0">
                <a:solidFill>
                  <a:srgbClr val="C00000"/>
                </a:solidFill>
              </a:rPr>
              <a:t>data fields and major game code		super class for all game objects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               Utilities   </a:t>
            </a:r>
            <a:r>
              <a:rPr lang="en-US" sz="1500" dirty="0" err="1"/>
              <a:t>AIMovement</a:t>
            </a:r>
            <a:r>
              <a:rPr lang="en-US" sz="1500" dirty="0"/>
              <a:t>   </a:t>
            </a:r>
            <a:r>
              <a:rPr lang="en-US" sz="1500" dirty="0" err="1"/>
              <a:t>ImageDisplay</a:t>
            </a:r>
            <a:r>
              <a:rPr lang="en-US" sz="1500" dirty="0"/>
              <a:t>   </a:t>
            </a:r>
            <a:r>
              <a:rPr lang="en-US" sz="1500" dirty="0" err="1"/>
              <a:t>MonsterMaker</a:t>
            </a:r>
            <a:r>
              <a:rPr lang="en-US" sz="1500" dirty="0"/>
              <a:t>          Bullet   </a:t>
            </a:r>
            <a:r>
              <a:rPr lang="en-US" sz="1500" dirty="0" smtClean="0"/>
              <a:t>Explosion   Structure   </a:t>
            </a:r>
            <a:r>
              <a:rPr lang="en-US" sz="1500" dirty="0"/>
              <a:t>Player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	            </a:t>
            </a:r>
            <a:r>
              <a:rPr lang="en-US" sz="1500" dirty="0" smtClean="0"/>
              <a:t>          </a:t>
            </a:r>
            <a:r>
              <a:rPr lang="en-US" sz="1500" dirty="0"/>
              <a:t>Ordinance              </a:t>
            </a:r>
            <a:r>
              <a:rPr lang="en-US" sz="1500" dirty="0" err="1"/>
              <a:t>Spawner</a:t>
            </a:r>
            <a:r>
              <a:rPr lang="en-US" sz="1500" dirty="0"/>
              <a:t>			</a:t>
            </a:r>
            <a:r>
              <a:rPr lang="en-US" sz="1500" dirty="0" smtClean="0"/>
              <a:t>          Vehicle       </a:t>
            </a:r>
            <a:r>
              <a:rPr lang="en-US" sz="1500" dirty="0"/>
              <a:t>Monster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      </a:t>
            </a:r>
            <a:r>
              <a:rPr lang="en-US" sz="1500" dirty="0" err="1" smtClean="0"/>
              <a:t>MMMDriver</a:t>
            </a:r>
            <a:r>
              <a:rPr lang="en-US" sz="1500" dirty="0"/>
              <a:t>		           Score			</a:t>
            </a:r>
            <a:r>
              <a:rPr lang="en-US" sz="1500" dirty="0" smtClean="0"/>
              <a:t>                  Custom   </a:t>
            </a:r>
            <a:r>
              <a:rPr lang="en-US" sz="1500" dirty="0"/>
              <a:t>Dinosaur   Gorilla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C00000"/>
                </a:solidFill>
              </a:rPr>
              <a:t>              program </a:t>
            </a:r>
            <a:r>
              <a:rPr lang="en-US" sz="1500" dirty="0">
                <a:solidFill>
                  <a:srgbClr val="C00000"/>
                </a:solidFill>
              </a:rPr>
              <a:t>that runs              object to store score info</a:t>
            </a:r>
          </a:p>
          <a:p>
            <a:pPr marL="0" indent="0">
              <a:buNone/>
            </a:pPr>
            <a:r>
              <a:rPr lang="en-US" sz="1500" dirty="0"/>
              <a:t>							</a:t>
            </a:r>
            <a:r>
              <a:rPr lang="en-US" sz="1500" dirty="0" smtClean="0"/>
              <a:t>        Insect     </a:t>
            </a:r>
            <a:r>
              <a:rPr lang="en-US" sz="1500" dirty="0"/>
              <a:t>Robot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0893" y="1255076"/>
            <a:ext cx="3162016" cy="605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5336488" y="1255076"/>
            <a:ext cx="2811226" cy="605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650151" y="2014622"/>
            <a:ext cx="719920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1439591" y="2025870"/>
            <a:ext cx="1073055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2552521" y="2014622"/>
            <a:ext cx="1102910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3717698" y="2017684"/>
            <a:ext cx="1268388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1857871" y="2600870"/>
            <a:ext cx="1013346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3223283" y="2600870"/>
            <a:ext cx="1013346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5243046" y="2014622"/>
            <a:ext cx="592401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5892600" y="2014622"/>
            <a:ext cx="798818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7545256" y="2002061"/>
            <a:ext cx="846693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6724260" y="2009486"/>
            <a:ext cx="779626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988734" y="1881856"/>
            <a:ext cx="599223" cy="2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22251" y="1860362"/>
            <a:ext cx="482044" cy="82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051824" y="1774080"/>
            <a:ext cx="1385" cy="23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</p:cNvCxnSpPr>
          <p:nvPr/>
        </p:nvCxnSpPr>
        <p:spPr>
          <a:xfrm flipV="1">
            <a:off x="1010111" y="1795574"/>
            <a:ext cx="1288431" cy="2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733623" y="1881856"/>
            <a:ext cx="574378" cy="2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59958" y="1898746"/>
            <a:ext cx="546123" cy="20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</p:cNvCxnSpPr>
          <p:nvPr/>
        </p:nvCxnSpPr>
        <p:spPr>
          <a:xfrm flipV="1">
            <a:off x="6292009" y="1795575"/>
            <a:ext cx="156309" cy="2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867275" y="1860362"/>
            <a:ext cx="188303" cy="22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462127" y="1860361"/>
            <a:ext cx="506673" cy="21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0"/>
          </p:cNvCxnSpPr>
          <p:nvPr/>
        </p:nvCxnSpPr>
        <p:spPr>
          <a:xfrm flipH="1" flipV="1">
            <a:off x="3460738" y="1774080"/>
            <a:ext cx="269219" cy="82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867276" y="2618451"/>
            <a:ext cx="710768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Rectangle 53"/>
          <p:cNvSpPr/>
          <p:nvPr/>
        </p:nvSpPr>
        <p:spPr>
          <a:xfrm>
            <a:off x="7728754" y="2612107"/>
            <a:ext cx="808097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6" name="Straight Arrow Connector 55"/>
          <p:cNvCxnSpPr>
            <a:stCxn id="53" idx="0"/>
          </p:cNvCxnSpPr>
          <p:nvPr/>
        </p:nvCxnSpPr>
        <p:spPr>
          <a:xfrm flipV="1">
            <a:off x="7222660" y="2482581"/>
            <a:ext cx="538881" cy="13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0"/>
          </p:cNvCxnSpPr>
          <p:nvPr/>
        </p:nvCxnSpPr>
        <p:spPr>
          <a:xfrm flipH="1" flipV="1">
            <a:off x="7903083" y="2464999"/>
            <a:ext cx="229719" cy="14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04875" y="3570250"/>
            <a:ext cx="1672166" cy="746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Rectangle 59"/>
          <p:cNvSpPr/>
          <p:nvPr/>
        </p:nvSpPr>
        <p:spPr>
          <a:xfrm>
            <a:off x="2658225" y="3567043"/>
            <a:ext cx="2009309" cy="746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Rectangle 60"/>
          <p:cNvSpPr/>
          <p:nvPr/>
        </p:nvSpPr>
        <p:spPr>
          <a:xfrm>
            <a:off x="6309855" y="3634712"/>
            <a:ext cx="660739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Rectangle 61"/>
          <p:cNvSpPr/>
          <p:nvPr/>
        </p:nvSpPr>
        <p:spPr>
          <a:xfrm>
            <a:off x="7036278" y="3634711"/>
            <a:ext cx="763418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Rectangle 62"/>
          <p:cNvSpPr/>
          <p:nvPr/>
        </p:nvSpPr>
        <p:spPr>
          <a:xfrm>
            <a:off x="7878387" y="3634711"/>
            <a:ext cx="660739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Rectangle 63"/>
          <p:cNvSpPr/>
          <p:nvPr/>
        </p:nvSpPr>
        <p:spPr>
          <a:xfrm>
            <a:off x="6742101" y="4220959"/>
            <a:ext cx="660739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Rectangle 64"/>
          <p:cNvSpPr/>
          <p:nvPr/>
        </p:nvSpPr>
        <p:spPr>
          <a:xfrm>
            <a:off x="7446126" y="4239349"/>
            <a:ext cx="660739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7" name="Straight Arrow Connector 66"/>
          <p:cNvCxnSpPr>
            <a:stCxn id="61" idx="0"/>
          </p:cNvCxnSpPr>
          <p:nvPr/>
        </p:nvCxnSpPr>
        <p:spPr>
          <a:xfrm flipV="1">
            <a:off x="6640225" y="3148766"/>
            <a:ext cx="1238162" cy="48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416402" y="3148765"/>
            <a:ext cx="580040" cy="4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4" idx="2"/>
          </p:cNvCxnSpPr>
          <p:nvPr/>
        </p:nvCxnSpPr>
        <p:spPr>
          <a:xfrm flipV="1">
            <a:off x="7280806" y="3062484"/>
            <a:ext cx="851996" cy="107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823471" y="3123043"/>
            <a:ext cx="385285" cy="109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0"/>
          </p:cNvCxnSpPr>
          <p:nvPr/>
        </p:nvCxnSpPr>
        <p:spPr>
          <a:xfrm flipV="1">
            <a:off x="8208756" y="3123043"/>
            <a:ext cx="91175" cy="51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9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53375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" b="1" dirty="0"/>
              <a:t>The Entity </a:t>
            </a:r>
            <a:r>
              <a:rPr lang="en-US" sz="1500" b="1" dirty="0" smtClean="0"/>
              <a:t>Hierarchy  </a:t>
            </a:r>
            <a:endParaRPr lang="en-US" sz="1500" b="1" dirty="0"/>
          </a:p>
          <a:p>
            <a:pPr marL="0" indent="0">
              <a:buNone/>
            </a:pPr>
            <a:r>
              <a:rPr lang="en-US" sz="1500" dirty="0"/>
              <a:t>		    </a:t>
            </a:r>
            <a:r>
              <a:rPr lang="en-US" sz="1500" dirty="0" smtClean="0"/>
              <a:t>  				                      Entity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                                                                                        </a:t>
            </a:r>
            <a:r>
              <a:rPr lang="en-US" sz="1500" dirty="0">
                <a:solidFill>
                  <a:srgbClr val="C00000"/>
                </a:solidFill>
              </a:rPr>
              <a:t>	super class for all game objects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 					               Bullet    Explosion  Structure   </a:t>
            </a:r>
            <a:r>
              <a:rPr lang="en-US" sz="1500" dirty="0"/>
              <a:t>Player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						          Vehicle       </a:t>
            </a:r>
            <a:r>
              <a:rPr lang="en-US" sz="1500" dirty="0"/>
              <a:t>Monster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 						                  Custom   </a:t>
            </a:r>
            <a:r>
              <a:rPr lang="en-US" sz="1500" dirty="0"/>
              <a:t>Dinosaur   Gorilla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C00000"/>
                </a:solidFill>
              </a:rPr>
              <a:t> </a:t>
            </a:r>
            <a:endParaRPr lang="en-US" sz="1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500" dirty="0"/>
              <a:t>							</a:t>
            </a:r>
            <a:r>
              <a:rPr lang="en-US" sz="1500" dirty="0" smtClean="0"/>
              <a:t>        Insect     </a:t>
            </a:r>
            <a:r>
              <a:rPr lang="en-US" sz="1500" dirty="0"/>
              <a:t>Robot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482918"/>
            <a:ext cx="2811226" cy="605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5240558" y="1242464"/>
            <a:ext cx="592401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5890112" y="1242464"/>
            <a:ext cx="798818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7542768" y="1229903"/>
            <a:ext cx="846693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6721772" y="1237328"/>
            <a:ext cx="779626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457470" y="1126588"/>
            <a:ext cx="546123" cy="20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</p:cNvCxnSpPr>
          <p:nvPr/>
        </p:nvCxnSpPr>
        <p:spPr>
          <a:xfrm flipV="1">
            <a:off x="6289521" y="1023417"/>
            <a:ext cx="156309" cy="2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864787" y="1088204"/>
            <a:ext cx="188303" cy="22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459639" y="1088203"/>
            <a:ext cx="506673" cy="21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864788" y="1846293"/>
            <a:ext cx="710768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Rectangle 53"/>
          <p:cNvSpPr/>
          <p:nvPr/>
        </p:nvSpPr>
        <p:spPr>
          <a:xfrm>
            <a:off x="7726266" y="1839949"/>
            <a:ext cx="808097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6" name="Straight Arrow Connector 55"/>
          <p:cNvCxnSpPr>
            <a:stCxn id="53" idx="0"/>
          </p:cNvCxnSpPr>
          <p:nvPr/>
        </p:nvCxnSpPr>
        <p:spPr>
          <a:xfrm flipV="1">
            <a:off x="7220172" y="1710423"/>
            <a:ext cx="538881" cy="13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0"/>
          </p:cNvCxnSpPr>
          <p:nvPr/>
        </p:nvCxnSpPr>
        <p:spPr>
          <a:xfrm flipH="1" flipV="1">
            <a:off x="7900595" y="1692841"/>
            <a:ext cx="229719" cy="14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307367" y="2862554"/>
            <a:ext cx="660739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Rectangle 61"/>
          <p:cNvSpPr/>
          <p:nvPr/>
        </p:nvSpPr>
        <p:spPr>
          <a:xfrm>
            <a:off x="7033790" y="2862553"/>
            <a:ext cx="763418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Rectangle 62"/>
          <p:cNvSpPr/>
          <p:nvPr/>
        </p:nvSpPr>
        <p:spPr>
          <a:xfrm>
            <a:off x="7875899" y="2862553"/>
            <a:ext cx="660739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Rectangle 63"/>
          <p:cNvSpPr/>
          <p:nvPr/>
        </p:nvSpPr>
        <p:spPr>
          <a:xfrm>
            <a:off x="6739613" y="3448801"/>
            <a:ext cx="660739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Rectangle 64"/>
          <p:cNvSpPr/>
          <p:nvPr/>
        </p:nvSpPr>
        <p:spPr>
          <a:xfrm>
            <a:off x="7443638" y="3467191"/>
            <a:ext cx="660739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7" name="Straight Arrow Connector 66"/>
          <p:cNvCxnSpPr>
            <a:stCxn id="61" idx="0"/>
          </p:cNvCxnSpPr>
          <p:nvPr/>
        </p:nvCxnSpPr>
        <p:spPr>
          <a:xfrm flipV="1">
            <a:off x="6637737" y="2376608"/>
            <a:ext cx="1238162" cy="48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413914" y="2376607"/>
            <a:ext cx="580040" cy="4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4" idx="2"/>
          </p:cNvCxnSpPr>
          <p:nvPr/>
        </p:nvCxnSpPr>
        <p:spPr>
          <a:xfrm flipV="1">
            <a:off x="7278318" y="2290326"/>
            <a:ext cx="851996" cy="107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820983" y="2350885"/>
            <a:ext cx="385285" cy="109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0"/>
          </p:cNvCxnSpPr>
          <p:nvPr/>
        </p:nvCxnSpPr>
        <p:spPr>
          <a:xfrm flipV="1">
            <a:off x="8206268" y="2350885"/>
            <a:ext cx="91175" cy="51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6825" y="1829464"/>
            <a:ext cx="5852915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Entity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includes every item that can be seen and interacted with on the game board.</a:t>
            </a:r>
          </a:p>
          <a:p>
            <a:r>
              <a:rPr lang="en-US" dirty="0">
                <a:solidFill>
                  <a:srgbClr val="C00000"/>
                </a:solidFill>
              </a:rPr>
              <a:t>This is a hierarchy of inheritance:  each subclass inherits all data fields and concrete methods from its superclass.</a:t>
            </a:r>
          </a:p>
          <a:p>
            <a:r>
              <a:rPr lang="en-US" dirty="0">
                <a:solidFill>
                  <a:srgbClr val="C00000"/>
                </a:solidFill>
              </a:rPr>
              <a:t>	An </a:t>
            </a:r>
            <a:r>
              <a:rPr lang="en-US" b="1" dirty="0"/>
              <a:t>Explosion</a:t>
            </a:r>
            <a:r>
              <a:rPr lang="en-US" dirty="0">
                <a:solidFill>
                  <a:srgbClr val="C00000"/>
                </a:solidFill>
              </a:rPr>
              <a:t> is an </a:t>
            </a:r>
            <a:r>
              <a:rPr lang="en-US" b="1" dirty="0"/>
              <a:t>Entity</a:t>
            </a:r>
          </a:p>
          <a:p>
            <a:r>
              <a:rPr lang="en-US" dirty="0">
                <a:solidFill>
                  <a:srgbClr val="C00000"/>
                </a:solidFill>
              </a:rPr>
              <a:t>	A </a:t>
            </a:r>
            <a:r>
              <a:rPr lang="en-US" b="1" dirty="0"/>
              <a:t>Vehicle</a:t>
            </a:r>
            <a:r>
              <a:rPr lang="en-US" dirty="0">
                <a:solidFill>
                  <a:srgbClr val="C00000"/>
                </a:solidFill>
              </a:rPr>
              <a:t> is a </a:t>
            </a:r>
            <a:r>
              <a:rPr lang="en-US" b="1" dirty="0"/>
              <a:t>Player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 err="1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/>
              <a:t>Entity</a:t>
            </a:r>
          </a:p>
          <a:p>
            <a:r>
              <a:rPr lang="en-US" dirty="0">
                <a:solidFill>
                  <a:srgbClr val="C00000"/>
                </a:solidFill>
              </a:rPr>
              <a:t>	A </a:t>
            </a:r>
            <a:r>
              <a:rPr lang="en-US" b="1" dirty="0"/>
              <a:t>Dinosaur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is a </a:t>
            </a:r>
            <a:r>
              <a:rPr lang="en-US" b="1" dirty="0"/>
              <a:t>Monster</a:t>
            </a:r>
            <a:r>
              <a:rPr lang="en-US" dirty="0">
                <a:solidFill>
                  <a:srgbClr val="C00000"/>
                </a:solidFill>
              </a:rPr>
              <a:t>, a </a:t>
            </a:r>
            <a:r>
              <a:rPr lang="en-US" b="1" dirty="0"/>
              <a:t>Player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and an </a:t>
            </a:r>
            <a:r>
              <a:rPr lang="en-US" b="1" dirty="0"/>
              <a:t>Entity</a:t>
            </a:r>
          </a:p>
          <a:p>
            <a:r>
              <a:rPr lang="en-US" dirty="0">
                <a:solidFill>
                  <a:srgbClr val="C00000"/>
                </a:solidFill>
              </a:rPr>
              <a:t>Each superclass defines all attributes that are common among its subclasses.</a:t>
            </a:r>
          </a:p>
          <a:p>
            <a:r>
              <a:rPr lang="en-US" dirty="0">
                <a:solidFill>
                  <a:srgbClr val="C00000"/>
                </a:solidFill>
              </a:rPr>
              <a:t>Each subclass need only define those things that make them different from one another.</a:t>
            </a:r>
          </a:p>
        </p:txBody>
      </p:sp>
    </p:spTree>
    <p:extLst>
      <p:ext uri="{BB962C8B-B14F-4D97-AF65-F5344CB8AC3E}">
        <p14:creationId xmlns:p14="http://schemas.microsoft.com/office/powerpoint/2010/main" val="209238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super class, you can define a subclass that inherits all data fields and concrete methods (except constructors).</a:t>
            </a:r>
          </a:p>
          <a:p>
            <a:pPr lvl="1"/>
            <a:r>
              <a:rPr lang="en-US" dirty="0" smtClean="0"/>
              <a:t>The subclass need only define a constructor, and anything new that makes it different from the base class</a:t>
            </a:r>
          </a:p>
          <a:p>
            <a:pPr lvl="1"/>
            <a:r>
              <a:rPr lang="en-US" dirty="0" smtClean="0"/>
              <a:t>You can create an entire hierarchy of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base (super)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class Entity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   private </a:t>
            </a:r>
            <a:r>
              <a:rPr lang="en-US" sz="2000" b="1" dirty="0">
                <a:solidFill>
                  <a:srgbClr val="7030A0"/>
                </a:solidFill>
              </a:rPr>
              <a:t>String </a:t>
            </a:r>
            <a:r>
              <a:rPr lang="en-US" sz="2000" b="1" dirty="0" smtClean="0">
                <a:solidFill>
                  <a:srgbClr val="7030A0"/>
                </a:solidFill>
              </a:rPr>
              <a:t>name;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protected </a:t>
            </a:r>
            <a:r>
              <a:rPr lang="en-US" sz="2000" b="1" dirty="0">
                <a:solidFill>
                  <a:srgbClr val="7030A0"/>
                </a:solidFill>
              </a:rPr>
              <a:t>static final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UP = </a:t>
            </a:r>
            <a:r>
              <a:rPr lang="en-US" sz="2000" b="1" dirty="0" smtClean="0">
                <a:solidFill>
                  <a:srgbClr val="7030A0"/>
                </a:solidFill>
              </a:rPr>
              <a:t>0, RIGHT = 1, DOWN = 2, LEFT = 3;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>
                <a:solidFill>
                  <a:srgbClr val="7030A0"/>
                </a:solidFill>
              </a:rPr>
              <a:t>private </a:t>
            </a:r>
            <a:r>
              <a:rPr lang="en-US" sz="2000" b="1" dirty="0" err="1">
                <a:solidFill>
                  <a:srgbClr val="7030A0"/>
                </a:solidFill>
              </a:rPr>
              <a:t>ImageIcon</a:t>
            </a:r>
            <a:r>
              <a:rPr lang="en-US" sz="2000" b="1" dirty="0">
                <a:solidFill>
                  <a:srgbClr val="7030A0"/>
                </a:solidFill>
              </a:rPr>
              <a:t>[][][] picture</a:t>
            </a:r>
            <a:r>
              <a:rPr lang="en-US" sz="20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private 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x, y;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>
                <a:solidFill>
                  <a:srgbClr val="7030A0"/>
                </a:solidFill>
              </a:rPr>
              <a:t>private </a:t>
            </a:r>
            <a:r>
              <a:rPr lang="en-US" sz="2000" b="1" dirty="0" err="1">
                <a:solidFill>
                  <a:srgbClr val="7030A0"/>
                </a:solidFill>
              </a:rPr>
              <a:t>boolean</a:t>
            </a:r>
            <a:r>
              <a:rPr lang="en-US" sz="2000" b="1" dirty="0">
                <a:solidFill>
                  <a:srgbClr val="7030A0"/>
                </a:solidFill>
              </a:rPr>
              <a:t> [] </a:t>
            </a:r>
            <a:r>
              <a:rPr lang="en-US" sz="2000" b="1" dirty="0" err="1">
                <a:solidFill>
                  <a:srgbClr val="7030A0"/>
                </a:solidFill>
              </a:rPr>
              <a:t>moveDir</a:t>
            </a:r>
            <a:r>
              <a:rPr lang="en-US" sz="20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private 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animationIndex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animationDelay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numFrames</a:t>
            </a:r>
            <a:r>
              <a:rPr lang="en-US" sz="20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public Entity</a:t>
            </a:r>
            <a:r>
              <a:rPr lang="en-US" sz="2000" b="1" dirty="0">
                <a:solidFill>
                  <a:srgbClr val="7030A0"/>
                </a:solidFill>
              </a:rPr>
              <a:t>(String n,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X,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Y, String[][][] image,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ad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  </a:t>
            </a:r>
            <a:r>
              <a:rPr lang="en-US" sz="2000" dirty="0" smtClean="0">
                <a:solidFill>
                  <a:srgbClr val="C00000"/>
                </a:solidFill>
              </a:rPr>
              <a:t>/*constructor sets values to data fields here */ </a:t>
            </a:r>
            <a:r>
              <a:rPr lang="en-US" sz="20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>
                <a:solidFill>
                  <a:srgbClr val="7030A0"/>
                </a:solidFill>
              </a:rPr>
              <a:t>public String </a:t>
            </a:r>
            <a:r>
              <a:rPr lang="en-US" sz="2000" b="1" dirty="0" err="1">
                <a:solidFill>
                  <a:srgbClr val="7030A0"/>
                </a:solidFill>
              </a:rPr>
              <a:t>getName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 {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smtClean="0">
                <a:solidFill>
                  <a:srgbClr val="7030A0"/>
                </a:solidFill>
              </a:rPr>
              <a:t>    return </a:t>
            </a:r>
            <a:r>
              <a:rPr lang="en-US" sz="2000" b="1" dirty="0">
                <a:solidFill>
                  <a:srgbClr val="7030A0"/>
                </a:solidFill>
              </a:rPr>
              <a:t>name;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   //other concrete methods defined here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2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81352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class Bullet extends Entity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   private </a:t>
            </a:r>
            <a:r>
              <a:rPr lang="en-US" sz="2000" b="1" dirty="0">
                <a:solidFill>
                  <a:srgbClr val="7030A0"/>
                </a:solidFill>
              </a:rPr>
              <a:t>String </a:t>
            </a:r>
            <a:r>
              <a:rPr lang="en-US" sz="2000" b="1" dirty="0" smtClean="0">
                <a:solidFill>
                  <a:srgbClr val="7030A0"/>
                </a:solidFill>
              </a:rPr>
              <a:t>type;	          </a:t>
            </a:r>
            <a:r>
              <a:rPr lang="en-US" sz="2000" dirty="0" smtClean="0">
                <a:solidFill>
                  <a:srgbClr val="C00000"/>
                </a:solidFill>
              </a:rPr>
              <a:t>//ROCKET, SHELL, MISSILE, </a:t>
            </a:r>
            <a:r>
              <a:rPr lang="en-US" sz="2000" dirty="0" err="1" smtClean="0">
                <a:solidFill>
                  <a:srgbClr val="C00000"/>
                </a:solidFill>
              </a:rPr>
              <a:t>etc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private 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power, speed, owner;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>
                <a:solidFill>
                  <a:srgbClr val="7030A0"/>
                </a:solidFill>
              </a:rPr>
              <a:t>private </a:t>
            </a:r>
            <a:r>
              <a:rPr lang="en-US" sz="2000" b="1" dirty="0" err="1">
                <a:solidFill>
                  <a:srgbClr val="7030A0"/>
                </a:solidFill>
              </a:rPr>
              <a:t>boolean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inAir</a:t>
            </a:r>
            <a:r>
              <a:rPr lang="en-US" sz="2000" b="1" dirty="0" smtClean="0">
                <a:solidFill>
                  <a:srgbClr val="7030A0"/>
                </a:solidFill>
              </a:rPr>
              <a:t>;	          </a:t>
            </a:r>
            <a:r>
              <a:rPr lang="en-US" sz="2000" dirty="0" smtClean="0">
                <a:solidFill>
                  <a:srgbClr val="C00000"/>
                </a:solidFill>
              </a:rPr>
              <a:t>//shooting at airborne target?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private 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detX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detY</a:t>
            </a:r>
            <a:r>
              <a:rPr lang="en-US" sz="2000" b="1" dirty="0" smtClean="0">
                <a:solidFill>
                  <a:srgbClr val="7030A0"/>
                </a:solidFill>
              </a:rPr>
              <a:t>;             </a:t>
            </a:r>
            <a:r>
              <a:rPr lang="en-US" sz="2000" dirty="0" smtClean="0">
                <a:solidFill>
                  <a:srgbClr val="C00000"/>
                </a:solidFill>
              </a:rPr>
              <a:t>//coordinates an explosive shell will detonate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public </a:t>
            </a:r>
            <a:r>
              <a:rPr lang="en-US" sz="2000" b="1" dirty="0">
                <a:solidFill>
                  <a:srgbClr val="7030A0"/>
                </a:solidFill>
              </a:rPr>
              <a:t>Bullet(String n,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X,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Y,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p, String[][][] image,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ad, String t, </a:t>
            </a:r>
            <a:r>
              <a:rPr lang="en-US" sz="2000" b="1" dirty="0" smtClean="0">
                <a:solidFill>
                  <a:srgbClr val="7030A0"/>
                </a:solidFill>
              </a:rPr>
              <a:t>…)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 {</a:t>
            </a:r>
            <a:r>
              <a:rPr lang="en-US" sz="2000" b="1" dirty="0">
                <a:solidFill>
                  <a:srgbClr val="7030A0"/>
                </a:solidFill>
              </a:rPr>
              <a:t/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smtClean="0">
                <a:solidFill>
                  <a:srgbClr val="7030A0"/>
                </a:solidFill>
              </a:rPr>
              <a:t>   super(</a:t>
            </a:r>
            <a:r>
              <a:rPr lang="en-US" sz="2000" b="1" dirty="0" err="1" smtClean="0">
                <a:solidFill>
                  <a:srgbClr val="7030A0"/>
                </a:solidFill>
              </a:rPr>
              <a:t>n,X,Y,image,ad</a:t>
            </a:r>
            <a:r>
              <a:rPr lang="en-US" sz="2000" b="1" dirty="0" smtClean="0">
                <a:solidFill>
                  <a:srgbClr val="7030A0"/>
                </a:solidFill>
              </a:rPr>
              <a:t>);        </a:t>
            </a:r>
            <a:r>
              <a:rPr lang="en-US" sz="2000" dirty="0" smtClean="0">
                <a:solidFill>
                  <a:srgbClr val="C00000"/>
                </a:solidFill>
              </a:rPr>
              <a:t>//calls constructor from Entity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smtClean="0">
                <a:solidFill>
                  <a:srgbClr val="7030A0"/>
                </a:solidFill>
              </a:rPr>
              <a:t>   power </a:t>
            </a:r>
            <a:r>
              <a:rPr lang="en-US" sz="2000" b="1" dirty="0">
                <a:solidFill>
                  <a:srgbClr val="7030A0"/>
                </a:solidFill>
              </a:rPr>
              <a:t>= p;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smtClean="0">
                <a:solidFill>
                  <a:srgbClr val="7030A0"/>
                </a:solidFill>
              </a:rPr>
              <a:t>   type </a:t>
            </a:r>
            <a:r>
              <a:rPr lang="en-US" sz="2000" b="1" dirty="0">
                <a:solidFill>
                  <a:srgbClr val="7030A0"/>
                </a:solidFill>
              </a:rPr>
              <a:t>= t;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smtClean="0">
                <a:solidFill>
                  <a:srgbClr val="7030A0"/>
                </a:solidFill>
              </a:rPr>
              <a:t>   speed </a:t>
            </a:r>
            <a:r>
              <a:rPr lang="en-US" sz="2000" b="1" dirty="0">
                <a:solidFill>
                  <a:srgbClr val="7030A0"/>
                </a:solidFill>
              </a:rPr>
              <a:t>= s;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smtClean="0">
                <a:solidFill>
                  <a:srgbClr val="7030A0"/>
                </a:solidFill>
              </a:rPr>
              <a:t>   </a:t>
            </a:r>
            <a:r>
              <a:rPr lang="en-US" sz="2000" b="1" dirty="0" err="1" smtClean="0">
                <a:solidFill>
                  <a:srgbClr val="7030A0"/>
                </a:solidFill>
              </a:rPr>
              <a:t>inAir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= </a:t>
            </a:r>
            <a:r>
              <a:rPr lang="en-US" sz="2000" b="1" dirty="0" err="1">
                <a:solidFill>
                  <a:srgbClr val="7030A0"/>
                </a:solidFill>
              </a:rPr>
              <a:t>ia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smtClean="0">
                <a:solidFill>
                  <a:srgbClr val="7030A0"/>
                </a:solidFill>
              </a:rPr>
              <a:t>   owner </a:t>
            </a:r>
            <a:r>
              <a:rPr lang="en-US" sz="2000" b="1" dirty="0">
                <a:solidFill>
                  <a:srgbClr val="7030A0"/>
                </a:solidFill>
              </a:rPr>
              <a:t>= o;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smtClean="0">
                <a:solidFill>
                  <a:srgbClr val="7030A0"/>
                </a:solidFill>
              </a:rPr>
              <a:t>   </a:t>
            </a:r>
            <a:r>
              <a:rPr lang="en-US" sz="2000" b="1" dirty="0" err="1" smtClean="0">
                <a:solidFill>
                  <a:srgbClr val="7030A0"/>
                </a:solidFill>
              </a:rPr>
              <a:t>detX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= dx;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smtClean="0">
                <a:solidFill>
                  <a:srgbClr val="7030A0"/>
                </a:solidFill>
              </a:rPr>
              <a:t>   </a:t>
            </a:r>
            <a:r>
              <a:rPr lang="en-US" sz="2000" b="1" dirty="0" err="1" smtClean="0">
                <a:solidFill>
                  <a:srgbClr val="7030A0"/>
                </a:solidFill>
              </a:rPr>
              <a:t>detY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= </a:t>
            </a:r>
            <a:r>
              <a:rPr lang="en-US" sz="2000" b="1" dirty="0" err="1">
                <a:solidFill>
                  <a:srgbClr val="7030A0"/>
                </a:solidFill>
              </a:rPr>
              <a:t>dy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 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4419600"/>
            <a:ext cx="5943600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Bullet</a:t>
            </a:r>
            <a:r>
              <a:rPr lang="en-US" dirty="0" smtClean="0"/>
              <a:t> inherits all data-fields from </a:t>
            </a:r>
            <a:r>
              <a:rPr lang="en-US" b="1" dirty="0" smtClean="0"/>
              <a:t>Entity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C00000"/>
                </a:solidFill>
              </a:rPr>
              <a:t>name, UP, RIGHT, DOWN, LEFT, picture, x, y, </a:t>
            </a:r>
            <a:r>
              <a:rPr lang="en-US" dirty="0" err="1" smtClean="0">
                <a:solidFill>
                  <a:srgbClr val="C00000"/>
                </a:solidFill>
              </a:rPr>
              <a:t>moveDir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Bullet</a:t>
            </a:r>
            <a:r>
              <a:rPr lang="en-US" dirty="0" smtClean="0"/>
              <a:t> inherits all concrete methods that are not constructors: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>
                <a:solidFill>
                  <a:srgbClr val="C00000"/>
                </a:solidFill>
              </a:rPr>
              <a:t>getName</a:t>
            </a:r>
            <a:r>
              <a:rPr lang="en-US" dirty="0" smtClean="0">
                <a:solidFill>
                  <a:srgbClr val="C00000"/>
                </a:solidFill>
              </a:rPr>
              <a:t>(), </a:t>
            </a:r>
            <a:r>
              <a:rPr lang="en-US" dirty="0" err="1" smtClean="0">
                <a:solidFill>
                  <a:srgbClr val="C00000"/>
                </a:solidFill>
              </a:rPr>
              <a:t>getPicture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getX</a:t>
            </a:r>
            <a:r>
              <a:rPr lang="en-US" dirty="0" smtClean="0">
                <a:solidFill>
                  <a:srgbClr val="C00000"/>
                </a:solidFill>
              </a:rPr>
              <a:t>(), </a:t>
            </a:r>
            <a:r>
              <a:rPr lang="en-US" dirty="0" err="1" smtClean="0">
                <a:solidFill>
                  <a:srgbClr val="C00000"/>
                </a:solidFill>
              </a:rPr>
              <a:t>getY</a:t>
            </a:r>
            <a:r>
              <a:rPr lang="en-US" dirty="0" smtClean="0">
                <a:solidFill>
                  <a:srgbClr val="C00000"/>
                </a:solidFill>
              </a:rPr>
              <a:t>(), </a:t>
            </a:r>
            <a:r>
              <a:rPr lang="en-US" dirty="0" err="1" smtClean="0">
                <a:solidFill>
                  <a:srgbClr val="C00000"/>
                </a:solidFill>
              </a:rPr>
              <a:t>setDirection</a:t>
            </a:r>
            <a:r>
              <a:rPr lang="en-US" dirty="0" smtClean="0">
                <a:solidFill>
                  <a:srgbClr val="C00000"/>
                </a:solidFill>
              </a:rPr>
              <a:t>(),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Invoking </a:t>
            </a:r>
            <a:r>
              <a:rPr lang="en-US" b="1" dirty="0" smtClean="0"/>
              <a:t>super</a:t>
            </a:r>
            <a:r>
              <a:rPr lang="en-US" dirty="0" smtClean="0"/>
              <a:t> from </a:t>
            </a:r>
            <a:r>
              <a:rPr lang="en-US" b="1" dirty="0" smtClean="0"/>
              <a:t>Bullet</a:t>
            </a:r>
            <a:r>
              <a:rPr lang="en-US" dirty="0" smtClean="0"/>
              <a:t> calls a method from the super-class </a:t>
            </a:r>
            <a:r>
              <a:rPr lang="en-US" b="1" dirty="0" smtClean="0"/>
              <a:t>Entity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47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51851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" b="1" dirty="0"/>
              <a:t>The Utility Classes</a:t>
            </a:r>
          </a:p>
          <a:p>
            <a:pPr marL="0" indent="0">
              <a:buNone/>
            </a:pPr>
            <a:r>
              <a:rPr lang="en-US" sz="1500" dirty="0"/>
              <a:t>		    </a:t>
            </a:r>
            <a:r>
              <a:rPr lang="en-US" sz="1500" dirty="0" err="1" smtClean="0"/>
              <a:t>MMMPanel</a:t>
            </a:r>
            <a:r>
              <a:rPr lang="en-US" sz="1500" dirty="0" smtClean="0"/>
              <a:t>		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          </a:t>
            </a:r>
            <a:r>
              <a:rPr lang="en-US" sz="1500" dirty="0" smtClean="0">
                <a:solidFill>
                  <a:srgbClr val="C00000"/>
                </a:solidFill>
              </a:rPr>
              <a:t>game </a:t>
            </a:r>
            <a:r>
              <a:rPr lang="en-US" sz="1500" dirty="0">
                <a:solidFill>
                  <a:srgbClr val="C00000"/>
                </a:solidFill>
              </a:rPr>
              <a:t>data fields and major game </a:t>
            </a:r>
            <a:r>
              <a:rPr lang="en-US" sz="1500" dirty="0" smtClean="0">
                <a:solidFill>
                  <a:srgbClr val="C00000"/>
                </a:solidFill>
              </a:rPr>
              <a:t>code</a:t>
            </a:r>
            <a:endParaRPr lang="en-US" sz="15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               Utilities   </a:t>
            </a:r>
            <a:r>
              <a:rPr lang="en-US" sz="1500" dirty="0" err="1"/>
              <a:t>AIMovement</a:t>
            </a:r>
            <a:r>
              <a:rPr lang="en-US" sz="1500" dirty="0"/>
              <a:t>   </a:t>
            </a:r>
            <a:r>
              <a:rPr lang="en-US" sz="1500" dirty="0" err="1"/>
              <a:t>ImageDisplay</a:t>
            </a:r>
            <a:r>
              <a:rPr lang="en-US" sz="1500" dirty="0"/>
              <a:t>   </a:t>
            </a:r>
            <a:r>
              <a:rPr lang="en-US" sz="1500" dirty="0" err="1" smtClean="0"/>
              <a:t>MonsterMaker</a:t>
            </a: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	            </a:t>
            </a:r>
            <a:r>
              <a:rPr lang="en-US" sz="1500" dirty="0" smtClean="0"/>
              <a:t>          </a:t>
            </a:r>
            <a:r>
              <a:rPr lang="en-US" sz="1500" dirty="0"/>
              <a:t>Ordinance              </a:t>
            </a:r>
            <a:r>
              <a:rPr lang="en-US" sz="1500" dirty="0" err="1" smtClean="0"/>
              <a:t>Spawner</a:t>
            </a: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1295400" y="590152"/>
            <a:ext cx="3162016" cy="605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604658" y="1349698"/>
            <a:ext cx="719920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1394098" y="1360946"/>
            <a:ext cx="1073055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2507028" y="1349698"/>
            <a:ext cx="1102910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3672205" y="1352760"/>
            <a:ext cx="1268388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1812378" y="1935946"/>
            <a:ext cx="1013346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3177790" y="1935946"/>
            <a:ext cx="1013346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943241" y="1216932"/>
            <a:ext cx="599223" cy="2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276758" y="1195438"/>
            <a:ext cx="482044" cy="82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006331" y="1109156"/>
            <a:ext cx="1385" cy="23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</p:cNvCxnSpPr>
          <p:nvPr/>
        </p:nvCxnSpPr>
        <p:spPr>
          <a:xfrm flipV="1">
            <a:off x="964618" y="1130650"/>
            <a:ext cx="1288431" cy="2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688130" y="1216932"/>
            <a:ext cx="574378" cy="2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0"/>
          </p:cNvCxnSpPr>
          <p:nvPr/>
        </p:nvCxnSpPr>
        <p:spPr>
          <a:xfrm flipH="1" flipV="1">
            <a:off x="3415245" y="1109156"/>
            <a:ext cx="269219" cy="82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08119" y="1909822"/>
            <a:ext cx="4698669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utility classes has a base class (</a:t>
            </a:r>
            <a:r>
              <a:rPr lang="en-US" b="1" dirty="0"/>
              <a:t>MMMPanel.java</a:t>
            </a:r>
            <a:r>
              <a:rPr lang="en-US" dirty="0">
                <a:solidFill>
                  <a:srgbClr val="C00000"/>
                </a:solidFill>
              </a:rPr>
              <a:t>) that contains static data fields: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  there </a:t>
            </a:r>
            <a:r>
              <a:rPr lang="en-US" dirty="0">
                <a:solidFill>
                  <a:srgbClr val="C00000"/>
                </a:solidFill>
              </a:rPr>
              <a:t>is only one "version" of a static </a:t>
            </a:r>
            <a:r>
              <a:rPr lang="en-US" dirty="0" smtClean="0">
                <a:solidFill>
                  <a:srgbClr val="C00000"/>
                </a:solidFill>
              </a:rPr>
              <a:t>field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</a:t>
            </a:r>
            <a:r>
              <a:rPr lang="en-US" dirty="0" smtClean="0">
                <a:solidFill>
                  <a:srgbClr val="C00000"/>
                </a:solidFill>
              </a:rPr>
              <a:t>  that each </a:t>
            </a:r>
            <a:r>
              <a:rPr lang="en-US" dirty="0" smtClean="0">
                <a:solidFill>
                  <a:srgbClr val="C00000"/>
                </a:solidFill>
              </a:rPr>
              <a:t>utility </a:t>
            </a:r>
            <a:r>
              <a:rPr lang="en-US" dirty="0">
                <a:solidFill>
                  <a:srgbClr val="C00000"/>
                </a:solidFill>
              </a:rPr>
              <a:t>subclass has access to.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Commonly themed methods are pulled out of a large program and into separate utility subclasses.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This keeps methods that go together in separate files, but still allows them to access what they need from the base class.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Without the Utility-subclasses, </a:t>
            </a:r>
            <a:r>
              <a:rPr lang="en-US" b="1" dirty="0"/>
              <a:t>MMMPanel.java</a:t>
            </a:r>
            <a:r>
              <a:rPr lang="en-US" dirty="0">
                <a:solidFill>
                  <a:srgbClr val="C00000"/>
                </a:solidFill>
              </a:rPr>
              <a:t> would be 12,000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64475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367</Words>
  <Application>Microsoft Office PowerPoint</Application>
  <PresentationFormat>On-screen Show (4:3)</PresentationFormat>
  <Paragraphs>100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The files of MMM</vt:lpstr>
      <vt:lpstr>PowerPoint Presentation</vt:lpstr>
      <vt:lpstr>PowerPoint Presentation</vt:lpstr>
      <vt:lpstr>PowerPoint Presentation</vt:lpstr>
      <vt:lpstr>Inheritance</vt:lpstr>
      <vt:lpstr>The base (super) class</vt:lpstr>
      <vt:lpstr>The subclass</vt:lpstr>
      <vt:lpstr>PowerPoint Presentation</vt:lpstr>
    </vt:vector>
  </TitlesOfParts>
  <Company>Fairfax County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Sublcasses and inheritance</dc:title>
  <dc:creator>Administrator</dc:creator>
  <cp:lastModifiedBy>Oberle, Doug R</cp:lastModifiedBy>
  <cp:revision>32</cp:revision>
  <dcterms:created xsi:type="dcterms:W3CDTF">2014-09-19T14:00:10Z</dcterms:created>
  <dcterms:modified xsi:type="dcterms:W3CDTF">2016-07-25T18:49:00Z</dcterms:modified>
</cp:coreProperties>
</file>