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Encrypting and Decrypting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with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String </a:t>
            </a:r>
            <a:r>
              <a:rPr lang="en-US" sz="2400" b="1" dirty="0" err="1" smtClean="0">
                <a:solidFill>
                  <a:srgbClr val="7030A0"/>
                </a:solidFill>
              </a:rPr>
              <a:t>ans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smtClean="0">
                <a:solidFill>
                  <a:srgbClr val="C00000"/>
                </a:solidFill>
              </a:rPr>
              <a:t>“”</a:t>
            </a:r>
            <a:r>
              <a:rPr lang="en-US" sz="24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</a:t>
            </a:r>
            <a:r>
              <a:rPr lang="en-US" sz="2400" b="1" dirty="0" err="1" smtClean="0">
                <a:solidFill>
                  <a:srgbClr val="7030A0"/>
                </a:solidFill>
              </a:rPr>
              <a:t>word.length</a:t>
            </a:r>
            <a:r>
              <a:rPr lang="en-US" sz="2400" b="1" dirty="0" smtClean="0">
                <a:solidFill>
                  <a:srgbClr val="7030A0"/>
                </a:solidFill>
              </a:rPr>
              <a:t>();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String current = </a:t>
            </a:r>
            <a:r>
              <a:rPr lang="en-US" sz="2400" b="1" dirty="0" smtClean="0">
                <a:solidFill>
                  <a:srgbClr val="C00000"/>
                </a:solidFill>
              </a:rPr>
              <a:t>“”</a:t>
            </a:r>
            <a:r>
              <a:rPr lang="en-US" sz="2400" b="1" dirty="0" smtClean="0">
                <a:solidFill>
                  <a:srgbClr val="7030A0"/>
                </a:solidFill>
              </a:rPr>
              <a:t> + </a:t>
            </a:r>
            <a:r>
              <a:rPr lang="en-US" sz="2400" b="1" dirty="0" err="1" smtClean="0">
                <a:solidFill>
                  <a:srgbClr val="7030A0"/>
                </a:solidFill>
              </a:rPr>
              <a:t>word.charAt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ans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ans</a:t>
            </a:r>
            <a:r>
              <a:rPr lang="en-US" sz="2400" b="1" dirty="0" smtClean="0">
                <a:solidFill>
                  <a:srgbClr val="7030A0"/>
                </a:solidFill>
              </a:rPr>
              <a:t> + </a:t>
            </a:r>
            <a:r>
              <a:rPr lang="en-US" sz="2400" b="1" dirty="0" err="1" smtClean="0">
                <a:solidFill>
                  <a:srgbClr val="7030A0"/>
                </a:solidFill>
              </a:rPr>
              <a:t>encode.get</a:t>
            </a:r>
            <a:r>
              <a:rPr lang="en-US" sz="2400" b="1" dirty="0" smtClean="0">
                <a:solidFill>
                  <a:srgbClr val="7030A0"/>
                </a:solidFill>
              </a:rPr>
              <a:t>(current);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Traverse through each character of word as a key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Get it’s associated value in the map and add it to </a:t>
            </a:r>
            <a:r>
              <a:rPr lang="en-US" sz="2400" dirty="0" err="1" smtClean="0">
                <a:solidFill>
                  <a:srgbClr val="C00000"/>
                </a:solidFill>
              </a:rPr>
              <a:t>ans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Swap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files can be encrypted end decrypted easily by a standard character swap.</a:t>
            </a:r>
          </a:p>
          <a:p>
            <a:pPr lvl="1"/>
            <a:r>
              <a:rPr lang="en-US" dirty="0" smtClean="0"/>
              <a:t>Easy code to break if you have a lot of standard English text using a frequency count</a:t>
            </a:r>
          </a:p>
          <a:p>
            <a:pPr lvl="1"/>
            <a:r>
              <a:rPr lang="en-US" dirty="0" smtClean="0"/>
              <a:t>Hard code to break for small amounts of text or abstract text (like map elements in text form)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1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9372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two parallel arrays:</a:t>
            </a:r>
          </a:p>
          <a:p>
            <a:pPr lvl="1"/>
            <a:r>
              <a:rPr lang="en-US" dirty="0" smtClean="0"/>
              <a:t>One for encryption characters</a:t>
            </a:r>
          </a:p>
          <a:p>
            <a:pPr lvl="1"/>
            <a:r>
              <a:rPr lang="en-US" dirty="0" smtClean="0"/>
              <a:t>One for decryption characters</a:t>
            </a:r>
          </a:p>
          <a:p>
            <a:pPr lvl="1"/>
            <a:r>
              <a:rPr lang="en-US" dirty="0" smtClean="0"/>
              <a:t>Elements at corresponding indexes are linked</a:t>
            </a:r>
          </a:p>
          <a:p>
            <a:pPr marL="0" indent="0">
              <a:buNone/>
            </a:pPr>
            <a:r>
              <a:rPr lang="en-US" sz="2000" dirty="0" smtClean="0"/>
              <a:t>char [] lets =  {‘a’,’b’,’c’,’d’,’e’,’f’,’g’,’h’,’i‘,’j’,’k’,’l’,’m’,’n’,’o’,’p’,’q’,’r’,’s’,’t’,’u’,’v’,’w’,’x’,’y’,’z’};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har[] </a:t>
            </a:r>
            <a:r>
              <a:rPr lang="en-US" sz="2000" dirty="0" err="1" smtClean="0"/>
              <a:t>sym</a:t>
            </a:r>
            <a:r>
              <a:rPr lang="en-US" sz="2000" dirty="0" smtClean="0"/>
              <a:t> = {‘0’,’1’,’2’,’3’,’4’,’5’,’6’,’7’,’8‘,’9’,’-’,’=’,’_’,’+’,’~’,’!’,’@’,’#’,’$’,’%’,’^’,’&amp;’,’*’,’(’,’)’,’?’};</a:t>
            </a:r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dirty="0" smtClean="0"/>
              <a:t>All ‘a’ characters will be replaced with ‘0’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All ‘b’ characters will be replaced with ‘1’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All ‘z’ characters will be replaced with ‘?’</a:t>
            </a:r>
          </a:p>
        </p:txBody>
      </p:sp>
    </p:spTree>
    <p:extLst>
      <p:ext uri="{BB962C8B-B14F-4D97-AF65-F5344CB8AC3E}">
        <p14:creationId xmlns:p14="http://schemas.microsoft.com/office/powerpoint/2010/main" val="17153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with parallel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String </a:t>
            </a:r>
            <a:r>
              <a:rPr lang="en-US" sz="2400" b="1" dirty="0" err="1" smtClean="0">
                <a:solidFill>
                  <a:srgbClr val="7030A0"/>
                </a:solidFill>
              </a:rPr>
              <a:t>ans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smtClean="0">
                <a:solidFill>
                  <a:srgbClr val="C00000"/>
                </a:solidFill>
              </a:rPr>
              <a:t>“”</a:t>
            </a:r>
            <a:r>
              <a:rPr lang="en-US" sz="24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</a:t>
            </a:r>
            <a:r>
              <a:rPr lang="en-US" sz="2400" b="1" dirty="0" err="1" smtClean="0">
                <a:solidFill>
                  <a:srgbClr val="7030A0"/>
                </a:solidFill>
              </a:rPr>
              <a:t>word.length</a:t>
            </a:r>
            <a:r>
              <a:rPr lang="en-US" sz="2400" b="1" dirty="0" smtClean="0">
                <a:solidFill>
                  <a:srgbClr val="7030A0"/>
                </a:solidFill>
              </a:rPr>
              <a:t>();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char current = </a:t>
            </a:r>
            <a:r>
              <a:rPr lang="en-US" sz="2400" b="1" dirty="0" err="1" smtClean="0">
                <a:solidFill>
                  <a:srgbClr val="7030A0"/>
                </a:solidFill>
              </a:rPr>
              <a:t>word.charAt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position = search(lets, current);     </a:t>
            </a:r>
            <a:r>
              <a:rPr lang="en-US" sz="2400" dirty="0" smtClean="0">
                <a:solidFill>
                  <a:srgbClr val="C00000"/>
                </a:solidFill>
              </a:rPr>
              <a:t>//helper method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ans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ans</a:t>
            </a:r>
            <a:r>
              <a:rPr lang="en-US" sz="2400" b="1" dirty="0" smtClean="0">
                <a:solidFill>
                  <a:srgbClr val="7030A0"/>
                </a:solidFill>
              </a:rPr>
              <a:t> + </a:t>
            </a:r>
            <a:r>
              <a:rPr lang="en-US" sz="2400" b="1" dirty="0" err="1" smtClean="0">
                <a:solidFill>
                  <a:srgbClr val="7030A0"/>
                </a:solidFill>
              </a:rPr>
              <a:t>sym</a:t>
            </a:r>
            <a:r>
              <a:rPr lang="en-US" sz="2400" b="1" dirty="0" smtClean="0">
                <a:solidFill>
                  <a:srgbClr val="7030A0"/>
                </a:solidFill>
              </a:rPr>
              <a:t>[position];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Traverse through each character of word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Find the character’s index in the lets array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Get it’s twin at the same index in the </a:t>
            </a:r>
            <a:r>
              <a:rPr lang="en-US" sz="2400" dirty="0" err="1" smtClean="0">
                <a:solidFill>
                  <a:srgbClr val="C00000"/>
                </a:solidFill>
              </a:rPr>
              <a:t>sym</a:t>
            </a:r>
            <a:r>
              <a:rPr lang="en-US" sz="2400" dirty="0" smtClean="0">
                <a:solidFill>
                  <a:srgbClr val="C00000"/>
                </a:solidFill>
              </a:rPr>
              <a:t> array and add it to </a:t>
            </a:r>
            <a:r>
              <a:rPr lang="en-US" sz="2400" dirty="0" err="1" smtClean="0">
                <a:solidFill>
                  <a:srgbClr val="C00000"/>
                </a:solidFill>
              </a:rPr>
              <a:t>ans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HashMap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Consists of a Set of unique keys, each of which is mapped to a value.</a:t>
            </a:r>
          </a:p>
          <a:p>
            <a:r>
              <a:rPr lang="en-US" dirty="0" smtClean="0"/>
              <a:t>Keys are stored in a Hash Table</a:t>
            </a:r>
          </a:p>
          <a:p>
            <a:pPr lvl="1"/>
            <a:r>
              <a:rPr lang="en-US" dirty="0" smtClean="0"/>
              <a:t>Constant time efficiency to search for any given key and its corresponding value.</a:t>
            </a:r>
          </a:p>
          <a:p>
            <a:pPr lvl="1"/>
            <a:r>
              <a:rPr lang="en-US" dirty="0" smtClean="0"/>
              <a:t>Very fast</a:t>
            </a:r>
          </a:p>
        </p:txBody>
      </p:sp>
    </p:spTree>
    <p:extLst>
      <p:ext uri="{BB962C8B-B14F-4D97-AF65-F5344CB8AC3E}">
        <p14:creationId xmlns:p14="http://schemas.microsoft.com/office/powerpoint/2010/main" val="18423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HashMap</a:t>
            </a:r>
            <a:r>
              <a:rPr lang="en-US" dirty="0" smtClean="0"/>
              <a:t> implements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interface </a:t>
            </a:r>
            <a:r>
              <a:rPr lang="en-US" sz="2000" dirty="0" err="1"/>
              <a:t>java.util.Map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>
                <a:solidFill>
                  <a:srgbClr val="7030A0"/>
                </a:solidFill>
              </a:rPr>
              <a:t>Object </a:t>
            </a:r>
            <a:r>
              <a:rPr lang="en-US" sz="2000" b="1" dirty="0">
                <a:solidFill>
                  <a:srgbClr val="7030A0"/>
                </a:solidFill>
              </a:rPr>
              <a:t>put(Object key, Object value);   </a:t>
            </a: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adds unique key </a:t>
            </a:r>
            <a:r>
              <a:rPr lang="en-US" sz="2000" dirty="0" smtClean="0">
                <a:solidFill>
                  <a:srgbClr val="C00000"/>
                </a:solidFill>
              </a:rPr>
              <a:t>mapped </a:t>
            </a:r>
            <a:r>
              <a:rPr lang="en-US" sz="2000" dirty="0">
                <a:solidFill>
                  <a:srgbClr val="C00000"/>
                </a:solidFill>
              </a:rPr>
              <a:t>to value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>
                <a:solidFill>
                  <a:srgbClr val="7030A0"/>
                </a:solidFill>
              </a:rPr>
              <a:t>Object get(Object </a:t>
            </a:r>
            <a:r>
              <a:rPr lang="en-US" sz="2000" b="1" dirty="0">
                <a:solidFill>
                  <a:srgbClr val="7030A0"/>
                </a:solidFill>
              </a:rPr>
              <a:t>key);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returns value associated with key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>
                <a:solidFill>
                  <a:srgbClr val="7030A0"/>
                </a:solidFill>
              </a:rPr>
              <a:t>Object </a:t>
            </a:r>
            <a:r>
              <a:rPr lang="en-US" sz="2000" b="1" dirty="0">
                <a:solidFill>
                  <a:srgbClr val="7030A0"/>
                </a:solidFill>
              </a:rPr>
              <a:t>remove (Object key);            </a:t>
            </a:r>
            <a:r>
              <a:rPr lang="en-US" sz="2000" b="1" dirty="0" smtClean="0">
                <a:solidFill>
                  <a:srgbClr val="7030A0"/>
                </a:solidFill>
              </a:rPr>
              <a:t>          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returns value removed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size();            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        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the number of elements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>
                <a:solidFill>
                  <a:srgbClr val="7030A0"/>
                </a:solidFill>
              </a:rPr>
              <a:t>Set </a:t>
            </a:r>
            <a:r>
              <a:rPr lang="en-US" sz="2000" b="1" dirty="0" err="1">
                <a:solidFill>
                  <a:srgbClr val="7030A0"/>
                </a:solidFill>
              </a:rPr>
              <a:t>keySet</a:t>
            </a:r>
            <a:r>
              <a:rPr lang="en-US" sz="2000" b="1" dirty="0">
                <a:solidFill>
                  <a:srgbClr val="7030A0"/>
                </a:solidFill>
              </a:rPr>
              <a:t>();          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returns a set of all the keys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err="1" smtClean="0">
                <a:solidFill>
                  <a:srgbClr val="7030A0"/>
                </a:solidFill>
              </a:rPr>
              <a:t>boolean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containsKey</a:t>
            </a:r>
            <a:r>
              <a:rPr lang="en-US" sz="2000" b="1" dirty="0">
                <a:solidFill>
                  <a:srgbClr val="7030A0"/>
                </a:solidFill>
              </a:rPr>
              <a:t>(Object key);       </a:t>
            </a:r>
            <a:r>
              <a:rPr lang="en-US" sz="2000" b="1" dirty="0" smtClean="0">
                <a:solidFill>
                  <a:srgbClr val="7030A0"/>
                </a:solidFill>
              </a:rPr>
              <a:t>       </a:t>
            </a:r>
            <a:r>
              <a:rPr lang="en-US" sz="2000" dirty="0" smtClean="0">
                <a:solidFill>
                  <a:srgbClr val="C00000"/>
                </a:solidFill>
              </a:rPr>
              <a:t>//returns </a:t>
            </a:r>
            <a:r>
              <a:rPr lang="en-US" sz="2000" dirty="0">
                <a:solidFill>
                  <a:srgbClr val="C00000"/>
                </a:solidFill>
              </a:rPr>
              <a:t>if key exists in the keyset 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Why would the put method return an Object?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HashMap</a:t>
            </a:r>
            <a:r>
              <a:rPr lang="en-US" dirty="0" smtClean="0"/>
              <a:t> implements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interface </a:t>
            </a:r>
            <a:r>
              <a:rPr lang="en-US" sz="2000" dirty="0" err="1"/>
              <a:t>java.util.Map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>
                <a:solidFill>
                  <a:srgbClr val="7030A0"/>
                </a:solidFill>
              </a:rPr>
              <a:t>Object </a:t>
            </a:r>
            <a:r>
              <a:rPr lang="en-US" sz="2000" b="1" dirty="0">
                <a:solidFill>
                  <a:srgbClr val="7030A0"/>
                </a:solidFill>
              </a:rPr>
              <a:t>put(Object key, Object value);   </a:t>
            </a: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adds unique key </a:t>
            </a:r>
            <a:r>
              <a:rPr lang="en-US" sz="2000" dirty="0" smtClean="0">
                <a:solidFill>
                  <a:srgbClr val="C00000"/>
                </a:solidFill>
              </a:rPr>
              <a:t>mapped </a:t>
            </a:r>
            <a:r>
              <a:rPr lang="en-US" sz="2000" dirty="0">
                <a:solidFill>
                  <a:srgbClr val="C00000"/>
                </a:solidFill>
              </a:rPr>
              <a:t>to value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>
                <a:solidFill>
                  <a:srgbClr val="7030A0"/>
                </a:solidFill>
              </a:rPr>
              <a:t>Object </a:t>
            </a:r>
            <a:r>
              <a:rPr lang="en-US" sz="2000" b="1" dirty="0" smtClean="0">
                <a:solidFill>
                  <a:srgbClr val="7030A0"/>
                </a:solidFill>
              </a:rPr>
              <a:t>get(Object </a:t>
            </a:r>
            <a:r>
              <a:rPr lang="en-US" sz="2000" b="1" dirty="0">
                <a:solidFill>
                  <a:srgbClr val="7030A0"/>
                </a:solidFill>
              </a:rPr>
              <a:t>key);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returns value associated with key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>
                <a:solidFill>
                  <a:srgbClr val="7030A0"/>
                </a:solidFill>
              </a:rPr>
              <a:t>Object </a:t>
            </a:r>
            <a:r>
              <a:rPr lang="en-US" sz="2000" b="1" dirty="0">
                <a:solidFill>
                  <a:srgbClr val="7030A0"/>
                </a:solidFill>
              </a:rPr>
              <a:t>remove (Object key);            </a:t>
            </a:r>
            <a:r>
              <a:rPr lang="en-US" sz="2000" b="1" dirty="0" smtClean="0">
                <a:solidFill>
                  <a:srgbClr val="7030A0"/>
                </a:solidFill>
              </a:rPr>
              <a:t>          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returns value removed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size();            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        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the number of elements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>
                <a:solidFill>
                  <a:srgbClr val="7030A0"/>
                </a:solidFill>
              </a:rPr>
              <a:t>Set </a:t>
            </a:r>
            <a:r>
              <a:rPr lang="en-US" sz="2000" b="1" dirty="0" err="1">
                <a:solidFill>
                  <a:srgbClr val="7030A0"/>
                </a:solidFill>
              </a:rPr>
              <a:t>keySet</a:t>
            </a:r>
            <a:r>
              <a:rPr lang="en-US" sz="2000" b="1" dirty="0">
                <a:solidFill>
                  <a:srgbClr val="7030A0"/>
                </a:solidFill>
              </a:rPr>
              <a:t>();          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returns a set of all the keys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err="1" smtClean="0">
                <a:solidFill>
                  <a:srgbClr val="7030A0"/>
                </a:solidFill>
              </a:rPr>
              <a:t>boolean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containsKey</a:t>
            </a:r>
            <a:r>
              <a:rPr lang="en-US" sz="2000" b="1" dirty="0">
                <a:solidFill>
                  <a:srgbClr val="7030A0"/>
                </a:solidFill>
              </a:rPr>
              <a:t>(Object key);       </a:t>
            </a:r>
            <a:r>
              <a:rPr lang="en-US" sz="2000" b="1" dirty="0" smtClean="0">
                <a:solidFill>
                  <a:srgbClr val="7030A0"/>
                </a:solidFill>
              </a:rPr>
              <a:t>       </a:t>
            </a:r>
            <a:r>
              <a:rPr lang="en-US" sz="2000" dirty="0" smtClean="0">
                <a:solidFill>
                  <a:srgbClr val="C00000"/>
                </a:solidFill>
              </a:rPr>
              <a:t>//returns </a:t>
            </a:r>
            <a:r>
              <a:rPr lang="en-US" sz="2000" dirty="0">
                <a:solidFill>
                  <a:srgbClr val="C00000"/>
                </a:solidFill>
              </a:rPr>
              <a:t>if key exists in the keyset 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Why would the put method return an Object?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If an element already exists with that key, it replaces it and returns the old value that was associated with the key that is replaced.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HashMap</a:t>
            </a:r>
            <a:r>
              <a:rPr lang="en-US" b="1" dirty="0" smtClean="0">
                <a:solidFill>
                  <a:srgbClr val="7030A0"/>
                </a:solidFill>
              </a:rPr>
              <a:t>&lt;String, String&gt; </a:t>
            </a:r>
            <a:r>
              <a:rPr lang="en-US" b="1" dirty="0" err="1" smtClean="0">
                <a:solidFill>
                  <a:srgbClr val="7030A0"/>
                </a:solidFill>
              </a:rPr>
              <a:t>hm</a:t>
            </a:r>
            <a:r>
              <a:rPr lang="en-US" b="1" dirty="0" smtClean="0">
                <a:solidFill>
                  <a:srgbClr val="7030A0"/>
                </a:solidFill>
              </a:rPr>
              <a:t> = new </a:t>
            </a:r>
            <a:r>
              <a:rPr lang="en-US" b="1" dirty="0" err="1" smtClean="0">
                <a:solidFill>
                  <a:srgbClr val="7030A0"/>
                </a:solidFill>
              </a:rPr>
              <a:t>HashMap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Key data type         Value data type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h</a:t>
            </a:r>
            <a:r>
              <a:rPr lang="en-US" b="1" dirty="0" err="1" smtClean="0">
                <a:solidFill>
                  <a:srgbClr val="7030A0"/>
                </a:solidFill>
              </a:rPr>
              <a:t>m.put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Matrix</a:t>
            </a:r>
            <a:r>
              <a:rPr lang="en-US" b="1" dirty="0" smtClean="0">
                <a:solidFill>
                  <a:srgbClr val="7030A0"/>
                </a:solidFill>
              </a:rPr>
              <a:t>”, “</a:t>
            </a:r>
            <a:r>
              <a:rPr lang="en-US" b="1" dirty="0" smtClean="0">
                <a:solidFill>
                  <a:srgbClr val="C00000"/>
                </a:solidFill>
              </a:rPr>
              <a:t>B+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hm.put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Gladiator</a:t>
            </a:r>
            <a:r>
              <a:rPr lang="en-US" b="1" dirty="0" smtClean="0">
                <a:solidFill>
                  <a:srgbClr val="7030A0"/>
                </a:solidFill>
              </a:rPr>
              <a:t>”, “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hm.put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Mulholland Drive</a:t>
            </a:r>
            <a:r>
              <a:rPr lang="en-US" b="1" dirty="0" smtClean="0">
                <a:solidFill>
                  <a:srgbClr val="7030A0"/>
                </a:solidFill>
              </a:rPr>
              <a:t>”, “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hm.get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Gladiator</a:t>
            </a:r>
            <a:r>
              <a:rPr lang="en-US" b="1" dirty="0" smtClean="0">
                <a:solidFill>
                  <a:srgbClr val="7030A0"/>
                </a:solidFill>
              </a:rPr>
              <a:t>”));	</a:t>
            </a:r>
            <a:r>
              <a:rPr lang="en-US" dirty="0" smtClean="0">
                <a:solidFill>
                  <a:srgbClr val="C00000"/>
                </a:solidFill>
              </a:rPr>
              <a:t>//C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28800" y="2133600"/>
            <a:ext cx="838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38600" y="2133600"/>
            <a:ext cx="6858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</a:t>
            </a:r>
            <a:r>
              <a:rPr lang="en-US" dirty="0" err="1" smtClean="0"/>
              <a:t>HashMaps</a:t>
            </a:r>
            <a:r>
              <a:rPr lang="en-US" dirty="0" smtClean="0"/>
              <a:t> to encode/decode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0" y="1600200"/>
            <a:ext cx="903078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String </a:t>
            </a:r>
            <a:r>
              <a:rPr lang="en-US" sz="2400" b="1" dirty="0">
                <a:solidFill>
                  <a:srgbClr val="7030A0"/>
                </a:solidFill>
              </a:rPr>
              <a:t>[] lets = </a:t>
            </a:r>
            <a:r>
              <a:rPr lang="en-US" sz="2400" b="1" dirty="0" smtClean="0">
                <a:solidFill>
                  <a:srgbClr val="7030A0"/>
                </a:solidFill>
              </a:rPr>
              <a:t>   </a:t>
            </a:r>
            <a:r>
              <a:rPr lang="en-US" sz="2400" b="1" dirty="0">
                <a:solidFill>
                  <a:srgbClr val="7030A0"/>
                </a:solidFill>
              </a:rPr>
              <a:t>{</a:t>
            </a:r>
            <a:r>
              <a:rPr lang="en-US" sz="2400" b="1" dirty="0">
                <a:solidFill>
                  <a:srgbClr val="C00000"/>
                </a:solidFill>
              </a:rPr>
              <a:t>"</a:t>
            </a:r>
            <a:r>
              <a:rPr lang="en-US" sz="2400" b="1" dirty="0" err="1">
                <a:solidFill>
                  <a:srgbClr val="C00000"/>
                </a:solidFill>
              </a:rPr>
              <a:t>a","b","c","d","e","f","</a:t>
            </a:r>
            <a:r>
              <a:rPr lang="en-US" sz="2400" b="1" dirty="0" err="1" smtClean="0">
                <a:solidFill>
                  <a:srgbClr val="C00000"/>
                </a:solidFill>
              </a:rPr>
              <a:t>g</a:t>
            </a:r>
            <a:r>
              <a:rPr lang="en-US" sz="2400" b="1" dirty="0">
                <a:solidFill>
                  <a:srgbClr val="C00000"/>
                </a:solidFill>
              </a:rPr>
              <a:t>"</a:t>
            </a:r>
            <a:r>
              <a:rPr lang="en-US" sz="2400" b="1" dirty="0" smtClean="0">
                <a:solidFill>
                  <a:srgbClr val="C00000"/>
                </a:solidFill>
              </a:rPr>
              <a:t>…</a:t>
            </a:r>
            <a:r>
              <a:rPr lang="en-US" sz="2400" b="1" dirty="0" smtClean="0">
                <a:solidFill>
                  <a:srgbClr val="7030A0"/>
                </a:solidFill>
              </a:rPr>
              <a:t>};</a:t>
            </a:r>
            <a:r>
              <a:rPr lang="en-US" sz="2400" b="1" dirty="0">
                <a:solidFill>
                  <a:srgbClr val="7030A0"/>
                </a:solidFill>
              </a:rPr>
              <a:t/>
            </a:r>
            <a:br>
              <a:rPr lang="en-US" sz="2400" b="1" dirty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7030A0"/>
                </a:solidFill>
              </a:rPr>
              <a:t>String </a:t>
            </a:r>
            <a:r>
              <a:rPr lang="en-US" sz="2400" b="1" dirty="0">
                <a:solidFill>
                  <a:srgbClr val="7030A0"/>
                </a:solidFill>
              </a:rPr>
              <a:t>[] </a:t>
            </a:r>
            <a:r>
              <a:rPr lang="en-US" sz="2400" b="1" dirty="0" err="1">
                <a:solidFill>
                  <a:srgbClr val="7030A0"/>
                </a:solidFill>
              </a:rPr>
              <a:t>symb</a:t>
            </a:r>
            <a:r>
              <a:rPr lang="en-US" sz="2400" b="1" dirty="0">
                <a:solidFill>
                  <a:srgbClr val="7030A0"/>
                </a:solidFill>
              </a:rPr>
              <a:t> = </a:t>
            </a:r>
            <a:r>
              <a:rPr lang="en-US" sz="2400" b="1" dirty="0" smtClean="0">
                <a:solidFill>
                  <a:srgbClr val="7030A0"/>
                </a:solidFill>
              </a:rPr>
              <a:t>{</a:t>
            </a:r>
            <a:r>
              <a:rPr lang="en-US" sz="2400" b="1" dirty="0" smtClean="0">
                <a:solidFill>
                  <a:srgbClr val="C00000"/>
                </a:solidFill>
              </a:rPr>
              <a:t>"</a:t>
            </a:r>
            <a:r>
              <a:rPr lang="en-US" sz="2400" b="1" dirty="0">
                <a:solidFill>
                  <a:srgbClr val="C00000"/>
                </a:solidFill>
              </a:rPr>
              <a:t>0","1","2","3","4","5","</a:t>
            </a:r>
            <a:r>
              <a:rPr lang="en-US" sz="2400" b="1" dirty="0" smtClean="0">
                <a:solidFill>
                  <a:srgbClr val="C00000"/>
                </a:solidFill>
              </a:rPr>
              <a:t>6</a:t>
            </a:r>
            <a:r>
              <a:rPr lang="en-US" sz="2400" b="1" dirty="0">
                <a:solidFill>
                  <a:srgbClr val="C00000"/>
                </a:solidFill>
              </a:rPr>
              <a:t>"</a:t>
            </a:r>
            <a:r>
              <a:rPr lang="en-US" sz="2400" b="1" dirty="0" smtClean="0">
                <a:solidFill>
                  <a:srgbClr val="C00000"/>
                </a:solidFill>
              </a:rPr>
              <a:t>…</a:t>
            </a:r>
            <a:r>
              <a:rPr lang="en-US" sz="2400" b="1" dirty="0" smtClean="0">
                <a:solidFill>
                  <a:srgbClr val="7030A0"/>
                </a:solidFill>
              </a:rPr>
              <a:t>};</a:t>
            </a:r>
            <a:r>
              <a:rPr lang="en-US" sz="2400" b="1" dirty="0">
                <a:solidFill>
                  <a:srgbClr val="7030A0"/>
                </a:solidFill>
              </a:rPr>
              <a:t/>
            </a:r>
            <a:br>
              <a:rPr lang="en-US" sz="2400" b="1" dirty="0">
                <a:solidFill>
                  <a:srgbClr val="7030A0"/>
                </a:solidFill>
              </a:rPr>
            </a:b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HashMap</a:t>
            </a:r>
            <a:r>
              <a:rPr lang="en-US" sz="2400" b="1" dirty="0" smtClean="0">
                <a:solidFill>
                  <a:srgbClr val="7030A0"/>
                </a:solidFill>
              </a:rPr>
              <a:t>&lt;String</a:t>
            </a:r>
            <a:r>
              <a:rPr lang="en-US" sz="2400" b="1" dirty="0">
                <a:solidFill>
                  <a:srgbClr val="7030A0"/>
                </a:solidFill>
              </a:rPr>
              <a:t>, String&gt; </a:t>
            </a:r>
            <a:r>
              <a:rPr lang="en-US" sz="2400" b="1" dirty="0" smtClean="0">
                <a:solidFill>
                  <a:srgbClr val="7030A0"/>
                </a:solidFill>
              </a:rPr>
              <a:t>encode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HashMap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HashMap</a:t>
            </a:r>
            <a:r>
              <a:rPr lang="en-US" sz="2400" b="1" dirty="0" smtClean="0">
                <a:solidFill>
                  <a:srgbClr val="7030A0"/>
                </a:solidFill>
              </a:rPr>
              <a:t>&lt;String, String&gt; decode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HashMap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&lt; </a:t>
            </a:r>
            <a:r>
              <a:rPr lang="en-US" sz="2400" b="1" dirty="0" err="1" smtClean="0">
                <a:solidFill>
                  <a:srgbClr val="7030A0"/>
                </a:solidFill>
              </a:rPr>
              <a:t>lets.length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encode.put</a:t>
            </a:r>
            <a:r>
              <a:rPr lang="en-US" sz="2400" b="1" dirty="0" smtClean="0">
                <a:solidFill>
                  <a:srgbClr val="7030A0"/>
                </a:solidFill>
              </a:rPr>
              <a:t>(lets[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], </a:t>
            </a:r>
            <a:r>
              <a:rPr lang="en-US" sz="2400" b="1" dirty="0" err="1" smtClean="0">
                <a:solidFill>
                  <a:srgbClr val="7030A0"/>
                </a:solidFill>
              </a:rPr>
              <a:t>symb</a:t>
            </a:r>
            <a:r>
              <a:rPr lang="en-US" sz="2400" b="1" dirty="0" smtClean="0">
                <a:solidFill>
                  <a:srgbClr val="7030A0"/>
                </a:solidFill>
              </a:rPr>
              <a:t>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decode.put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symb</a:t>
            </a:r>
            <a:r>
              <a:rPr lang="en-US" sz="2400" b="1" dirty="0" smtClean="0">
                <a:solidFill>
                  <a:srgbClr val="7030A0"/>
                </a:solidFill>
              </a:rPr>
              <a:t>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], lets[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445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Encrypting and Decrypting</vt:lpstr>
      <vt:lpstr>Character Swap Encryption</vt:lpstr>
      <vt:lpstr>Parallel Arrays</vt:lpstr>
      <vt:lpstr>Encrypting with parallel arrays</vt:lpstr>
      <vt:lpstr>Something better</vt:lpstr>
      <vt:lpstr>The HashMap implements Map</vt:lpstr>
      <vt:lpstr>The HashMap implements Map</vt:lpstr>
      <vt:lpstr>Creating a HashMap</vt:lpstr>
      <vt:lpstr>Building HashMaps to encode/decode</vt:lpstr>
      <vt:lpstr>Encrypting with HashMap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Encrypting and Decrypting</dc:title>
  <dc:creator>Oberle, Doug R</dc:creator>
  <cp:lastModifiedBy>Administrator</cp:lastModifiedBy>
  <cp:revision>8</cp:revision>
  <dcterms:created xsi:type="dcterms:W3CDTF">2006-08-16T00:00:00Z</dcterms:created>
  <dcterms:modified xsi:type="dcterms:W3CDTF">2015-06-29T19:37:16Z</dcterms:modified>
</cp:coreProperties>
</file>