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7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8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0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3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2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1F9D-D338-43BA-9D7C-50E205E04079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first dynamic container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2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Inserting an element into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219200"/>
          </a:xfrm>
        </p:spPr>
        <p:txBody>
          <a:bodyPr>
            <a:noAutofit/>
          </a:bodyPr>
          <a:lstStyle/>
          <a:p>
            <a:r>
              <a:rPr lang="en-US" sz="1800" dirty="0" smtClean="0"/>
              <a:t>Use a temp reference to traverse to the node before the spot you want to insert</a:t>
            </a:r>
          </a:p>
          <a:p>
            <a:r>
              <a:rPr lang="en-US" sz="1800" b="1" dirty="0" smtClean="0"/>
              <a:t>Create the new node - have its next link to the node after the spot to insert</a:t>
            </a:r>
          </a:p>
          <a:p>
            <a:r>
              <a:rPr lang="en-US" sz="1800" dirty="0" smtClean="0"/>
              <a:t>Link the temp reference to the new node</a:t>
            </a:r>
            <a:endParaRPr lang="en-US" sz="1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57725" y="23390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57725" y="28724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23532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75932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9326" y="26057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57725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56934" y="236407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56934" y="289747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22741" y="236407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75141" y="236407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18535" y="263077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56934" y="237169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6140" y="234665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56140" y="288005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947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74347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17741" y="261335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56140" y="235427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48727" y="23390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48727" y="28724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14534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66934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10328" y="26057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48727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20119" y="26057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2128" y="2406525"/>
            <a:ext cx="7642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 smtClean="0"/>
              <a:t>anna</a:t>
            </a:r>
            <a:r>
              <a:rPr lang="en-US" dirty="0" smtClean="0"/>
              <a:t>                    bob                    </a:t>
            </a:r>
            <a:r>
              <a:rPr lang="en-US" dirty="0"/>
              <a:t>mam                  </a:t>
            </a:r>
            <a:r>
              <a:rPr lang="en-US" dirty="0" err="1"/>
              <a:t>otto</a:t>
            </a:r>
            <a:r>
              <a:rPr lang="en-US" dirty="0"/>
              <a:t>                  </a:t>
            </a:r>
            <a:r>
              <a:rPr lang="en-US" dirty="0" smtClean="0"/>
              <a:t>null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temp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9987" y="3298371"/>
            <a:ext cx="425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ListNode</a:t>
            </a:r>
            <a:r>
              <a:rPr lang="en-US" b="1" dirty="0" smtClean="0">
                <a:solidFill>
                  <a:srgbClr val="7030A0"/>
                </a:solidFill>
              </a:rPr>
              <a:t> temp = </a:t>
            </a:r>
            <a:r>
              <a:rPr lang="en-US" b="1" dirty="0" err="1" smtClean="0">
                <a:solidFill>
                  <a:srgbClr val="7030A0"/>
                </a:solidFill>
              </a:rPr>
              <a:t>head.getNext</a:t>
            </a:r>
            <a:r>
              <a:rPr lang="en-US" b="1" dirty="0" smtClean="0">
                <a:solidFill>
                  <a:srgbClr val="7030A0"/>
                </a:solidFill>
              </a:rPr>
              <a:t>().</a:t>
            </a:r>
            <a:r>
              <a:rPr lang="en-US" b="1" dirty="0" err="1" smtClean="0">
                <a:solidFill>
                  <a:srgbClr val="7030A0"/>
                </a:solidFill>
              </a:rPr>
              <a:t>getNext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735286" y="2905091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3558" y="4463925"/>
            <a:ext cx="5025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ListNode</a:t>
            </a:r>
            <a:r>
              <a:rPr lang="en-US" b="1" dirty="0" smtClean="0">
                <a:solidFill>
                  <a:srgbClr val="7030A0"/>
                </a:solidFill>
              </a:rPr>
              <a:t> x = new </a:t>
            </a:r>
            <a:r>
              <a:rPr lang="en-US" b="1" dirty="0" err="1" smtClean="0">
                <a:solidFill>
                  <a:srgbClr val="7030A0"/>
                </a:solidFill>
              </a:rPr>
              <a:t>ListNode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“nan”</a:t>
            </a:r>
            <a:r>
              <a:rPr lang="en-US" b="1" dirty="0" smtClean="0">
                <a:solidFill>
                  <a:srgbClr val="7030A0"/>
                </a:solidFill>
              </a:rPr>
              <a:t>, </a:t>
            </a:r>
            <a:r>
              <a:rPr lang="en-US" b="1" dirty="0" err="1" smtClean="0">
                <a:solidFill>
                  <a:srgbClr val="7030A0"/>
                </a:solidFill>
              </a:rPr>
              <a:t>temp.getNext</a:t>
            </a:r>
            <a:r>
              <a:rPr lang="en-US" b="1" dirty="0" smtClean="0">
                <a:solidFill>
                  <a:srgbClr val="7030A0"/>
                </a:solidFill>
              </a:rPr>
              <a:t>());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533456" y="36577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33456" y="41911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99263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51663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495057" y="392447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33456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32665" y="368280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32665" y="421620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798472" y="36828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950872" y="36828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894266" y="394950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932665" y="369042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31871" y="366539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31871" y="419879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197678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350078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293472" y="393209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31871" y="367301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724458" y="36577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724458" y="41911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590265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42665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686059" y="392447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724458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095850" y="392447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27859" y="3725261"/>
            <a:ext cx="7642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 smtClean="0"/>
              <a:t>anna</a:t>
            </a:r>
            <a:r>
              <a:rPr lang="en-US" dirty="0" smtClean="0"/>
              <a:t>                    bob                    </a:t>
            </a:r>
            <a:r>
              <a:rPr lang="en-US" dirty="0"/>
              <a:t>mam                  </a:t>
            </a:r>
            <a:r>
              <a:rPr lang="en-US" dirty="0" err="1"/>
              <a:t>otto</a:t>
            </a:r>
            <a:r>
              <a:rPr lang="en-US" dirty="0"/>
              <a:t>                  </a:t>
            </a:r>
            <a:r>
              <a:rPr lang="en-US" dirty="0" smtClean="0"/>
              <a:t>null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temp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           </a:t>
            </a:r>
            <a:r>
              <a:rPr lang="en-US" dirty="0" smtClean="0"/>
              <a:t>                                       x            nan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711017" y="4223827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420027" y="436207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420027" y="4362075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420027" y="4895475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285834" y="436207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438234" y="436207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381628" y="4186926"/>
            <a:ext cx="0" cy="4418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45278" y="4750695"/>
            <a:ext cx="37474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21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Inserting an element into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219200"/>
          </a:xfrm>
        </p:spPr>
        <p:txBody>
          <a:bodyPr>
            <a:noAutofit/>
          </a:bodyPr>
          <a:lstStyle/>
          <a:p>
            <a:r>
              <a:rPr lang="en-US" sz="1800" dirty="0" smtClean="0"/>
              <a:t>Use a temp reference to traverse to the node before the spot you want to insert</a:t>
            </a:r>
          </a:p>
          <a:p>
            <a:r>
              <a:rPr lang="en-US" sz="1800" dirty="0" smtClean="0"/>
              <a:t>Create the new node - have its next link to the node after the spot to insert</a:t>
            </a:r>
          </a:p>
          <a:p>
            <a:r>
              <a:rPr lang="en-US" sz="1800" b="1" dirty="0" smtClean="0"/>
              <a:t>Link the temp reference to the new node</a:t>
            </a:r>
            <a:endParaRPr lang="en-US" sz="18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57725" y="23390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57725" y="28724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23532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75932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9326" y="26057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57725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56934" y="236407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56934" y="289747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22741" y="236407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75141" y="236407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18535" y="263077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56934" y="237169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6140" y="234665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56140" y="288005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947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74347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17741" y="261335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56140" y="235427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48727" y="23390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48727" y="28724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14534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66934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10328" y="26057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48727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20119" y="26057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2128" y="2406525"/>
            <a:ext cx="7642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 smtClean="0"/>
              <a:t>anna</a:t>
            </a:r>
            <a:r>
              <a:rPr lang="en-US" dirty="0" smtClean="0"/>
              <a:t>                    bob                    </a:t>
            </a:r>
            <a:r>
              <a:rPr lang="en-US" dirty="0"/>
              <a:t>mam                  </a:t>
            </a:r>
            <a:r>
              <a:rPr lang="en-US" dirty="0" err="1"/>
              <a:t>otto</a:t>
            </a:r>
            <a:r>
              <a:rPr lang="en-US" dirty="0"/>
              <a:t>                  </a:t>
            </a:r>
            <a:r>
              <a:rPr lang="en-US" dirty="0" smtClean="0"/>
              <a:t>null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temp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9987" y="3298371"/>
            <a:ext cx="425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ListNode</a:t>
            </a:r>
            <a:r>
              <a:rPr lang="en-US" b="1" dirty="0" smtClean="0">
                <a:solidFill>
                  <a:srgbClr val="7030A0"/>
                </a:solidFill>
              </a:rPr>
              <a:t> temp = </a:t>
            </a:r>
            <a:r>
              <a:rPr lang="en-US" b="1" dirty="0" err="1" smtClean="0">
                <a:solidFill>
                  <a:srgbClr val="7030A0"/>
                </a:solidFill>
              </a:rPr>
              <a:t>head.getNext</a:t>
            </a:r>
            <a:r>
              <a:rPr lang="en-US" b="1" dirty="0" smtClean="0">
                <a:solidFill>
                  <a:srgbClr val="7030A0"/>
                </a:solidFill>
              </a:rPr>
              <a:t>().</a:t>
            </a:r>
            <a:r>
              <a:rPr lang="en-US" b="1" dirty="0" err="1" smtClean="0">
                <a:solidFill>
                  <a:srgbClr val="7030A0"/>
                </a:solidFill>
              </a:rPr>
              <a:t>getNext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735286" y="2905091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3558" y="4463925"/>
            <a:ext cx="5025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ListNode</a:t>
            </a:r>
            <a:r>
              <a:rPr lang="en-US" b="1" dirty="0" smtClean="0">
                <a:solidFill>
                  <a:srgbClr val="7030A0"/>
                </a:solidFill>
              </a:rPr>
              <a:t> x = new </a:t>
            </a:r>
            <a:r>
              <a:rPr lang="en-US" b="1" dirty="0" err="1" smtClean="0">
                <a:solidFill>
                  <a:srgbClr val="7030A0"/>
                </a:solidFill>
              </a:rPr>
              <a:t>ListNode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“nan”</a:t>
            </a:r>
            <a:r>
              <a:rPr lang="en-US" b="1" dirty="0" smtClean="0">
                <a:solidFill>
                  <a:srgbClr val="7030A0"/>
                </a:solidFill>
              </a:rPr>
              <a:t>, </a:t>
            </a:r>
            <a:r>
              <a:rPr lang="en-US" b="1" dirty="0" err="1" smtClean="0">
                <a:solidFill>
                  <a:srgbClr val="7030A0"/>
                </a:solidFill>
              </a:rPr>
              <a:t>temp.getNext</a:t>
            </a:r>
            <a:r>
              <a:rPr lang="en-US" b="1" dirty="0" smtClean="0">
                <a:solidFill>
                  <a:srgbClr val="7030A0"/>
                </a:solidFill>
              </a:rPr>
              <a:t>());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4642" y="5606925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t</a:t>
            </a:r>
            <a:r>
              <a:rPr lang="en-US" b="1" dirty="0" err="1" smtClean="0">
                <a:solidFill>
                  <a:srgbClr val="7030A0"/>
                </a:solidFill>
              </a:rPr>
              <a:t>emp.setNext</a:t>
            </a:r>
            <a:r>
              <a:rPr lang="en-US" b="1" dirty="0" smtClean="0">
                <a:solidFill>
                  <a:srgbClr val="7030A0"/>
                </a:solidFill>
              </a:rPr>
              <a:t>(x);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533456" y="36577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33456" y="41911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99263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51663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495057" y="392447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33456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32665" y="368280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32665" y="421620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798472" y="36828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950872" y="36828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894266" y="394950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932665" y="369042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31871" y="366539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31871" y="419879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197678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350078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293472" y="393209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31871" y="367301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724458" y="36577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724458" y="41911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590265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42665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686059" y="392447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724458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095850" y="392447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27859" y="3725261"/>
            <a:ext cx="7642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 smtClean="0"/>
              <a:t>anna</a:t>
            </a:r>
            <a:r>
              <a:rPr lang="en-US" dirty="0" smtClean="0"/>
              <a:t>                    bob                    </a:t>
            </a:r>
            <a:r>
              <a:rPr lang="en-US" dirty="0"/>
              <a:t>mam                  </a:t>
            </a:r>
            <a:r>
              <a:rPr lang="en-US" dirty="0" err="1"/>
              <a:t>otto</a:t>
            </a:r>
            <a:r>
              <a:rPr lang="en-US" dirty="0"/>
              <a:t>                  </a:t>
            </a:r>
            <a:r>
              <a:rPr lang="en-US" dirty="0" smtClean="0"/>
              <a:t>null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temp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x            nan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711017" y="4223827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420027" y="436207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420027" y="4362075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420027" y="4895475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285834" y="436207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438234" y="436207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381628" y="4186926"/>
            <a:ext cx="0" cy="4418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45278" y="4750695"/>
            <a:ext cx="37474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779544" y="518869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779544" y="572209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645351" y="518869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797751" y="518869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741145" y="5455392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779544" y="519631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178753" y="521372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178753" y="574712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044560" y="521372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196960" y="521372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140354" y="5480429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78753" y="522134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577959" y="519631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577959" y="572971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443766" y="519631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596166" y="519631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539560" y="5463012"/>
            <a:ext cx="389570" cy="4299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577959" y="520393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970546" y="518869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970546" y="572209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836353" y="518869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988753" y="518869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932147" y="5455392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970546" y="519631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341938" y="5455392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5957105" y="5754749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666115" y="58929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666115" y="58929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666115" y="6426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531922" y="58929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684322" y="58929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7627716" y="5717848"/>
            <a:ext cx="0" cy="4418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291366" y="6281617"/>
            <a:ext cx="37474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700490" y="5243879"/>
            <a:ext cx="7754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</a:t>
            </a:r>
            <a:r>
              <a:rPr lang="en-US" dirty="0" smtClean="0"/>
              <a:t>null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temp                </a:t>
            </a:r>
          </a:p>
          <a:p>
            <a:r>
              <a:rPr lang="en-US" dirty="0"/>
              <a:t>                                                                                    x            nan</a:t>
            </a:r>
          </a:p>
        </p:txBody>
      </p:sp>
    </p:spTree>
    <p:extLst>
      <p:ext uri="{BB962C8B-B14F-4D97-AF65-F5344CB8AC3E}">
        <p14:creationId xmlns:p14="http://schemas.microsoft.com/office/powerpoint/2010/main" val="233321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Compact insertion into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219200"/>
          </a:xfrm>
        </p:spPr>
        <p:txBody>
          <a:bodyPr>
            <a:noAutofit/>
          </a:bodyPr>
          <a:lstStyle/>
          <a:p>
            <a:r>
              <a:rPr lang="en-US" sz="2200" dirty="0" smtClean="0"/>
              <a:t>consider order of operations: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parenthesis completed first, then the </a:t>
            </a:r>
            <a:r>
              <a:rPr lang="en-US" sz="2200" dirty="0" err="1" smtClean="0"/>
              <a:t>setNext</a:t>
            </a:r>
            <a:r>
              <a:rPr lang="en-US" sz="2200" dirty="0" smtClean="0"/>
              <a:t> method links in</a:t>
            </a: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57725" y="23390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57725" y="28724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23532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75932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9326" y="26057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57725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56934" y="236407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56934" y="289747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22741" y="236407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75141" y="236407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18535" y="263077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56934" y="237169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6140" y="234665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56140" y="288005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947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74347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17741" y="261335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56140" y="235427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48727" y="23390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48727" y="28724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14534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66934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10328" y="26057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48727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20119" y="26057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2128" y="2406525"/>
            <a:ext cx="7642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 smtClean="0"/>
              <a:t>anna</a:t>
            </a:r>
            <a:r>
              <a:rPr lang="en-US" dirty="0" smtClean="0"/>
              <a:t>                    bob                    </a:t>
            </a:r>
            <a:r>
              <a:rPr lang="en-US" dirty="0"/>
              <a:t>mam                  </a:t>
            </a:r>
            <a:r>
              <a:rPr lang="en-US" dirty="0" err="1"/>
              <a:t>otto</a:t>
            </a:r>
            <a:r>
              <a:rPr lang="en-US" dirty="0"/>
              <a:t>                  </a:t>
            </a:r>
            <a:r>
              <a:rPr lang="en-US" dirty="0" smtClean="0"/>
              <a:t>null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temp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9987" y="3483037"/>
            <a:ext cx="425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ListNode</a:t>
            </a:r>
            <a:r>
              <a:rPr lang="en-US" b="1" dirty="0" smtClean="0">
                <a:solidFill>
                  <a:srgbClr val="7030A0"/>
                </a:solidFill>
              </a:rPr>
              <a:t> temp = </a:t>
            </a:r>
            <a:r>
              <a:rPr lang="en-US" b="1" dirty="0" err="1" smtClean="0">
                <a:solidFill>
                  <a:srgbClr val="7030A0"/>
                </a:solidFill>
              </a:rPr>
              <a:t>head.getNext</a:t>
            </a:r>
            <a:r>
              <a:rPr lang="en-US" b="1" dirty="0" smtClean="0">
                <a:solidFill>
                  <a:srgbClr val="7030A0"/>
                </a:solidFill>
              </a:rPr>
              <a:t>().</a:t>
            </a:r>
            <a:r>
              <a:rPr lang="en-US" b="1" dirty="0" err="1" smtClean="0">
                <a:solidFill>
                  <a:srgbClr val="7030A0"/>
                </a:solidFill>
              </a:rPr>
              <a:t>getNext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735286" y="2905091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57512" y="3852369"/>
            <a:ext cx="5268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t</a:t>
            </a:r>
            <a:r>
              <a:rPr lang="en-US" b="1" dirty="0" err="1" smtClean="0">
                <a:solidFill>
                  <a:srgbClr val="7030A0"/>
                </a:solidFill>
              </a:rPr>
              <a:t>emp.setNext</a:t>
            </a:r>
            <a:r>
              <a:rPr lang="en-US" b="1" dirty="0" smtClean="0">
                <a:solidFill>
                  <a:srgbClr val="7030A0"/>
                </a:solidFill>
              </a:rPr>
              <a:t>(new </a:t>
            </a:r>
            <a:r>
              <a:rPr lang="en-US" b="1" dirty="0" err="1" smtClean="0">
                <a:solidFill>
                  <a:srgbClr val="7030A0"/>
                </a:solidFill>
              </a:rPr>
              <a:t>ListNode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“nan”</a:t>
            </a:r>
            <a:r>
              <a:rPr lang="en-US" b="1" dirty="0" smtClean="0">
                <a:solidFill>
                  <a:srgbClr val="7030A0"/>
                </a:solidFill>
              </a:rPr>
              <a:t>, </a:t>
            </a:r>
            <a:r>
              <a:rPr lang="en-US" b="1" dirty="0" err="1" smtClean="0">
                <a:solidFill>
                  <a:srgbClr val="7030A0"/>
                </a:solidFill>
              </a:rPr>
              <a:t>temp.getNext</a:t>
            </a:r>
            <a:r>
              <a:rPr lang="en-US" b="1" dirty="0" smtClean="0">
                <a:solidFill>
                  <a:srgbClr val="7030A0"/>
                </a:solidFill>
              </a:rPr>
              <a:t>()));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418757" y="4524798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418757" y="5058198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284564" y="4524798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436964" y="4524798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380358" y="4791498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418757" y="4532418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817966" y="4549835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817966" y="5083235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683773" y="454983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36173" y="454983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779567" y="4816535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817966" y="455745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217172" y="4532418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217172" y="5065818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082979" y="4532418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235379" y="4532418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178773" y="4799118"/>
            <a:ext cx="389570" cy="4299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17172" y="4540038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609759" y="4524798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609759" y="5058198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475566" y="4524798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627966" y="4524798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571360" y="4791498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609759" y="4532418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981151" y="4791498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4596318" y="5090855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305328" y="52291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305328" y="52291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305328" y="57625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171135" y="52291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323535" y="52291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6266929" y="5053954"/>
            <a:ext cx="0" cy="4418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39703" y="4579985"/>
            <a:ext cx="7754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</a:t>
            </a:r>
            <a:r>
              <a:rPr lang="en-US" dirty="0" smtClean="0"/>
              <a:t>null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temp                </a:t>
            </a:r>
          </a:p>
          <a:p>
            <a:r>
              <a:rPr lang="en-US" dirty="0"/>
              <a:t>                                                                                    </a:t>
            </a:r>
            <a:r>
              <a:rPr lang="en-US" dirty="0" smtClean="0"/>
              <a:t>              </a:t>
            </a:r>
            <a:r>
              <a:rPr lang="en-US" dirty="0"/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251399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Linked List: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entity that can store multiple objects</a:t>
            </a:r>
          </a:p>
          <a:p>
            <a:r>
              <a:rPr lang="en-US" dirty="0" smtClean="0"/>
              <a:t>Will only use memory for items that are stored</a:t>
            </a:r>
          </a:p>
          <a:p>
            <a:r>
              <a:rPr lang="en-US" dirty="0" smtClean="0"/>
              <a:t>Will resize itself (perfectly) as elements are added or removed</a:t>
            </a:r>
          </a:p>
          <a:p>
            <a:r>
              <a:rPr lang="en-US" dirty="0" smtClean="0"/>
              <a:t>Memory efficiency at a cost of time efficiency</a:t>
            </a:r>
          </a:p>
          <a:p>
            <a:pPr lvl="1"/>
            <a:r>
              <a:rPr lang="en-US" dirty="0" smtClean="0"/>
              <a:t>Can be made faster with more elegant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4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cell is a </a:t>
            </a:r>
            <a:r>
              <a:rPr lang="en-US" dirty="0" err="1" smtClean="0"/>
              <a:t>ListNode</a:t>
            </a:r>
            <a:r>
              <a:rPr lang="en-US" dirty="0" smtClean="0"/>
              <a:t> Object</a:t>
            </a:r>
          </a:p>
          <a:p>
            <a:pPr marL="0" indent="0">
              <a:buNone/>
            </a:pPr>
            <a:r>
              <a:rPr lang="en-US" dirty="0" smtClean="0"/>
              <a:t>	-Data fields:  value (stores a piece of data)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next  (points to next Node)</a:t>
            </a:r>
            <a:endParaRPr lang="en-US" dirty="0"/>
          </a:p>
          <a:p>
            <a:r>
              <a:rPr lang="en-US" dirty="0" smtClean="0"/>
              <a:t>A “head” reference points to the first Node</a:t>
            </a:r>
          </a:p>
          <a:p>
            <a:r>
              <a:rPr lang="en-US" dirty="0" smtClean="0"/>
              <a:t>Each Node has a next reference that points to the next Node in the list</a:t>
            </a:r>
          </a:p>
          <a:p>
            <a:r>
              <a:rPr lang="en-US" dirty="0" smtClean="0"/>
              <a:t>The last element’s next reference points to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ListNode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35814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public </a:t>
            </a:r>
            <a:r>
              <a:rPr lang="en-US" sz="1400" b="1" dirty="0">
                <a:solidFill>
                  <a:srgbClr val="7030A0"/>
                </a:solidFill>
              </a:rPr>
              <a:t>class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&lt;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&gt;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{</a:t>
            </a:r>
            <a:r>
              <a:rPr lang="en-US" sz="1400" b="1" dirty="0">
                <a:solidFill>
                  <a:srgbClr val="7030A0"/>
                </a:solidFill>
              </a:rPr>
              <a:t/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</a:t>
            </a:r>
            <a:r>
              <a:rPr lang="en-US" sz="1400" b="1" dirty="0" smtClean="0">
                <a:solidFill>
                  <a:srgbClr val="7030A0"/>
                </a:solidFill>
              </a:rPr>
              <a:t> private 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 value;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private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 next;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(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</a:rPr>
              <a:t>v,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</a:rPr>
              <a:t>n) </a:t>
            </a:r>
            <a:r>
              <a:rPr lang="en-US" sz="1400" b="1" dirty="0">
                <a:solidFill>
                  <a:srgbClr val="7030A0"/>
                </a:solidFill>
              </a:rPr>
              <a:t/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</a:t>
            </a:r>
            <a:r>
              <a:rPr lang="en-US" sz="1400" b="1" dirty="0" smtClean="0">
                <a:solidFill>
                  <a:srgbClr val="7030A0"/>
                </a:solidFill>
              </a:rPr>
              <a:t>{  value </a:t>
            </a:r>
            <a:r>
              <a:rPr lang="en-US" sz="1400" b="1" dirty="0">
                <a:solidFill>
                  <a:srgbClr val="7030A0"/>
                </a:solidFill>
              </a:rPr>
              <a:t>= </a:t>
            </a:r>
            <a:r>
              <a:rPr lang="en-US" sz="1400" b="1" dirty="0" smtClean="0">
                <a:solidFill>
                  <a:srgbClr val="7030A0"/>
                </a:solidFill>
              </a:rPr>
              <a:t>v;</a:t>
            </a:r>
            <a:r>
              <a:rPr lang="en-US" sz="1400" b="1" dirty="0">
                <a:solidFill>
                  <a:srgbClr val="7030A0"/>
                </a:solidFill>
              </a:rPr>
              <a:t/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   next = </a:t>
            </a:r>
            <a:r>
              <a:rPr lang="en-US" sz="1400" b="1" dirty="0" smtClean="0">
                <a:solidFill>
                  <a:srgbClr val="7030A0"/>
                </a:solidFill>
              </a:rPr>
              <a:t>n;</a:t>
            </a:r>
            <a:r>
              <a:rPr lang="en-US" sz="1400" b="1" dirty="0">
                <a:solidFill>
                  <a:srgbClr val="7030A0"/>
                </a:solidFill>
              </a:rPr>
              <a:t/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}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</a:t>
            </a:r>
            <a:r>
              <a:rPr lang="en-US" sz="1400" b="1" dirty="0" smtClean="0">
                <a:solidFill>
                  <a:srgbClr val="7030A0"/>
                </a:solidFill>
              </a:rPr>
              <a:t>   </a:t>
            </a:r>
            <a:r>
              <a:rPr lang="en-US" sz="1400" b="1" dirty="0">
                <a:solidFill>
                  <a:srgbClr val="7030A0"/>
                </a:solidFill>
              </a:rPr>
              <a:t>public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(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 v</a:t>
            </a:r>
            <a:r>
              <a:rPr lang="en-US" sz="1400" b="1" dirty="0" smtClean="0">
                <a:solidFill>
                  <a:srgbClr val="7030A0"/>
                </a:solidFill>
              </a:rPr>
              <a:t>)     </a:t>
            </a:r>
            <a:r>
              <a:rPr lang="en-US" sz="1400" b="1" dirty="0">
                <a:solidFill>
                  <a:srgbClr val="7030A0"/>
                </a:solidFill>
              </a:rPr>
              <a:t/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</a:t>
            </a:r>
            <a:r>
              <a:rPr lang="en-US" sz="1400" b="1" dirty="0" smtClean="0">
                <a:solidFill>
                  <a:srgbClr val="7030A0"/>
                </a:solidFill>
              </a:rPr>
              <a:t>{     this(v, </a:t>
            </a:r>
            <a:r>
              <a:rPr lang="en-US" sz="1400" b="1" dirty="0">
                <a:solidFill>
                  <a:srgbClr val="7030A0"/>
                </a:solidFill>
              </a:rPr>
              <a:t>null</a:t>
            </a:r>
            <a:r>
              <a:rPr lang="en-US" sz="1400" b="1" dirty="0" smtClean="0">
                <a:solidFill>
                  <a:srgbClr val="7030A0"/>
                </a:solidFill>
              </a:rPr>
              <a:t>);     </a:t>
            </a:r>
            <a:r>
              <a:rPr lang="en-US" sz="1400" b="1" dirty="0">
                <a:solidFill>
                  <a:srgbClr val="7030A0"/>
                </a:solidFill>
              </a:rPr>
              <a:t/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</a:t>
            </a:r>
            <a:r>
              <a:rPr lang="en-US" sz="1400" b="1" dirty="0" smtClean="0">
                <a:solidFill>
                  <a:srgbClr val="7030A0"/>
                </a:solidFill>
              </a:rPr>
              <a:t>   }</a:t>
            </a:r>
            <a:r>
              <a:rPr lang="en-US" sz="1400" b="1" dirty="0">
                <a:solidFill>
                  <a:srgbClr val="7030A0"/>
                </a:solidFill>
              </a:rPr>
              <a:t/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err="1">
                <a:solidFill>
                  <a:srgbClr val="7030A0"/>
                </a:solidFill>
              </a:rPr>
              <a:t>getValue</a:t>
            </a:r>
            <a:r>
              <a:rPr lang="en-US" sz="1400" b="1" dirty="0">
                <a:solidFill>
                  <a:srgbClr val="7030A0"/>
                </a:solidFill>
              </a:rPr>
              <a:t>()      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</a:t>
            </a:r>
            <a:r>
              <a:rPr lang="en-US" sz="1400" b="1" dirty="0" smtClean="0">
                <a:solidFill>
                  <a:srgbClr val="7030A0"/>
                </a:solidFill>
              </a:rPr>
              <a:t>{     return </a:t>
            </a:r>
            <a:r>
              <a:rPr lang="en-US" sz="1400" b="1" dirty="0">
                <a:solidFill>
                  <a:srgbClr val="7030A0"/>
                </a:solidFill>
              </a:rPr>
              <a:t>value</a:t>
            </a:r>
            <a:r>
              <a:rPr lang="en-US" sz="1400" b="1" dirty="0" smtClean="0">
                <a:solidFill>
                  <a:srgbClr val="7030A0"/>
                </a:solidFill>
              </a:rPr>
              <a:t>;     </a:t>
            </a:r>
            <a:r>
              <a:rPr lang="en-US" sz="1400" b="1" dirty="0">
                <a:solidFill>
                  <a:srgbClr val="7030A0"/>
                </a:solidFill>
              </a:rPr>
              <a:t/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</a:t>
            </a:r>
            <a:r>
              <a:rPr lang="en-US" sz="1400" b="1" dirty="0" smtClean="0">
                <a:solidFill>
                  <a:srgbClr val="7030A0"/>
                </a:solidFill>
              </a:rPr>
              <a:t>   }</a:t>
            </a:r>
            <a:r>
              <a:rPr lang="en-US" sz="1400" b="1" dirty="0">
                <a:solidFill>
                  <a:srgbClr val="7030A0"/>
                </a:solidFill>
              </a:rPr>
              <a:t/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</a:t>
            </a:r>
            <a:r>
              <a:rPr lang="en-US" sz="1400" b="1" dirty="0">
                <a:solidFill>
                  <a:srgbClr val="7030A0"/>
                </a:solidFill>
              </a:rPr>
              <a:t>public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err="1">
                <a:solidFill>
                  <a:srgbClr val="7030A0"/>
                </a:solidFill>
              </a:rPr>
              <a:t>getNext</a:t>
            </a:r>
            <a:r>
              <a:rPr lang="en-US" sz="1400" b="1" dirty="0">
                <a:solidFill>
                  <a:srgbClr val="7030A0"/>
                </a:solidFill>
              </a:rPr>
              <a:t>()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</a:t>
            </a:r>
            <a:r>
              <a:rPr lang="en-US" sz="1400" b="1" dirty="0" smtClean="0">
                <a:solidFill>
                  <a:srgbClr val="7030A0"/>
                </a:solidFill>
              </a:rPr>
              <a:t>{     return </a:t>
            </a:r>
            <a:r>
              <a:rPr lang="en-US" sz="1400" b="1" dirty="0">
                <a:solidFill>
                  <a:srgbClr val="7030A0"/>
                </a:solidFill>
              </a:rPr>
              <a:t>next</a:t>
            </a:r>
            <a:r>
              <a:rPr lang="en-US" sz="1400" b="1" dirty="0" smtClean="0">
                <a:solidFill>
                  <a:srgbClr val="7030A0"/>
                </a:solidFill>
              </a:rPr>
              <a:t>;     </a:t>
            </a:r>
            <a:r>
              <a:rPr lang="en-US" sz="1400" b="1" dirty="0">
                <a:solidFill>
                  <a:srgbClr val="7030A0"/>
                </a:solidFill>
              </a:rPr>
              <a:t/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</a:t>
            </a:r>
            <a:r>
              <a:rPr lang="en-US" sz="1400" b="1" dirty="0" smtClean="0">
                <a:solidFill>
                  <a:srgbClr val="7030A0"/>
                </a:solidFill>
              </a:rPr>
              <a:t>   }</a:t>
            </a:r>
            <a:r>
              <a:rPr lang="en-US" sz="1400" b="1" dirty="0">
                <a:solidFill>
                  <a:srgbClr val="7030A0"/>
                </a:solidFill>
              </a:rPr>
              <a:t/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void </a:t>
            </a:r>
            <a:r>
              <a:rPr lang="en-US" sz="1400" b="1" dirty="0" err="1">
                <a:solidFill>
                  <a:srgbClr val="7030A0"/>
                </a:solidFill>
              </a:rPr>
              <a:t>setValue</a:t>
            </a:r>
            <a:r>
              <a:rPr lang="en-US" sz="1400" b="1" dirty="0">
                <a:solidFill>
                  <a:srgbClr val="7030A0"/>
                </a:solidFill>
              </a:rPr>
              <a:t>(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</a:rPr>
              <a:t>v)</a:t>
            </a:r>
            <a:r>
              <a:rPr lang="en-US" sz="1400" b="1" dirty="0">
                <a:solidFill>
                  <a:srgbClr val="7030A0"/>
                </a:solidFill>
              </a:rPr>
              <a:t/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</a:t>
            </a:r>
            <a:r>
              <a:rPr lang="en-US" sz="1400" b="1" dirty="0" smtClean="0">
                <a:solidFill>
                  <a:srgbClr val="7030A0"/>
                </a:solidFill>
              </a:rPr>
              <a:t>{     value </a:t>
            </a:r>
            <a:r>
              <a:rPr lang="en-US" sz="1400" b="1" dirty="0">
                <a:solidFill>
                  <a:srgbClr val="7030A0"/>
                </a:solidFill>
              </a:rPr>
              <a:t>= </a:t>
            </a:r>
            <a:r>
              <a:rPr lang="en-US" sz="1400" b="1" dirty="0" smtClean="0">
                <a:solidFill>
                  <a:srgbClr val="7030A0"/>
                </a:solidFill>
              </a:rPr>
              <a:t>v;     </a:t>
            </a:r>
            <a:r>
              <a:rPr lang="en-US" sz="1400" b="1" dirty="0">
                <a:solidFill>
                  <a:srgbClr val="7030A0"/>
                </a:solidFill>
              </a:rPr>
              <a:t/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</a:t>
            </a:r>
            <a:r>
              <a:rPr lang="en-US" sz="1400" b="1" dirty="0" smtClean="0">
                <a:solidFill>
                  <a:srgbClr val="7030A0"/>
                </a:solidFill>
              </a:rPr>
              <a:t>   }</a:t>
            </a:r>
            <a:r>
              <a:rPr lang="en-US" sz="1400" b="1" dirty="0">
                <a:solidFill>
                  <a:srgbClr val="7030A0"/>
                </a:solidFill>
              </a:rPr>
              <a:t/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void </a:t>
            </a:r>
            <a:r>
              <a:rPr lang="en-US" sz="1400" b="1" dirty="0" err="1">
                <a:solidFill>
                  <a:srgbClr val="7030A0"/>
                </a:solidFill>
              </a:rPr>
              <a:t>setNext</a:t>
            </a:r>
            <a:r>
              <a:rPr lang="en-US" sz="1400" b="1" dirty="0">
                <a:solidFill>
                  <a:srgbClr val="7030A0"/>
                </a:solidFill>
              </a:rPr>
              <a:t>(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</a:rPr>
              <a:t>n)</a:t>
            </a:r>
            <a:r>
              <a:rPr lang="en-US" sz="1400" b="1" dirty="0">
                <a:solidFill>
                  <a:srgbClr val="7030A0"/>
                </a:solidFill>
              </a:rPr>
              <a:t/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</a:t>
            </a:r>
            <a:r>
              <a:rPr lang="en-US" sz="1400" b="1" dirty="0" smtClean="0">
                <a:solidFill>
                  <a:srgbClr val="7030A0"/>
                </a:solidFill>
              </a:rPr>
              <a:t>{     next </a:t>
            </a:r>
            <a:r>
              <a:rPr lang="en-US" sz="1400" b="1" dirty="0">
                <a:solidFill>
                  <a:srgbClr val="7030A0"/>
                </a:solidFill>
              </a:rPr>
              <a:t>= </a:t>
            </a:r>
            <a:r>
              <a:rPr lang="en-US" sz="1400" b="1" dirty="0" smtClean="0">
                <a:solidFill>
                  <a:srgbClr val="7030A0"/>
                </a:solidFill>
              </a:rPr>
              <a:t>n;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</a:rPr>
              <a:t>     }</a:t>
            </a:r>
            <a:r>
              <a:rPr lang="en-US" sz="1400" b="1" dirty="0">
                <a:solidFill>
                  <a:srgbClr val="7030A0"/>
                </a:solidFill>
              </a:rPr>
              <a:t/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}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838200"/>
            <a:ext cx="457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//can store values of….any type of object</a:t>
            </a:r>
          </a:p>
          <a:p>
            <a:endParaRPr lang="en-US" sz="1400" dirty="0"/>
          </a:p>
          <a:p>
            <a:r>
              <a:rPr lang="en-US" sz="1400" dirty="0" smtClean="0"/>
              <a:t>//the data contained in the node</a:t>
            </a:r>
          </a:p>
          <a:p>
            <a:r>
              <a:rPr lang="en-US" sz="1400" dirty="0" smtClean="0"/>
              <a:t>//a reference to the next object in the list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//constructor, 2 argument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//constructor, 1 argument</a:t>
            </a:r>
          </a:p>
          <a:p>
            <a:r>
              <a:rPr lang="en-US" sz="1400" dirty="0" smtClean="0"/>
              <a:t>//calls its own 2 argument constructor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//post: returns the data stored in the Node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//post: returns the next Node in the List</a:t>
            </a:r>
            <a:br>
              <a:rPr lang="en-US" sz="1400" dirty="0" smtClean="0"/>
            </a:b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//post: changes the objects data to v,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//post: changes next reference to 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992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Linked List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head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7030A0"/>
                </a:solidFill>
              </a:rPr>
              <a:t>anna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bob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mam</a:t>
            </a:r>
            <a:r>
              <a:rPr lang="en-US" dirty="0" smtClean="0"/>
              <a:t>		  </a:t>
            </a:r>
            <a:r>
              <a:rPr lang="en-US" dirty="0" err="1" smtClean="0">
                <a:solidFill>
                  <a:srgbClr val="7030A0"/>
                </a:solidFill>
              </a:rPr>
              <a:t>otto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           value	next	 value	next	 value	next	   value	  next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				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null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14400" y="2133600"/>
            <a:ext cx="7620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077200" y="3661952"/>
            <a:ext cx="0" cy="15806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2895600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95400" y="2913017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62200" y="2895600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95400" y="4267200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52725" y="2921725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124200" y="2913017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24200" y="2930434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91000" y="2913017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24200" y="4284617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81525" y="2939142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58000" y="2956559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58000" y="2973976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924800" y="2956559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858000" y="4328159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15325" y="2982684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53000" y="2917371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53000" y="2934788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019800" y="2917371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53000" y="4288971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410325" y="2943496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85085" y="3659775"/>
            <a:ext cx="539115" cy="21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343400" y="3651067"/>
            <a:ext cx="609600" cy="87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72200" y="3661952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6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Linked List by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7696200" cy="60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ListNode</a:t>
            </a:r>
            <a:r>
              <a:rPr lang="en-US" sz="2400" b="1" dirty="0" smtClean="0">
                <a:solidFill>
                  <a:srgbClr val="7030A0"/>
                </a:solidFill>
              </a:rPr>
              <a:t> head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ListNode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err="1" smtClean="0">
                <a:solidFill>
                  <a:srgbClr val="7030A0"/>
                </a:solidFill>
              </a:rPr>
              <a:t>otto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3767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head </a:t>
            </a:r>
            <a:r>
              <a:rPr lang="en-US" sz="2400" b="1" dirty="0">
                <a:solidFill>
                  <a:srgbClr val="7030A0"/>
                </a:solidFill>
              </a:rPr>
              <a:t>= 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 smtClean="0">
                <a:solidFill>
                  <a:srgbClr val="7030A0"/>
                </a:solidFill>
              </a:rPr>
              <a:t>(“mam”, head);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994" y="36576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head = 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 smtClean="0">
                <a:solidFill>
                  <a:srgbClr val="7030A0"/>
                </a:solidFill>
              </a:rPr>
              <a:t>(“bob”, </a:t>
            </a:r>
            <a:r>
              <a:rPr lang="en-US" sz="2400" b="1" dirty="0">
                <a:solidFill>
                  <a:srgbClr val="7030A0"/>
                </a:solidFill>
              </a:rPr>
              <a:t>head);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94" y="5026967"/>
            <a:ext cx="4782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head = 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 smtClean="0">
                <a:solidFill>
                  <a:srgbClr val="7030A0"/>
                </a:solidFill>
              </a:rPr>
              <a:t>(“</a:t>
            </a:r>
            <a:r>
              <a:rPr lang="en-US" sz="2400" b="1" dirty="0" err="1" smtClean="0">
                <a:solidFill>
                  <a:srgbClr val="7030A0"/>
                </a:solidFill>
              </a:rPr>
              <a:t>anna</a:t>
            </a:r>
            <a:r>
              <a:rPr lang="en-US" sz="2400" b="1" dirty="0" smtClean="0">
                <a:solidFill>
                  <a:srgbClr val="7030A0"/>
                </a:solidFill>
              </a:rPr>
              <a:t>”, </a:t>
            </a:r>
            <a:r>
              <a:rPr lang="en-US" sz="2400" b="1" dirty="0">
                <a:solidFill>
                  <a:srgbClr val="7030A0"/>
                </a:solidFill>
              </a:rPr>
              <a:t>head);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44193" y="1600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44193" y="16002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44193" y="2133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10000" y="1600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62400" y="1600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05794" y="18669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06587" y="18745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4400" y="1682234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head              </a:t>
            </a:r>
            <a:r>
              <a:rPr lang="en-US" dirty="0" err="1" smtClean="0"/>
              <a:t>otto</a:t>
            </a:r>
            <a:r>
              <a:rPr lang="en-US" dirty="0" smtClean="0"/>
              <a:t>                  null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944193" y="2895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44193" y="3429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10000" y="2895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62400" y="2895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905794" y="3162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06587" y="3169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944193" y="2903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43400" y="2920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43400" y="3454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09207" y="2920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61607" y="2920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05001" y="3187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343400" y="2928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944192" y="43434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44192" y="48768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809999" y="43434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62399" y="43434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905793" y="46101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944192" y="43510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43400" y="43510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43400" y="48844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209207" y="43510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61607" y="43510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305001" y="46177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43400" y="43586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742607" y="43434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42607" y="48768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08414" y="43434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760814" y="43434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704208" y="46101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42607" y="43510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997483" y="56388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97483" y="61722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63290" y="56388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015690" y="56388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959084" y="59055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997483" y="56464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396692" y="56638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396692" y="61972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262499" y="56638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414899" y="56638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358293" y="59305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396692" y="56714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795898" y="56464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795898" y="61798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61705" y="56464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14105" y="56464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757499" y="59131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795898" y="56540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188485" y="56388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88485" y="61722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054292" y="56388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206692" y="56388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50086" y="59055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188485" y="56464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510548" y="462751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559877" y="59055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882545" y="2985254"/>
            <a:ext cx="452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head             </a:t>
            </a:r>
            <a:r>
              <a:rPr lang="en-US" dirty="0" smtClean="0"/>
              <a:t>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91004" y="4425434"/>
            <a:ext cx="5890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smtClean="0"/>
              <a:t>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91886" y="5706291"/>
            <a:ext cx="7642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 smtClean="0"/>
              <a:t>anna</a:t>
            </a:r>
            <a:r>
              <a:rPr lang="en-US" dirty="0" smtClean="0"/>
              <a:t>                    bob                    </a:t>
            </a:r>
            <a:r>
              <a:rPr lang="en-US" dirty="0"/>
              <a:t>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</p:spTree>
    <p:extLst>
      <p:ext uri="{BB962C8B-B14F-4D97-AF65-F5344CB8AC3E}">
        <p14:creationId xmlns:p14="http://schemas.microsoft.com/office/powerpoint/2010/main" val="408682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ListNode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curr</a:t>
            </a:r>
            <a:r>
              <a:rPr lang="en-US" b="1" dirty="0" smtClean="0">
                <a:solidFill>
                  <a:srgbClr val="7030A0"/>
                </a:solidFill>
              </a:rPr>
              <a:t> = head;			</a:t>
            </a:r>
            <a:r>
              <a:rPr lang="en-US" dirty="0" smtClean="0">
                <a:solidFill>
                  <a:srgbClr val="C00000"/>
                </a:solidFill>
              </a:rPr>
              <a:t>//start </a:t>
            </a:r>
            <a:r>
              <a:rPr lang="en-US" dirty="0" err="1" smtClean="0">
                <a:solidFill>
                  <a:srgbClr val="C00000"/>
                </a:solidFill>
              </a:rPr>
              <a:t>curr</a:t>
            </a:r>
            <a:r>
              <a:rPr lang="en-US" dirty="0" smtClean="0">
                <a:solidFill>
                  <a:srgbClr val="C00000"/>
                </a:solidFill>
              </a:rPr>
              <a:t> at the first node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while(</a:t>
            </a:r>
            <a:r>
              <a:rPr lang="en-US" b="1" dirty="0" err="1" smtClean="0">
                <a:solidFill>
                  <a:srgbClr val="7030A0"/>
                </a:solidFill>
              </a:rPr>
              <a:t>curr</a:t>
            </a:r>
            <a:r>
              <a:rPr lang="en-US" b="1" dirty="0" smtClean="0">
                <a:solidFill>
                  <a:srgbClr val="7030A0"/>
                </a:solidFill>
              </a:rPr>
              <a:t> != null)				</a:t>
            </a:r>
            <a:r>
              <a:rPr lang="en-US" dirty="0" smtClean="0">
                <a:solidFill>
                  <a:srgbClr val="C00000"/>
                </a:solidFill>
              </a:rPr>
              <a:t>//while it is not at the end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curr.getValue</a:t>
            </a:r>
            <a:r>
              <a:rPr lang="en-US" b="1" dirty="0" smtClean="0">
                <a:solidFill>
                  <a:srgbClr val="7030A0"/>
                </a:solidFill>
              </a:rPr>
              <a:t>());		</a:t>
            </a:r>
            <a:r>
              <a:rPr lang="en-US" dirty="0" smtClean="0">
                <a:solidFill>
                  <a:srgbClr val="C00000"/>
                </a:solidFill>
              </a:rPr>
              <a:t>//show </a:t>
            </a:r>
            <a:r>
              <a:rPr lang="en-US" dirty="0" err="1" smtClean="0">
                <a:solidFill>
                  <a:srgbClr val="C00000"/>
                </a:solidFill>
              </a:rPr>
              <a:t>curr’s</a:t>
            </a:r>
            <a:r>
              <a:rPr lang="en-US" dirty="0" smtClean="0">
                <a:solidFill>
                  <a:srgbClr val="C00000"/>
                </a:solidFill>
              </a:rPr>
              <a:t> value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curr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curr.getNext</a:t>
            </a:r>
            <a:r>
              <a:rPr lang="en-US" b="1" dirty="0" smtClean="0">
                <a:solidFill>
                  <a:srgbClr val="7030A0"/>
                </a:solidFill>
              </a:rPr>
              <a:t>();			</a:t>
            </a:r>
            <a:r>
              <a:rPr lang="en-US" dirty="0" smtClean="0">
                <a:solidFill>
                  <a:srgbClr val="C00000"/>
                </a:solidFill>
              </a:rPr>
              <a:t>//advance to next element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curr</a:t>
            </a:r>
            <a:r>
              <a:rPr lang="en-US" dirty="0" smtClean="0">
                <a:solidFill>
                  <a:srgbClr val="C00000"/>
                </a:solidFill>
              </a:rPr>
              <a:t> = </a:t>
            </a:r>
            <a:r>
              <a:rPr lang="en-US" dirty="0" err="1" smtClean="0">
                <a:solidFill>
                  <a:srgbClr val="C00000"/>
                </a:solidFill>
              </a:rPr>
              <a:t>curr.getNext</a:t>
            </a:r>
            <a:r>
              <a:rPr lang="en-US" dirty="0" smtClean="0">
                <a:solidFill>
                  <a:srgbClr val="C00000"/>
                </a:solidFill>
              </a:rPr>
              <a:t>() translates to: 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//update </a:t>
            </a:r>
            <a:r>
              <a:rPr lang="en-US" dirty="0" err="1" smtClean="0">
                <a:solidFill>
                  <a:srgbClr val="C00000"/>
                </a:solidFill>
              </a:rPr>
              <a:t>curr</a:t>
            </a:r>
            <a:r>
              <a:rPr lang="en-US" dirty="0" smtClean="0">
                <a:solidFill>
                  <a:srgbClr val="C00000"/>
                </a:solidFill>
              </a:rPr>
              <a:t> so that it points to the element that </a:t>
            </a:r>
            <a:r>
              <a:rPr lang="en-US" dirty="0" err="1" smtClean="0">
                <a:solidFill>
                  <a:srgbClr val="C00000"/>
                </a:solidFill>
              </a:rPr>
              <a:t>curr’s</a:t>
            </a:r>
            <a:r>
              <a:rPr lang="en-US" dirty="0" smtClean="0">
                <a:solidFill>
                  <a:srgbClr val="C00000"/>
                </a:solidFill>
              </a:rPr>
              <a:t> next points to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2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to traverse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2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4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38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09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5609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41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3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7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5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4815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74815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0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93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36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74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2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7402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5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29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7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238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0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342900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for(</a:t>
            </a:r>
            <a:r>
              <a:rPr lang="en-US" b="1" dirty="0" err="1" smtClean="0">
                <a:solidFill>
                  <a:srgbClr val="7030A0"/>
                </a:solidFill>
              </a:rPr>
              <a:t>ListNode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curr</a:t>
            </a:r>
            <a:r>
              <a:rPr lang="en-US" b="1" dirty="0" smtClean="0">
                <a:solidFill>
                  <a:srgbClr val="7030A0"/>
                </a:solidFill>
              </a:rPr>
              <a:t> = head;  </a:t>
            </a:r>
            <a:r>
              <a:rPr lang="en-US" b="1" dirty="0" err="1" smtClean="0">
                <a:solidFill>
                  <a:srgbClr val="7030A0"/>
                </a:solidFill>
              </a:rPr>
              <a:t>curr</a:t>
            </a:r>
            <a:r>
              <a:rPr lang="en-US" b="1" dirty="0" smtClean="0">
                <a:solidFill>
                  <a:srgbClr val="7030A0"/>
                </a:solidFill>
              </a:rPr>
              <a:t> != null; </a:t>
            </a:r>
            <a:r>
              <a:rPr lang="en-US" b="1" dirty="0" err="1" smtClean="0">
                <a:solidFill>
                  <a:srgbClr val="7030A0"/>
                </a:solidFill>
              </a:rPr>
              <a:t>curr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curr.getNext</a:t>
            </a:r>
            <a:r>
              <a:rPr lang="en-US" b="1" dirty="0" smtClean="0">
                <a:solidFill>
                  <a:srgbClr val="7030A0"/>
                </a:solidFill>
              </a:rPr>
              <a:t>())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curr.getValue</a:t>
            </a:r>
            <a:r>
              <a:rPr lang="en-US" b="1" dirty="0" smtClean="0">
                <a:solidFill>
                  <a:srgbClr val="7030A0"/>
                </a:solidFill>
              </a:rPr>
              <a:t>());		</a:t>
            </a:r>
            <a:r>
              <a:rPr lang="en-US" dirty="0" smtClean="0">
                <a:solidFill>
                  <a:srgbClr val="C00000"/>
                </a:solidFill>
              </a:rPr>
              <a:t>//show </a:t>
            </a:r>
            <a:r>
              <a:rPr lang="en-US" dirty="0" err="1" smtClean="0">
                <a:solidFill>
                  <a:srgbClr val="C00000"/>
                </a:solidFill>
              </a:rPr>
              <a:t>curr’s</a:t>
            </a:r>
            <a:r>
              <a:rPr lang="en-US" dirty="0" smtClean="0">
                <a:solidFill>
                  <a:srgbClr val="C00000"/>
                </a:solidFill>
              </a:rPr>
              <a:t> value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//note that </a:t>
            </a:r>
            <a:r>
              <a:rPr lang="en-US" dirty="0" err="1" smtClean="0">
                <a:solidFill>
                  <a:srgbClr val="C00000"/>
                </a:solidFill>
              </a:rPr>
              <a:t>curr</a:t>
            </a:r>
            <a:r>
              <a:rPr lang="en-US" dirty="0" smtClean="0">
                <a:solidFill>
                  <a:srgbClr val="C00000"/>
                </a:solidFill>
              </a:rPr>
              <a:t> starts at the first element (head)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//the loop continues while </a:t>
            </a:r>
            <a:r>
              <a:rPr lang="en-US" dirty="0" err="1" smtClean="0">
                <a:solidFill>
                  <a:srgbClr val="C00000"/>
                </a:solidFill>
              </a:rPr>
              <a:t>curr</a:t>
            </a:r>
            <a:r>
              <a:rPr lang="en-US" dirty="0" smtClean="0">
                <a:solidFill>
                  <a:srgbClr val="C00000"/>
                </a:solidFill>
              </a:rPr>
              <a:t> is not at the end (null)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//and </a:t>
            </a:r>
            <a:r>
              <a:rPr lang="en-US" dirty="0" err="1" smtClean="0">
                <a:solidFill>
                  <a:srgbClr val="C00000"/>
                </a:solidFill>
              </a:rPr>
              <a:t>curr</a:t>
            </a:r>
            <a:r>
              <a:rPr lang="en-US" dirty="0" smtClean="0">
                <a:solidFill>
                  <a:srgbClr val="C00000"/>
                </a:solidFill>
              </a:rPr>
              <a:t> advances by moving to the next element in the list</a:t>
            </a:r>
          </a:p>
        </p:txBody>
      </p:sp>
    </p:spTree>
    <p:extLst>
      <p:ext uri="{BB962C8B-B14F-4D97-AF65-F5344CB8AC3E}">
        <p14:creationId xmlns:p14="http://schemas.microsoft.com/office/powerpoint/2010/main" val="143377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Inserting an element into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2192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Use a temp reference to traverse to the node before the spot you want to insert</a:t>
            </a:r>
          </a:p>
          <a:p>
            <a:r>
              <a:rPr lang="en-US" sz="1800" dirty="0" smtClean="0"/>
              <a:t>Create the new node - have its next link to the node after the spot to insert</a:t>
            </a:r>
          </a:p>
          <a:p>
            <a:r>
              <a:rPr lang="en-US" sz="1800" dirty="0" smtClean="0"/>
              <a:t>Link the temp reference to the new node</a:t>
            </a:r>
            <a:endParaRPr lang="en-US" sz="1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57725" y="23390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57725" y="28724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23532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75932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9326" y="26057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57725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56934" y="236407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56934" y="289747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22741" y="236407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75141" y="236407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18535" y="263077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56934" y="237169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6140" y="234665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56140" y="288005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947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74347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17741" y="261335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56140" y="235427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48727" y="23390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48727" y="28724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14534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66934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10328" y="26057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48727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20119" y="26057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2128" y="2406525"/>
            <a:ext cx="7642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 smtClean="0"/>
              <a:t>anna</a:t>
            </a:r>
            <a:r>
              <a:rPr lang="en-US" dirty="0" smtClean="0"/>
              <a:t>                    bob                    </a:t>
            </a:r>
            <a:r>
              <a:rPr lang="en-US" dirty="0"/>
              <a:t>mam                  </a:t>
            </a:r>
            <a:r>
              <a:rPr lang="en-US" dirty="0" err="1"/>
              <a:t>otto</a:t>
            </a:r>
            <a:r>
              <a:rPr lang="en-US" dirty="0"/>
              <a:t>                  </a:t>
            </a:r>
            <a:r>
              <a:rPr lang="en-US" dirty="0" smtClean="0"/>
              <a:t>null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temp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9987" y="3298371"/>
            <a:ext cx="425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ListNode</a:t>
            </a:r>
            <a:r>
              <a:rPr lang="en-US" b="1" dirty="0" smtClean="0">
                <a:solidFill>
                  <a:srgbClr val="7030A0"/>
                </a:solidFill>
              </a:rPr>
              <a:t> temp = </a:t>
            </a:r>
            <a:r>
              <a:rPr lang="en-US" b="1" dirty="0" err="1" smtClean="0">
                <a:solidFill>
                  <a:srgbClr val="7030A0"/>
                </a:solidFill>
              </a:rPr>
              <a:t>head.getNext</a:t>
            </a:r>
            <a:r>
              <a:rPr lang="en-US" b="1" dirty="0" smtClean="0">
                <a:solidFill>
                  <a:srgbClr val="7030A0"/>
                </a:solidFill>
              </a:rPr>
              <a:t>().</a:t>
            </a:r>
            <a:r>
              <a:rPr lang="en-US" b="1" dirty="0" err="1" smtClean="0">
                <a:solidFill>
                  <a:srgbClr val="7030A0"/>
                </a:solidFill>
              </a:rPr>
              <a:t>getNext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735286" y="2905091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6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538</Words>
  <Application>Microsoft Office PowerPoint</Application>
  <PresentationFormat>On-screen Show (4:3)</PresentationFormat>
  <Paragraphs>130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Linked List</vt:lpstr>
      <vt:lpstr>The Linked List:</vt:lpstr>
      <vt:lpstr>Linked List Structure</vt:lpstr>
      <vt:lpstr>The ListNode Object</vt:lpstr>
      <vt:lpstr>A Linked List visualization</vt:lpstr>
      <vt:lpstr>Creating a Linked List by hand</vt:lpstr>
      <vt:lpstr>Traversing a Linked List</vt:lpstr>
      <vt:lpstr>Another way to traverse a Linked List</vt:lpstr>
      <vt:lpstr>Inserting an element into a Linked List</vt:lpstr>
      <vt:lpstr>Inserting an element into a Linked List</vt:lpstr>
      <vt:lpstr>Inserting an element into a Linked List</vt:lpstr>
      <vt:lpstr>Compact insertion into a Linked List</vt:lpstr>
    </vt:vector>
  </TitlesOfParts>
  <Company>Fairfax County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Administrator</dc:creator>
  <cp:lastModifiedBy>Administrator</cp:lastModifiedBy>
  <cp:revision>15</cp:revision>
  <dcterms:created xsi:type="dcterms:W3CDTF">2014-09-10T18:52:04Z</dcterms:created>
  <dcterms:modified xsi:type="dcterms:W3CDTF">2015-06-11T11:09:28Z</dcterms:modified>
</cp:coreProperties>
</file>