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5" r:id="rId9"/>
    <p:sldId id="266" r:id="rId10"/>
    <p:sldId id="267" r:id="rId11"/>
    <p:sldId id="274" r:id="rId12"/>
    <p:sldId id="268" r:id="rId13"/>
    <p:sldId id="261" r:id="rId14"/>
    <p:sldId id="269" r:id="rId15"/>
    <p:sldId id="270" r:id="rId16"/>
    <p:sldId id="272" r:id="rId17"/>
    <p:sldId id="273" r:id="rId18"/>
    <p:sldId id="271" r:id="rId19"/>
    <p:sldId id="262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ABF3-040B-4E7A-9D6C-45348F1E87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container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good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addLast</a:t>
            </a:r>
            <a:r>
              <a:rPr lang="en-US" dirty="0" smtClean="0"/>
              <a:t> Linked 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post:  adds x to the end of the list, O(n)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>
                <a:solidFill>
                  <a:srgbClr val="7030A0"/>
                </a:solidFill>
              </a:rPr>
              <a:t>public </a:t>
            </a:r>
            <a:r>
              <a:rPr lang="en-US" sz="1500" b="1" dirty="0">
                <a:solidFill>
                  <a:srgbClr val="7030A0"/>
                </a:solidFill>
              </a:rPr>
              <a:t>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     if 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smtClean="0">
                <a:solidFill>
                  <a:srgbClr val="7030A0"/>
                </a:solidFill>
              </a:rPr>
              <a:t>head == null</a:t>
            </a:r>
            <a:r>
              <a:rPr lang="en-US" sz="1500" b="1" dirty="0">
                <a:solidFill>
                  <a:srgbClr val="7030A0"/>
                </a:solidFill>
              </a:rPr>
              <a:t>)                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if list is empty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head </a:t>
            </a:r>
            <a:r>
              <a:rPr lang="en-US" sz="1500" b="1" dirty="0">
                <a:solidFill>
                  <a:srgbClr val="7030A0"/>
                </a:solidFill>
              </a:rPr>
              <a:t>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head refers to the only node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else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</a:t>
            </a:r>
            <a:r>
              <a:rPr lang="en-US" sz="15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500" b="1" dirty="0" smtClean="0">
                <a:solidFill>
                  <a:srgbClr val="7030A0"/>
                </a:solidFill>
              </a:rPr>
              <a:t> </a:t>
            </a:r>
            <a:r>
              <a:rPr lang="en-US" sz="1500" b="1" dirty="0">
                <a:solidFill>
                  <a:srgbClr val="7030A0"/>
                </a:solidFill>
              </a:rPr>
              <a:t>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smtClean="0"/>
              <a:t>while(</a:t>
            </a:r>
            <a:r>
              <a:rPr lang="en-US" sz="1500" b="1" u="sng" dirty="0" err="1" smtClean="0"/>
              <a:t>current.getNext</a:t>
            </a:r>
            <a:r>
              <a:rPr lang="en-US" sz="1500" b="1" u="sng" dirty="0" smtClean="0"/>
              <a:t>() !=  null</a:t>
            </a:r>
            <a:r>
              <a:rPr lang="en-US" sz="1500" b="1" u="sng" dirty="0"/>
              <a:t>)</a:t>
            </a: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smtClean="0">
                <a:solidFill>
                  <a:srgbClr val="7030A0"/>
                </a:solidFill>
              </a:rPr>
              <a:t>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r>
              <a:rPr lang="en-US" sz="1500" dirty="0">
                <a:solidFill>
                  <a:srgbClr val="7030A0"/>
                </a:solidFill>
              </a:rPr>
              <a:t/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 smtClean="0">
                <a:solidFill>
                  <a:srgbClr val="7030A0"/>
                </a:solidFill>
              </a:rPr>
              <a:t>current.setNext</a:t>
            </a:r>
            <a:r>
              <a:rPr lang="en-US" sz="1500" b="1" dirty="0" smtClean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</a:t>
            </a:r>
            <a:r>
              <a:rPr lang="en-US" sz="1500" b="1" dirty="0" smtClean="0">
                <a:solidFill>
                  <a:srgbClr val="7030A0"/>
                </a:solidFill>
              </a:rPr>
              <a:t>) ); 	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</a:t>
            </a:r>
            <a:r>
              <a:rPr lang="en-US" sz="15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}</a:t>
            </a:r>
            <a:endParaRPr lang="en-US" sz="1500" b="1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27513" y="43684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current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162449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addLast</a:t>
            </a:r>
            <a:r>
              <a:rPr lang="en-US" dirty="0" smtClean="0"/>
              <a:t> Linked 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post:  adds x to the end of the list, O(n)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>
                <a:solidFill>
                  <a:srgbClr val="7030A0"/>
                </a:solidFill>
              </a:rPr>
              <a:t>public </a:t>
            </a:r>
            <a:r>
              <a:rPr lang="en-US" sz="1500" b="1" dirty="0">
                <a:solidFill>
                  <a:srgbClr val="7030A0"/>
                </a:solidFill>
              </a:rPr>
              <a:t>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     if 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smtClean="0">
                <a:solidFill>
                  <a:srgbClr val="7030A0"/>
                </a:solidFill>
              </a:rPr>
              <a:t>head == null</a:t>
            </a:r>
            <a:r>
              <a:rPr lang="en-US" sz="1500" b="1" dirty="0">
                <a:solidFill>
                  <a:srgbClr val="7030A0"/>
                </a:solidFill>
              </a:rPr>
              <a:t>)                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if list is empty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head </a:t>
            </a:r>
            <a:r>
              <a:rPr lang="en-US" sz="1500" b="1" dirty="0">
                <a:solidFill>
                  <a:srgbClr val="7030A0"/>
                </a:solidFill>
              </a:rPr>
              <a:t>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head refers to the only node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else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</a:t>
            </a:r>
            <a:r>
              <a:rPr lang="en-US" sz="15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500" b="1" dirty="0" smtClean="0">
                <a:solidFill>
                  <a:srgbClr val="7030A0"/>
                </a:solidFill>
              </a:rPr>
              <a:t> </a:t>
            </a:r>
            <a:r>
              <a:rPr lang="en-US" sz="1500" b="1" dirty="0">
                <a:solidFill>
                  <a:srgbClr val="7030A0"/>
                </a:solidFill>
              </a:rPr>
              <a:t>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smtClean="0"/>
              <a:t>while(</a:t>
            </a:r>
            <a:r>
              <a:rPr lang="en-US" sz="1500" b="1" u="sng" dirty="0" err="1" smtClean="0"/>
              <a:t>current.getNext</a:t>
            </a:r>
            <a:r>
              <a:rPr lang="en-US" sz="1500" b="1" u="sng" dirty="0" smtClean="0"/>
              <a:t>() !=  null</a:t>
            </a:r>
            <a:r>
              <a:rPr lang="en-US" sz="1500" b="1" u="sng" dirty="0"/>
              <a:t>)</a:t>
            </a: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smtClean="0">
                <a:solidFill>
                  <a:srgbClr val="7030A0"/>
                </a:solidFill>
              </a:rPr>
              <a:t>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r>
              <a:rPr lang="en-US" sz="1500" dirty="0">
                <a:solidFill>
                  <a:srgbClr val="7030A0"/>
                </a:solidFill>
              </a:rPr>
              <a:t/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 smtClean="0">
                <a:solidFill>
                  <a:srgbClr val="7030A0"/>
                </a:solidFill>
              </a:rPr>
              <a:t>current.setNext</a:t>
            </a:r>
            <a:r>
              <a:rPr lang="en-US" sz="1500" b="1" dirty="0" smtClean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</a:t>
            </a:r>
            <a:r>
              <a:rPr lang="en-US" sz="1500" b="1" dirty="0" smtClean="0">
                <a:solidFill>
                  <a:srgbClr val="7030A0"/>
                </a:solidFill>
              </a:rPr>
              <a:t>) ); 	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</a:t>
            </a:r>
            <a:r>
              <a:rPr lang="en-US" sz="15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}</a:t>
            </a:r>
            <a:endParaRPr lang="en-US" sz="1500" b="1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27513" y="43684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current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303987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addLast</a:t>
            </a:r>
            <a:r>
              <a:rPr lang="en-US" dirty="0" smtClean="0"/>
              <a:t> Linked 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post:  adds x to the end of the list, O(n)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>
                <a:solidFill>
                  <a:srgbClr val="7030A0"/>
                </a:solidFill>
              </a:rPr>
              <a:t>public </a:t>
            </a:r>
            <a:r>
              <a:rPr lang="en-US" sz="1500" b="1" dirty="0">
                <a:solidFill>
                  <a:srgbClr val="7030A0"/>
                </a:solidFill>
              </a:rPr>
              <a:t>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     if 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smtClean="0">
                <a:solidFill>
                  <a:srgbClr val="7030A0"/>
                </a:solidFill>
              </a:rPr>
              <a:t>head == null</a:t>
            </a:r>
            <a:r>
              <a:rPr lang="en-US" sz="1500" b="1" dirty="0">
                <a:solidFill>
                  <a:srgbClr val="7030A0"/>
                </a:solidFill>
              </a:rPr>
              <a:t>)                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if list is empty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head </a:t>
            </a:r>
            <a:r>
              <a:rPr lang="en-US" sz="1500" b="1" dirty="0">
                <a:solidFill>
                  <a:srgbClr val="7030A0"/>
                </a:solidFill>
              </a:rPr>
              <a:t>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head refers to the only node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else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</a:t>
            </a:r>
            <a:r>
              <a:rPr lang="en-US" sz="15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500" b="1" dirty="0" smtClean="0">
                <a:solidFill>
                  <a:srgbClr val="7030A0"/>
                </a:solidFill>
              </a:rPr>
              <a:t> </a:t>
            </a:r>
            <a:r>
              <a:rPr lang="en-US" sz="1500" b="1" dirty="0">
                <a:solidFill>
                  <a:srgbClr val="7030A0"/>
                </a:solidFill>
              </a:rPr>
              <a:t>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smtClean="0">
                <a:solidFill>
                  <a:srgbClr val="7030A0"/>
                </a:solidFill>
              </a:rPr>
              <a:t>while(</a:t>
            </a:r>
            <a:r>
              <a:rPr lang="en-US" sz="15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500" b="1" dirty="0" smtClean="0">
                <a:solidFill>
                  <a:srgbClr val="7030A0"/>
                </a:solidFill>
              </a:rPr>
              <a:t>() !=  null</a:t>
            </a:r>
            <a:r>
              <a:rPr lang="en-US" sz="1500" b="1" dirty="0">
                <a:solidFill>
                  <a:srgbClr val="7030A0"/>
                </a:solidFill>
              </a:rPr>
              <a:t>)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dirty="0">
                <a:solidFill>
                  <a:srgbClr val="7030A0"/>
                </a:solidFill>
              </a:rPr>
              <a:t/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current = 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();</a:t>
            </a:r>
            <a:r>
              <a:rPr lang="en-US" sz="1500" b="1" u="sng" dirty="0"/>
              <a:t/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err="1" smtClean="0"/>
              <a:t>current.setNext</a:t>
            </a:r>
            <a:r>
              <a:rPr lang="en-US" sz="1500" b="1" u="sng" dirty="0" smtClean="0"/>
              <a:t>( new </a:t>
            </a:r>
            <a:r>
              <a:rPr lang="en-US" sz="1500" b="1" u="sng" dirty="0" err="1"/>
              <a:t>ListNode</a:t>
            </a:r>
            <a:r>
              <a:rPr lang="en-US" sz="1500" b="1" u="sng" dirty="0"/>
              <a:t>(x, null</a:t>
            </a:r>
            <a:r>
              <a:rPr lang="en-US" sz="1500" b="1" u="sng" dirty="0" smtClean="0"/>
              <a:t>) ); 	</a:t>
            </a:r>
            <a:r>
              <a:rPr lang="en-US" sz="1500" b="1" dirty="0" smtClean="0">
                <a:solidFill>
                  <a:srgbClr val="C00000"/>
                </a:solidFill>
              </a:rPr>
              <a:t>//</a:t>
            </a:r>
            <a:r>
              <a:rPr lang="en-US" sz="1500" b="1" dirty="0">
                <a:solidFill>
                  <a:srgbClr val="C00000"/>
                </a:solidFill>
              </a:rPr>
              <a:t>make </a:t>
            </a:r>
            <a:r>
              <a:rPr lang="en-US" sz="1500" b="1" dirty="0" smtClean="0">
                <a:solidFill>
                  <a:srgbClr val="C00000"/>
                </a:solidFill>
              </a:rPr>
              <a:t> </a:t>
            </a:r>
            <a:r>
              <a:rPr lang="en-US" sz="1500" b="1" dirty="0">
                <a:solidFill>
                  <a:srgbClr val="C00000"/>
                </a:solidFill>
              </a:rPr>
              <a:t>last element's next </a:t>
            </a:r>
            <a:r>
              <a:rPr lang="en-US" sz="1500" b="1" dirty="0" smtClean="0">
                <a:solidFill>
                  <a:srgbClr val="C00000"/>
                </a:solidFill>
              </a:rPr>
              <a:t>= new </a:t>
            </a:r>
            <a:r>
              <a:rPr lang="en-US" sz="1500" b="1" dirty="0">
                <a:solidFill>
                  <a:srgbClr val="C00000"/>
                </a:solidFill>
              </a:rPr>
              <a:t>ending node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</a:t>
            </a:r>
            <a:r>
              <a:rPr lang="en-US" sz="15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}</a:t>
            </a:r>
            <a:endParaRPr lang="en-US" sz="1500" b="1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371203" cy="678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27513" y="43684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8" y="4166354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                 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current                                                                            pop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303987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2376" y="48484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92376" y="53818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58183" y="48484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10583" y="48484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53977" y="4495800"/>
            <a:ext cx="437606" cy="6193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92376" y="48561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last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pre:  </a:t>
            </a:r>
            <a:r>
              <a:rPr lang="en-US" sz="1600" dirty="0" smtClean="0">
                <a:solidFill>
                  <a:srgbClr val="C00000"/>
                </a:solidFill>
              </a:rPr>
              <a:t> the </a:t>
            </a:r>
            <a:r>
              <a:rPr lang="en-US" sz="1600" dirty="0">
                <a:solidFill>
                  <a:srgbClr val="C00000"/>
                </a:solidFill>
              </a:rPr>
              <a:t>head is not null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post: removes the last element from the list and returns its value, O(n)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//           returns </a:t>
            </a:r>
            <a:r>
              <a:rPr lang="en-US" sz="1600" dirty="0">
                <a:solidFill>
                  <a:srgbClr val="C00000"/>
                </a:solidFill>
              </a:rPr>
              <a:t>null if the pre-condition fails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>
                <a:solidFill>
                  <a:srgbClr val="7030A0"/>
                </a:solidFill>
              </a:rPr>
              <a:t>public 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removeLast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 smtClean="0">
                <a:solidFill>
                  <a:srgbClr val="7030A0"/>
                </a:solidFill>
              </a:rPr>
              <a:t>{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 smtClean="0">
                <a:solidFill>
                  <a:srgbClr val="7030A0"/>
                </a:solidFill>
              </a:rPr>
              <a:t>     if </a:t>
            </a:r>
            <a:r>
              <a:rPr lang="en-US" sz="1600" b="1" dirty="0">
                <a:solidFill>
                  <a:srgbClr val="7030A0"/>
                </a:solidFill>
              </a:rPr>
              <a:t>(head==null</a:t>
            </a:r>
            <a:r>
              <a:rPr lang="en-US" sz="1600" b="1" dirty="0" smtClean="0">
                <a:solidFill>
                  <a:srgbClr val="7030A0"/>
                </a:solidFill>
              </a:rPr>
              <a:t>)			  	</a:t>
            </a: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if list is empty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     return </a:t>
            </a:r>
            <a:r>
              <a:rPr lang="en-US" sz="1600" b="1" dirty="0">
                <a:solidFill>
                  <a:srgbClr val="7030A0"/>
                </a:solidFill>
              </a:rPr>
              <a:t>null;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temp = </a:t>
            </a:r>
            <a:r>
              <a:rPr lang="en-US" sz="1600" b="1" dirty="0" err="1">
                <a:solidFill>
                  <a:srgbClr val="7030A0"/>
                </a:solidFill>
              </a:rPr>
              <a:t>getLast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if 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head.getNext</a:t>
            </a:r>
            <a:r>
              <a:rPr lang="en-US" sz="1600" b="1" dirty="0">
                <a:solidFill>
                  <a:srgbClr val="7030A0"/>
                </a:solidFill>
              </a:rPr>
              <a:t>() == null)        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only one element in the list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smtClean="0">
                <a:solidFill>
                  <a:srgbClr val="7030A0"/>
                </a:solidFill>
              </a:rPr>
              <a:t>head </a:t>
            </a:r>
            <a:r>
              <a:rPr lang="en-US" sz="1600" b="1" dirty="0">
                <a:solidFill>
                  <a:srgbClr val="7030A0"/>
                </a:solidFill>
              </a:rPr>
              <a:t>= null;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else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{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current = head;      	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current will traverse the list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smtClean="0">
                <a:solidFill>
                  <a:srgbClr val="7030A0"/>
                </a:solidFill>
              </a:rPr>
              <a:t>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().</a:t>
            </a:r>
            <a:r>
              <a:rPr lang="en-US" sz="1600" b="1" dirty="0" err="1">
                <a:solidFill>
                  <a:srgbClr val="7030A0"/>
                </a:solidFill>
              </a:rPr>
              <a:t>getNext</a:t>
            </a:r>
            <a:r>
              <a:rPr lang="en-US" sz="1600" b="1" dirty="0">
                <a:solidFill>
                  <a:srgbClr val="7030A0"/>
                </a:solidFill>
              </a:rPr>
              <a:t>() != null)   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move current to the second to last node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     current=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current.setNext</a:t>
            </a:r>
            <a:r>
              <a:rPr lang="en-US" sz="1600" b="1" dirty="0" smtClean="0">
                <a:solidFill>
                  <a:srgbClr val="7030A0"/>
                </a:solidFill>
              </a:rPr>
              <a:t>(null</a:t>
            </a:r>
            <a:r>
              <a:rPr lang="en-US" sz="1600" b="1" dirty="0">
                <a:solidFill>
                  <a:srgbClr val="7030A0"/>
                </a:solidFill>
              </a:rPr>
              <a:t>);                       </a:t>
            </a:r>
            <a:r>
              <a:rPr lang="en-US" sz="1600" b="1" dirty="0" smtClean="0">
                <a:solidFill>
                  <a:srgbClr val="7030A0"/>
                </a:solidFill>
              </a:rPr>
              <a:t>	  	</a:t>
            </a: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then cap off the end </a:t>
            </a:r>
            <a:r>
              <a:rPr lang="en-US" sz="1600" dirty="0" smtClean="0">
                <a:solidFill>
                  <a:srgbClr val="C00000"/>
                </a:solidFill>
              </a:rPr>
              <a:t>with null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}  </a:t>
            </a:r>
            <a:r>
              <a:rPr lang="en-US" sz="1600" b="1" dirty="0">
                <a:solidFill>
                  <a:srgbClr val="7030A0"/>
                </a:solidFill>
              </a:rPr>
              <a:t/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return </a:t>
            </a:r>
            <a:r>
              <a:rPr lang="en-US" sz="1600" b="1" dirty="0">
                <a:solidFill>
                  <a:srgbClr val="7030A0"/>
                </a:solidFill>
              </a:rPr>
              <a:t>temp</a:t>
            </a:r>
            <a:r>
              <a:rPr lang="en-US" sz="1600" b="1" dirty="0" smtClean="0">
                <a:solidFill>
                  <a:srgbClr val="7030A0"/>
                </a:solidFill>
              </a:rPr>
              <a:t>;				</a:t>
            </a:r>
            <a:r>
              <a:rPr lang="en-US" sz="1600" dirty="0" smtClean="0">
                <a:solidFill>
                  <a:srgbClr val="C00000"/>
                </a:solidFill>
              </a:rPr>
              <a:t>//return removed element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err="1" smtClean="0"/>
              <a:t>ListNode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curr</a:t>
            </a:r>
            <a:r>
              <a:rPr lang="en-US" sz="2000" b="1" u="sng" dirty="0" smtClean="0"/>
              <a:t> </a:t>
            </a:r>
            <a:r>
              <a:rPr lang="en-US" sz="2000" b="1" u="sng" dirty="0"/>
              <a:t>= head;</a:t>
            </a:r>
            <a:r>
              <a:rPr lang="en-US" sz="2000" b="1" dirty="0">
                <a:solidFill>
                  <a:srgbClr val="7030A0"/>
                </a:solidFill>
              </a:rPr>
              <a:t>      	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//</a:t>
            </a:r>
            <a:r>
              <a:rPr lang="en-US" sz="2000" b="1" dirty="0" err="1" smtClean="0">
                <a:solidFill>
                  <a:srgbClr val="C00000"/>
                </a:solidFill>
              </a:rPr>
              <a:t>curr</a:t>
            </a:r>
            <a:r>
              <a:rPr lang="en-US" sz="2000" b="1" dirty="0" smtClean="0">
                <a:solidFill>
                  <a:srgbClr val="C00000"/>
                </a:solidFill>
              </a:rPr>
              <a:t> starts at first element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while(</a:t>
            </a:r>
            <a:r>
              <a:rPr lang="en-US" sz="2000" b="1" dirty="0" err="1" smtClean="0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().</a:t>
            </a:r>
            <a:r>
              <a:rPr lang="en-US" sz="2000" b="1" dirty="0" err="1">
                <a:solidFill>
                  <a:srgbClr val="7030A0"/>
                </a:solidFill>
              </a:rPr>
              <a:t>getNext</a:t>
            </a:r>
            <a:r>
              <a:rPr lang="en-US" sz="2000" b="1" dirty="0">
                <a:solidFill>
                  <a:srgbClr val="7030A0"/>
                </a:solidFill>
              </a:rPr>
              <a:t>() != null)   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curr</a:t>
            </a:r>
            <a:r>
              <a:rPr lang="en-US" sz="2000" b="1" dirty="0" smtClean="0">
                <a:solidFill>
                  <a:srgbClr val="7030A0"/>
                </a:solidFill>
              </a:rPr>
              <a:t>=</a:t>
            </a:r>
            <a:r>
              <a:rPr lang="en-US" sz="2000" b="1" dirty="0" err="1" smtClean="0">
                <a:solidFill>
                  <a:srgbClr val="7030A0"/>
                </a:solidFill>
              </a:rPr>
              <a:t>curr.getNext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curr.setNext</a:t>
            </a:r>
            <a:r>
              <a:rPr lang="en-US" sz="2000" b="1" dirty="0" smtClean="0">
                <a:solidFill>
                  <a:srgbClr val="7030A0"/>
                </a:solidFill>
              </a:rPr>
              <a:t>(null</a:t>
            </a:r>
            <a:r>
              <a:rPr lang="en-US" sz="2000" b="1" dirty="0">
                <a:solidFill>
                  <a:srgbClr val="7030A0"/>
                </a:solidFill>
              </a:rPr>
              <a:t>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  pop               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curr</a:t>
            </a:r>
            <a:r>
              <a:rPr lang="en-US" dirty="0" smtClean="0"/>
              <a:t>                                                                   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53303"/>
            <a:ext cx="241460" cy="3955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curr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head;      	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 smtClean="0"/>
              <a:t>while(</a:t>
            </a:r>
            <a:r>
              <a:rPr lang="en-US" sz="2000" b="1" u="sng" dirty="0" err="1" smtClean="0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 smtClean="0">
                <a:solidFill>
                  <a:srgbClr val="C00000"/>
                </a:solidFill>
              </a:rPr>
              <a:t>curr</a:t>
            </a:r>
            <a:r>
              <a:rPr lang="en-US" sz="2000" b="1" dirty="0" smtClean="0">
                <a:solidFill>
                  <a:srgbClr val="C00000"/>
                </a:solidFill>
              </a:rPr>
              <a:t> to </a:t>
            </a:r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2nd </a:t>
            </a:r>
            <a:r>
              <a:rPr lang="en-US" sz="2000" b="1" dirty="0">
                <a:solidFill>
                  <a:srgbClr val="C00000"/>
                </a:solidFill>
              </a:rPr>
              <a:t>to </a:t>
            </a:r>
            <a:r>
              <a:rPr lang="en-US" sz="2000" b="1" dirty="0" smtClean="0">
                <a:solidFill>
                  <a:srgbClr val="C00000"/>
                </a:solidFill>
              </a:rPr>
              <a:t>last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u="sng" dirty="0" err="1" smtClean="0"/>
              <a:t>curr</a:t>
            </a:r>
            <a:r>
              <a:rPr lang="en-US" sz="2000" b="1" u="sng" dirty="0" smtClean="0"/>
              <a:t>=</a:t>
            </a:r>
            <a:r>
              <a:rPr lang="en-US" sz="2000" b="1" u="sng" dirty="0" err="1" smtClean="0"/>
              <a:t>curr.getNext</a:t>
            </a:r>
            <a:r>
              <a:rPr lang="en-US" sz="2000" b="1" u="sng" dirty="0" smtClean="0"/>
              <a:t>();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dirty="0" smtClean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curr.setNext</a:t>
            </a:r>
            <a:r>
              <a:rPr lang="en-US" sz="2000" b="1" dirty="0" smtClean="0">
                <a:solidFill>
                  <a:srgbClr val="7030A0"/>
                </a:solidFill>
              </a:rPr>
              <a:t>(null</a:t>
            </a:r>
            <a:r>
              <a:rPr lang="en-US" sz="2000" b="1" dirty="0">
                <a:solidFill>
                  <a:srgbClr val="7030A0"/>
                </a:solidFill>
              </a:rPr>
              <a:t>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  pop               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curr</a:t>
            </a:r>
            <a:r>
              <a:rPr lang="en-US" dirty="0" smtClean="0"/>
              <a:t>                                                                 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53303"/>
            <a:ext cx="241460" cy="3955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curr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head;      	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 smtClean="0"/>
              <a:t>while(</a:t>
            </a:r>
            <a:r>
              <a:rPr lang="en-US" sz="2000" b="1" u="sng" dirty="0" err="1" smtClean="0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 smtClean="0">
                <a:solidFill>
                  <a:srgbClr val="C00000"/>
                </a:solidFill>
              </a:rPr>
              <a:t>curr</a:t>
            </a:r>
            <a:r>
              <a:rPr lang="en-US" sz="2000" b="1" dirty="0" smtClean="0">
                <a:solidFill>
                  <a:srgbClr val="C00000"/>
                </a:solidFill>
              </a:rPr>
              <a:t> to </a:t>
            </a:r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2nd </a:t>
            </a:r>
            <a:r>
              <a:rPr lang="en-US" sz="2000" b="1" dirty="0">
                <a:solidFill>
                  <a:srgbClr val="C00000"/>
                </a:solidFill>
              </a:rPr>
              <a:t>to </a:t>
            </a:r>
            <a:r>
              <a:rPr lang="en-US" sz="2000" b="1" dirty="0" smtClean="0">
                <a:solidFill>
                  <a:srgbClr val="C00000"/>
                </a:solidFill>
              </a:rPr>
              <a:t>last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u="sng" dirty="0" err="1" smtClean="0"/>
              <a:t>curr</a:t>
            </a:r>
            <a:r>
              <a:rPr lang="en-US" sz="2000" b="1" u="sng" dirty="0" smtClean="0"/>
              <a:t>=</a:t>
            </a:r>
            <a:r>
              <a:rPr lang="en-US" sz="2000" b="1" u="sng" dirty="0" err="1" smtClean="0"/>
              <a:t>curr.getNext</a:t>
            </a:r>
            <a:r>
              <a:rPr lang="en-US" sz="2000" b="1" u="sng" dirty="0" smtClean="0"/>
              <a:t>();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dirty="0" smtClean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curr.setNext</a:t>
            </a:r>
            <a:r>
              <a:rPr lang="en-US" sz="2000" b="1" dirty="0" smtClean="0">
                <a:solidFill>
                  <a:srgbClr val="7030A0"/>
                </a:solidFill>
              </a:rPr>
              <a:t>(null</a:t>
            </a:r>
            <a:r>
              <a:rPr lang="en-US" sz="2000" b="1" dirty="0">
                <a:solidFill>
                  <a:srgbClr val="7030A0"/>
                </a:solidFill>
              </a:rPr>
              <a:t>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  pop               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curr</a:t>
            </a:r>
            <a:r>
              <a:rPr lang="en-US" dirty="0" smtClean="0"/>
              <a:t>                                                                 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60923"/>
            <a:ext cx="1533212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curr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head;      	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 smtClean="0"/>
              <a:t>while(</a:t>
            </a:r>
            <a:r>
              <a:rPr lang="en-US" sz="2000" b="1" u="sng" dirty="0" err="1" smtClean="0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 smtClean="0">
                <a:solidFill>
                  <a:srgbClr val="C00000"/>
                </a:solidFill>
              </a:rPr>
              <a:t>curr</a:t>
            </a:r>
            <a:r>
              <a:rPr lang="en-US" sz="2000" b="1" dirty="0" smtClean="0">
                <a:solidFill>
                  <a:srgbClr val="C00000"/>
                </a:solidFill>
              </a:rPr>
              <a:t> to </a:t>
            </a:r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2nd </a:t>
            </a:r>
            <a:r>
              <a:rPr lang="en-US" sz="2000" b="1" dirty="0">
                <a:solidFill>
                  <a:srgbClr val="C00000"/>
                </a:solidFill>
              </a:rPr>
              <a:t>to </a:t>
            </a:r>
            <a:r>
              <a:rPr lang="en-US" sz="2000" b="1" dirty="0" smtClean="0">
                <a:solidFill>
                  <a:srgbClr val="C00000"/>
                </a:solidFill>
              </a:rPr>
              <a:t>last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u="sng" dirty="0" err="1" smtClean="0"/>
              <a:t>curr</a:t>
            </a:r>
            <a:r>
              <a:rPr lang="en-US" sz="2000" b="1" u="sng" dirty="0" smtClean="0"/>
              <a:t>=</a:t>
            </a:r>
            <a:r>
              <a:rPr lang="en-US" sz="2000" b="1" u="sng" dirty="0" err="1" smtClean="0"/>
              <a:t>curr.getNext</a:t>
            </a:r>
            <a:r>
              <a:rPr lang="en-US" sz="2000" b="1" u="sng" dirty="0" smtClean="0"/>
              <a:t>();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dirty="0" smtClean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curr.setNext</a:t>
            </a:r>
            <a:r>
              <a:rPr lang="en-US" sz="2000" b="1" dirty="0" smtClean="0">
                <a:solidFill>
                  <a:srgbClr val="7030A0"/>
                </a:solidFill>
              </a:rPr>
              <a:t>(null</a:t>
            </a:r>
            <a:r>
              <a:rPr lang="en-US" sz="2000" b="1" dirty="0">
                <a:solidFill>
                  <a:srgbClr val="7030A0"/>
                </a:solidFill>
              </a:rPr>
              <a:t>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  pop               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curr</a:t>
            </a:r>
            <a:r>
              <a:rPr lang="en-US" dirty="0" smtClean="0"/>
              <a:t>                                                                   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60923"/>
            <a:ext cx="3039875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curr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head;      	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while(</a:t>
            </a:r>
            <a:r>
              <a:rPr lang="en-US" sz="2000" b="1" dirty="0" err="1" smtClean="0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().</a:t>
            </a:r>
            <a:r>
              <a:rPr lang="en-US" sz="2000" b="1" dirty="0" err="1">
                <a:solidFill>
                  <a:srgbClr val="7030A0"/>
                </a:solidFill>
              </a:rPr>
              <a:t>getNext</a:t>
            </a:r>
            <a:r>
              <a:rPr lang="en-US" sz="2000" b="1" dirty="0">
                <a:solidFill>
                  <a:srgbClr val="7030A0"/>
                </a:solidFill>
              </a:rPr>
              <a:t>() != null)   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curr</a:t>
            </a:r>
            <a:r>
              <a:rPr lang="en-US" sz="2000" b="1" dirty="0" smtClean="0">
                <a:solidFill>
                  <a:srgbClr val="7030A0"/>
                </a:solidFill>
              </a:rPr>
              <a:t>=</a:t>
            </a:r>
            <a:r>
              <a:rPr lang="en-US" sz="2000" b="1" dirty="0" err="1" smtClean="0">
                <a:solidFill>
                  <a:srgbClr val="7030A0"/>
                </a:solidFill>
              </a:rPr>
              <a:t>curr.getNext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u="sng" dirty="0" err="1" smtClean="0"/>
              <a:t>curr.setNext</a:t>
            </a:r>
            <a:r>
              <a:rPr lang="en-US" sz="2000" b="1" u="sng" dirty="0" smtClean="0"/>
              <a:t>(null</a:t>
            </a:r>
            <a:r>
              <a:rPr lang="en-US" sz="2000" b="1" u="sng" dirty="0"/>
              <a:t>);</a:t>
            </a:r>
            <a:r>
              <a:rPr lang="en-US" sz="2000" b="1" dirty="0">
                <a:solidFill>
                  <a:srgbClr val="7030A0"/>
                </a:solidFill>
              </a:rPr>
              <a:t>                       	  	</a:t>
            </a:r>
            <a:r>
              <a:rPr lang="en-US" sz="2000" b="1" dirty="0">
                <a:solidFill>
                  <a:srgbClr val="C00000"/>
                </a:solidFill>
              </a:rPr>
              <a:t>//then cap off the end with null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678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  pop               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curr</a:t>
            </a:r>
            <a:r>
              <a:rPr lang="en-US" dirty="0" smtClean="0"/>
              <a:t>                                                                         null                                                                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60923"/>
            <a:ext cx="3039875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78363" y="2203966"/>
            <a:ext cx="1018207" cy="541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78363" y="2219903"/>
            <a:ext cx="1018207" cy="5174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Linked List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post: returns all elements of the list as a String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in the form [a0, a1, a2, . . . , an-1],  </a:t>
            </a:r>
            <a:r>
              <a:rPr lang="en-US" dirty="0" smtClean="0">
                <a:solidFill>
                  <a:srgbClr val="C00000"/>
                </a:solidFill>
              </a:rPr>
              <a:t>O(n)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>
                <a:solidFill>
                  <a:srgbClr val="7030A0"/>
                </a:solidFill>
              </a:rPr>
              <a:t>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  String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</a:rPr>
              <a:t>"["</a:t>
            </a:r>
            <a:r>
              <a:rPr lang="en-US" b="1" dirty="0">
                <a:solidFill>
                  <a:srgbClr val="7030A0"/>
                </a:solidFill>
              </a:rPr>
              <a:t>;                 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start with left bookend                 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 head;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while(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+=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                  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//no comma </a:t>
            </a:r>
            <a:r>
              <a:rPr lang="en-US" dirty="0">
                <a:solidFill>
                  <a:srgbClr val="C00000"/>
                </a:solidFill>
              </a:rPr>
              <a:t>after </a:t>
            </a:r>
            <a:r>
              <a:rPr lang="en-US" dirty="0" smtClean="0">
                <a:solidFill>
                  <a:srgbClr val="C00000"/>
                </a:solidFill>
              </a:rPr>
              <a:t>last </a:t>
            </a:r>
            <a:r>
              <a:rPr lang="en-US" dirty="0" err="1" smtClean="0">
                <a:solidFill>
                  <a:srgbClr val="C00000"/>
                </a:solidFill>
              </a:rPr>
              <a:t>elem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+= </a:t>
            </a:r>
            <a:r>
              <a:rPr lang="en-US" b="1" dirty="0">
                <a:solidFill>
                  <a:srgbClr val="C00000"/>
                </a:solidFill>
              </a:rPr>
              <a:t>","</a:t>
            </a:r>
            <a:r>
              <a:rPr lang="en-US" b="1" dirty="0">
                <a:solidFill>
                  <a:srgbClr val="7030A0"/>
                </a:solidFill>
              </a:rPr>
              <a:t>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+= </a:t>
            </a:r>
            <a:r>
              <a:rPr lang="en-US" b="1" dirty="0">
                <a:solidFill>
                  <a:srgbClr val="C00000"/>
                </a:solidFill>
              </a:rPr>
              <a:t>"]"</a:t>
            </a:r>
            <a:r>
              <a:rPr lang="en-US" b="1" dirty="0">
                <a:solidFill>
                  <a:srgbClr val="7030A0"/>
                </a:solidFill>
              </a:rPr>
              <a:t>;                              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end with right bookend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collection of abstract methods</a:t>
            </a:r>
          </a:p>
          <a:p>
            <a:pPr lvl="1"/>
            <a:r>
              <a:rPr lang="en-US" dirty="0" smtClean="0"/>
              <a:t>Methods with a header and no code body</a:t>
            </a:r>
            <a:endParaRPr lang="en-US" dirty="0"/>
          </a:p>
          <a:p>
            <a:r>
              <a:rPr lang="en-US" dirty="0" smtClean="0"/>
              <a:t>Any class that implements the interface must define all interface methods</a:t>
            </a:r>
          </a:p>
          <a:p>
            <a:r>
              <a:rPr lang="en-US" dirty="0" smtClean="0"/>
              <a:t>Brings consistency between different objects that implement the same interface</a:t>
            </a:r>
          </a:p>
          <a:p>
            <a:pPr lvl="1"/>
            <a:r>
              <a:rPr lang="en-US" dirty="0" smtClean="0"/>
              <a:t>Method arguments can use interface types, so different kinds of objects with shared interfaces can be swapped in and out without changing 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&lt;String&gt; list = new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list.add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“john”</a:t>
            </a:r>
            <a:r>
              <a:rPr lang="en-US" sz="2400" b="1" dirty="0" smtClean="0">
                <a:solidFill>
                  <a:srgbClr val="7030A0"/>
                </a:solidFill>
              </a:rPr>
              <a:t>);		</a:t>
            </a:r>
            <a:r>
              <a:rPr lang="en-US" sz="2400" dirty="0" smtClean="0">
                <a:solidFill>
                  <a:srgbClr val="C00000"/>
                </a:solidFill>
              </a:rPr>
              <a:t>//[john]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list.add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dirty="0" err="1" smtClean="0">
                <a:solidFill>
                  <a:srgbClr val="FF0000"/>
                </a:solidFill>
              </a:rPr>
              <a:t>george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en-US" sz="2400" b="1" dirty="0" smtClean="0">
                <a:solidFill>
                  <a:srgbClr val="7030A0"/>
                </a:solidFill>
              </a:rPr>
              <a:t>);		</a:t>
            </a:r>
            <a:r>
              <a:rPr lang="en-US" sz="2400" dirty="0" smtClean="0">
                <a:solidFill>
                  <a:srgbClr val="C00000"/>
                </a:solidFill>
              </a:rPr>
              <a:t>//[john, </a:t>
            </a:r>
            <a:r>
              <a:rPr lang="en-US" sz="2400" dirty="0" err="1" smtClean="0">
                <a:solidFill>
                  <a:srgbClr val="C00000"/>
                </a:solidFill>
              </a:rPr>
              <a:t>george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list.add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dirty="0" err="1" smtClean="0">
                <a:solidFill>
                  <a:srgbClr val="FF0000"/>
                </a:solidFill>
              </a:rPr>
              <a:t>paul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en-US" sz="2400" b="1" dirty="0" smtClean="0">
                <a:solidFill>
                  <a:srgbClr val="7030A0"/>
                </a:solidFill>
              </a:rPr>
              <a:t>, 0);		</a:t>
            </a:r>
            <a:r>
              <a:rPr lang="en-US" sz="2400" dirty="0" smtClean="0">
                <a:solidFill>
                  <a:srgbClr val="C00000"/>
                </a:solidFill>
              </a:rPr>
              <a:t>//[</a:t>
            </a:r>
            <a:r>
              <a:rPr lang="en-US" sz="2400" dirty="0" err="1" smtClean="0">
                <a:solidFill>
                  <a:srgbClr val="C00000"/>
                </a:solidFill>
              </a:rPr>
              <a:t>paul</a:t>
            </a:r>
            <a:r>
              <a:rPr lang="en-US" sz="2400" dirty="0" smtClean="0">
                <a:solidFill>
                  <a:srgbClr val="C00000"/>
                </a:solidFill>
              </a:rPr>
              <a:t>, john, </a:t>
            </a:r>
            <a:r>
              <a:rPr lang="en-US" sz="2400" dirty="0" err="1" smtClean="0">
                <a:solidFill>
                  <a:srgbClr val="C00000"/>
                </a:solidFill>
              </a:rPr>
              <a:t>george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list.add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dirty="0" err="1" smtClean="0">
                <a:solidFill>
                  <a:srgbClr val="FF0000"/>
                </a:solidFill>
              </a:rPr>
              <a:t>pete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en-US" sz="2400" b="1" dirty="0" smtClean="0">
                <a:solidFill>
                  <a:srgbClr val="7030A0"/>
                </a:solidFill>
              </a:rPr>
              <a:t>);		</a:t>
            </a:r>
            <a:r>
              <a:rPr lang="en-US" sz="2400" dirty="0" smtClean="0">
                <a:solidFill>
                  <a:srgbClr val="C00000"/>
                </a:solidFill>
              </a:rPr>
              <a:t>//[</a:t>
            </a:r>
            <a:r>
              <a:rPr lang="en-US" sz="2400" dirty="0" err="1" smtClean="0">
                <a:solidFill>
                  <a:srgbClr val="C00000"/>
                </a:solidFill>
              </a:rPr>
              <a:t>paul</a:t>
            </a:r>
            <a:r>
              <a:rPr lang="en-US" sz="2400" dirty="0" smtClean="0">
                <a:solidFill>
                  <a:srgbClr val="C00000"/>
                </a:solidFill>
              </a:rPr>
              <a:t>, john, </a:t>
            </a:r>
            <a:r>
              <a:rPr lang="en-US" sz="2400" dirty="0" err="1" smtClean="0">
                <a:solidFill>
                  <a:srgbClr val="C00000"/>
                </a:solidFill>
              </a:rPr>
              <a:t>george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pete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list.add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dirty="0" err="1" smtClean="0">
                <a:solidFill>
                  <a:srgbClr val="FF0000"/>
                </a:solidFill>
              </a:rPr>
              <a:t>ringo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en-US" sz="2400" b="1" dirty="0" smtClean="0">
                <a:solidFill>
                  <a:srgbClr val="7030A0"/>
                </a:solidFill>
              </a:rPr>
              <a:t>, 2);		</a:t>
            </a:r>
            <a:r>
              <a:rPr lang="en-US" sz="2400" dirty="0" smtClean="0">
                <a:solidFill>
                  <a:srgbClr val="C00000"/>
                </a:solidFill>
              </a:rPr>
              <a:t>//[</a:t>
            </a:r>
            <a:r>
              <a:rPr lang="en-US" sz="2400" dirty="0" err="1" smtClean="0">
                <a:solidFill>
                  <a:srgbClr val="C00000"/>
                </a:solidFill>
              </a:rPr>
              <a:t>paul</a:t>
            </a:r>
            <a:r>
              <a:rPr lang="en-US" sz="2400" dirty="0" smtClean="0">
                <a:solidFill>
                  <a:srgbClr val="C00000"/>
                </a:solidFill>
              </a:rPr>
              <a:t>, john, </a:t>
            </a:r>
            <a:r>
              <a:rPr lang="en-US" sz="2400" dirty="0" err="1" smtClean="0">
                <a:solidFill>
                  <a:srgbClr val="C00000"/>
                </a:solidFill>
              </a:rPr>
              <a:t>ringo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george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pete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fired = </a:t>
            </a:r>
            <a:r>
              <a:rPr lang="en-US" sz="2400" b="1" dirty="0" err="1" smtClean="0">
                <a:solidFill>
                  <a:srgbClr val="7030A0"/>
                </a:solidFill>
              </a:rPr>
              <a:t>list.remove</a:t>
            </a:r>
            <a:r>
              <a:rPr lang="en-US" sz="2400" b="1" dirty="0" smtClean="0">
                <a:solidFill>
                  <a:srgbClr val="7030A0"/>
                </a:solidFill>
              </a:rPr>
              <a:t>(4);	</a:t>
            </a:r>
            <a:r>
              <a:rPr lang="en-US" sz="2400" dirty="0" smtClean="0">
                <a:solidFill>
                  <a:srgbClr val="C00000"/>
                </a:solidFill>
              </a:rPr>
              <a:t>//[</a:t>
            </a:r>
            <a:r>
              <a:rPr lang="en-US" sz="2400" dirty="0" err="1" smtClean="0">
                <a:solidFill>
                  <a:srgbClr val="C00000"/>
                </a:solidFill>
              </a:rPr>
              <a:t>paul</a:t>
            </a:r>
            <a:r>
              <a:rPr lang="en-US" sz="2400" dirty="0" smtClean="0">
                <a:solidFill>
                  <a:srgbClr val="C00000"/>
                </a:solidFill>
              </a:rPr>
              <a:t>, john, </a:t>
            </a:r>
            <a:r>
              <a:rPr lang="en-US" sz="2400" dirty="0" err="1" smtClean="0">
                <a:solidFill>
                  <a:srgbClr val="C00000"/>
                </a:solidFill>
              </a:rPr>
              <a:t>ringo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george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(list);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(fired + “ </a:t>
            </a:r>
            <a:r>
              <a:rPr lang="en-US" sz="2400" b="1" dirty="0" smtClean="0">
                <a:solidFill>
                  <a:srgbClr val="C00000"/>
                </a:solidFill>
              </a:rPr>
              <a:t>has been dumped by the band.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Does this remind you of an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an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uses buffer space</a:t>
            </a:r>
          </a:p>
          <a:p>
            <a:pPr lvl="1"/>
            <a:r>
              <a:rPr lang="en-US" dirty="0" smtClean="0"/>
              <a:t>Balance between memory use and run-time</a:t>
            </a:r>
          </a:p>
          <a:p>
            <a:pPr lvl="1"/>
            <a:r>
              <a:rPr lang="en-US" dirty="0" smtClean="0"/>
              <a:t>Has a standard array as a data field</a:t>
            </a:r>
          </a:p>
          <a:p>
            <a:r>
              <a:rPr lang="en-US" dirty="0" smtClean="0"/>
              <a:t>Linked Lists are absolute memory efficient</a:t>
            </a:r>
          </a:p>
          <a:p>
            <a:pPr lvl="1"/>
            <a:r>
              <a:rPr lang="en-US" dirty="0" smtClean="0"/>
              <a:t>Saves memory at the expense of run-time</a:t>
            </a:r>
          </a:p>
          <a:p>
            <a:pPr lvl="1"/>
            <a:r>
              <a:rPr lang="en-US" dirty="0" smtClean="0"/>
              <a:t>Any operation that doesn’t involve the first element requires a traversal though the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interface for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interface </a:t>
            </a:r>
            <a:r>
              <a:rPr lang="en-US" b="1" dirty="0" err="1">
                <a:solidFill>
                  <a:srgbClr val="7030A0"/>
                </a:solidFill>
              </a:rPr>
              <a:t>ListInterface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        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adds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to the </a:t>
            </a:r>
            <a:r>
              <a:rPr lang="en-US" dirty="0" smtClean="0">
                <a:solidFill>
                  <a:srgbClr val="C00000"/>
                </a:solidFill>
              </a:rPr>
              <a:t>end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</a:t>
            </a:r>
            <a:r>
              <a:rPr lang="en-US" dirty="0" smtClean="0">
                <a:solidFill>
                  <a:srgbClr val="C00000"/>
                </a:solidFill>
              </a:rPr>
              <a:t>	//</a:t>
            </a:r>
            <a:r>
              <a:rPr lang="en-US" dirty="0">
                <a:solidFill>
                  <a:srgbClr val="C00000"/>
                </a:solidFill>
              </a:rPr>
              <a:t>adds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at a particular index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remove(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</a:t>
            </a:r>
            <a:r>
              <a:rPr lang="en-US" b="1" dirty="0" smtClean="0">
                <a:solidFill>
                  <a:srgbClr val="7030A0"/>
                </a:solidFill>
              </a:rPr>
              <a:t>    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removes </a:t>
            </a:r>
            <a:r>
              <a:rPr lang="en-US" dirty="0" smtClean="0">
                <a:solidFill>
                  <a:srgbClr val="C00000"/>
                </a:solidFill>
              </a:rPr>
              <a:t>elem. </a:t>
            </a:r>
            <a:r>
              <a:rPr lang="en-US" dirty="0">
                <a:solidFill>
                  <a:srgbClr val="C00000"/>
                </a:solidFill>
              </a:rPr>
              <a:t>at </a:t>
            </a:r>
            <a:r>
              <a:rPr lang="en-US" dirty="0" smtClean="0">
                <a:solidFill>
                  <a:srgbClr val="C00000"/>
                </a:solidFill>
              </a:rPr>
              <a:t>index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size();                     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the #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of </a:t>
            </a:r>
            <a:r>
              <a:rPr lang="en-US" dirty="0" smtClean="0">
                <a:solidFill>
                  <a:srgbClr val="C00000"/>
                </a:solidFill>
              </a:rPr>
              <a:t>elements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set(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changes </a:t>
            </a:r>
            <a:r>
              <a:rPr lang="en-US" dirty="0" smtClean="0">
                <a:solidFill>
                  <a:srgbClr val="C00000"/>
                </a:solidFill>
              </a:rPr>
              <a:t>elem. at </a:t>
            </a:r>
            <a:r>
              <a:rPr lang="en-US" dirty="0">
                <a:solidFill>
                  <a:srgbClr val="C00000"/>
                </a:solidFill>
              </a:rPr>
              <a:t>index to x,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			</a:t>
            </a:r>
            <a:r>
              <a:rPr lang="en-US" dirty="0" smtClean="0">
                <a:solidFill>
                  <a:srgbClr val="C00000"/>
                </a:solidFill>
              </a:rPr>
              <a:t>//returns 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old value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get(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</a:t>
            </a:r>
            <a:r>
              <a:rPr lang="en-US" dirty="0" smtClean="0">
                <a:solidFill>
                  <a:srgbClr val="C00000"/>
                </a:solidFill>
              </a:rPr>
              <a:t>object </a:t>
            </a:r>
            <a:r>
              <a:rPr lang="en-US" dirty="0">
                <a:solidFill>
                  <a:srgbClr val="C00000"/>
                </a:solidFill>
              </a:rPr>
              <a:t>at </a:t>
            </a:r>
            <a:r>
              <a:rPr lang="en-US" dirty="0" smtClean="0">
                <a:solidFill>
                  <a:srgbClr val="C00000"/>
                </a:solidFill>
              </a:rPr>
              <a:t>index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have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selection sort:</a:t>
            </a:r>
          </a:p>
          <a:p>
            <a:pPr marL="0" indent="0">
              <a:buNone/>
            </a:pPr>
            <a:r>
              <a:rPr lang="en-US" dirty="0" smtClean="0"/>
              <a:t>We can send this </a:t>
            </a:r>
            <a:r>
              <a:rPr lang="en-US" b="1" dirty="0" smtClean="0"/>
              <a:t>any</a:t>
            </a:r>
            <a:r>
              <a:rPr lang="en-US" dirty="0" smtClean="0"/>
              <a:t> container that implements the List interface and stores objects that implement the Comparable interface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sort(List&lt;Comparable&gt; data)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					      </a:t>
            </a:r>
            <a:r>
              <a:rPr lang="en-US" dirty="0" smtClean="0">
                <a:solidFill>
                  <a:srgbClr val="C00000"/>
                </a:solidFill>
              </a:rPr>
              <a:t>List guarantees that our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&lt; </a:t>
            </a:r>
            <a:r>
              <a:rPr lang="en-US" b="1" dirty="0" err="1" smtClean="0">
                <a:solidFill>
                  <a:srgbClr val="7030A0"/>
                </a:solidFill>
              </a:rPr>
              <a:t>data.</a:t>
            </a:r>
            <a:r>
              <a:rPr lang="en-US" b="1" dirty="0" err="1" smtClean="0">
                <a:solidFill>
                  <a:srgbClr val="002060"/>
                </a:solidFill>
              </a:rPr>
              <a:t>size</a:t>
            </a:r>
            <a:r>
              <a:rPr lang="en-US" b="1" dirty="0" smtClean="0">
                <a:solidFill>
                  <a:srgbClr val="7030A0"/>
                </a:solidFill>
              </a:rPr>
              <a:t>();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      </a:t>
            </a:r>
            <a:r>
              <a:rPr lang="en-US" dirty="0" smtClean="0">
                <a:solidFill>
                  <a:srgbClr val="C00000"/>
                </a:solidFill>
              </a:rPr>
              <a:t>container has the methods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					      </a:t>
            </a:r>
            <a:r>
              <a:rPr lang="en-US" dirty="0" smtClean="0">
                <a:solidFill>
                  <a:srgbClr val="C00000"/>
                </a:solidFill>
              </a:rPr>
              <a:t>size and get defined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min 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j = i+1; j &lt; </a:t>
            </a:r>
            <a:r>
              <a:rPr lang="en-US" b="1" dirty="0" err="1" smtClean="0">
                <a:solidFill>
                  <a:srgbClr val="7030A0"/>
                </a:solidFill>
              </a:rPr>
              <a:t>data.</a:t>
            </a:r>
            <a:r>
              <a:rPr lang="en-US" b="1" dirty="0" err="1" smtClean="0">
                <a:solidFill>
                  <a:srgbClr val="002060"/>
                </a:solidFill>
              </a:rPr>
              <a:t>size</a:t>
            </a:r>
            <a:r>
              <a:rPr lang="en-US" b="1" dirty="0" smtClean="0">
                <a:solidFill>
                  <a:srgbClr val="7030A0"/>
                </a:solidFill>
              </a:rPr>
              <a:t>(); j++)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if(</a:t>
            </a:r>
            <a:r>
              <a:rPr lang="en-US" b="1" dirty="0" err="1" smtClean="0">
                <a:solidFill>
                  <a:srgbClr val="7030A0"/>
                </a:solidFill>
              </a:rPr>
              <a:t>data</a:t>
            </a:r>
            <a:r>
              <a:rPr lang="en-US" b="1" dirty="0" err="1" smtClean="0">
                <a:solidFill>
                  <a:srgbClr val="002060"/>
                </a:solidFill>
              </a:rPr>
              <a:t>.get</a:t>
            </a:r>
            <a:r>
              <a:rPr lang="en-US" b="1" dirty="0" smtClean="0">
                <a:solidFill>
                  <a:srgbClr val="7030A0"/>
                </a:solidFill>
              </a:rPr>
              <a:t>(j).</a:t>
            </a:r>
            <a:r>
              <a:rPr lang="en-US" b="1" dirty="0" err="1" smtClean="0">
                <a:solidFill>
                  <a:srgbClr val="7030A0"/>
                </a:solidFill>
              </a:rPr>
              <a:t>compareTo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data</a:t>
            </a:r>
            <a:r>
              <a:rPr lang="en-US" b="1" dirty="0" err="1" smtClean="0">
                <a:solidFill>
                  <a:srgbClr val="002060"/>
                </a:solidFill>
              </a:rPr>
              <a:t>.get</a:t>
            </a:r>
            <a:r>
              <a:rPr lang="en-US" b="1" dirty="0" smtClean="0">
                <a:solidFill>
                  <a:srgbClr val="7030A0"/>
                </a:solidFill>
              </a:rPr>
              <a:t>(min)) &lt; 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     min = j;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swap(data,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, min);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			</a:t>
            </a:r>
            <a:r>
              <a:rPr lang="en-US" dirty="0" smtClean="0">
                <a:solidFill>
                  <a:srgbClr val="C00000"/>
                </a:solidFill>
              </a:rPr>
              <a:t>Comparable guarantees that our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have the </a:t>
            </a:r>
            <a:r>
              <a:rPr lang="en-US" dirty="0" err="1" smtClean="0">
                <a:solidFill>
                  <a:srgbClr val="C00000"/>
                </a:solidFill>
              </a:rPr>
              <a:t>compareTo</a:t>
            </a:r>
            <a:r>
              <a:rPr lang="en-US" dirty="0" smtClean="0">
                <a:solidFill>
                  <a:srgbClr val="C00000"/>
                </a:solidFill>
              </a:rPr>
              <a:t> method defined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10000" y="4267200"/>
            <a:ext cx="121920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0" y="2667000"/>
            <a:ext cx="1676400" cy="914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81600" y="3124200"/>
            <a:ext cx="457200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2362200"/>
            <a:ext cx="20574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 static void sort(List&lt;Comparable&gt; data)</a:t>
            </a:r>
          </a:p>
          <a:p>
            <a:pPr marL="0" indent="0">
              <a:buNone/>
            </a:pPr>
            <a:r>
              <a:rPr lang="en-US" sz="2400" dirty="0" smtClean="0"/>
              <a:t>So consider we can now do this:  (one sort to rule them all)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 names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//fill names with data	                 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sort(names);		                  	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&lt;Integer&gt; 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//fill </a:t>
            </a:r>
            <a:r>
              <a:rPr lang="en-US" sz="2400" dirty="0" err="1" smtClean="0">
                <a:solidFill>
                  <a:srgbClr val="C00000"/>
                </a:solidFill>
              </a:rPr>
              <a:t>nums</a:t>
            </a:r>
            <a:r>
              <a:rPr lang="en-US" sz="2400" dirty="0" smtClean="0">
                <a:solidFill>
                  <a:srgbClr val="C00000"/>
                </a:solidFill>
              </a:rPr>
              <a:t> with data	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sort(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LinkedList</a:t>
            </a:r>
            <a:r>
              <a:rPr lang="en-US" sz="2400" b="1" dirty="0" smtClean="0">
                <a:solidFill>
                  <a:srgbClr val="7030A0"/>
                </a:solidFill>
              </a:rPr>
              <a:t>&lt;Date&gt; calendar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LinkedList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//fill calendar with data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sort(calendar);		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</a:t>
            </a:r>
            <a:r>
              <a:rPr lang="en-US" sz="2000" b="1" dirty="0">
                <a:solidFill>
                  <a:srgbClr val="7030A0"/>
                </a:solidFill>
              </a:rPr>
              <a:t>class </a:t>
            </a:r>
            <a:r>
              <a:rPr lang="en-US" sz="2000" b="1" dirty="0" err="1">
                <a:solidFill>
                  <a:srgbClr val="7030A0"/>
                </a:solidFill>
              </a:rPr>
              <a:t>LinkedList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 implements </a:t>
            </a:r>
            <a:r>
              <a:rPr lang="en-US" sz="2000" b="1" dirty="0" err="1">
                <a:solidFill>
                  <a:srgbClr val="7030A0"/>
                </a:solidFill>
              </a:rPr>
              <a:t>ListInterface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 head;     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refers to the first element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</a:t>
            </a:r>
            <a:r>
              <a:rPr lang="en-US" sz="2000" b="1" dirty="0" err="1">
                <a:solidFill>
                  <a:srgbClr val="7030A0"/>
                </a:solidFill>
              </a:rPr>
              <a:t>LinkedList</a:t>
            </a:r>
            <a:r>
              <a:rPr lang="en-US" sz="2000" b="1" dirty="0">
                <a:solidFill>
                  <a:srgbClr val="7030A0"/>
                </a:solidFill>
              </a:rPr>
              <a:t>()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constructor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head </a:t>
            </a:r>
            <a:r>
              <a:rPr lang="en-US" sz="2000" b="1" dirty="0">
                <a:solidFill>
                  <a:srgbClr val="7030A0"/>
                </a:solidFill>
              </a:rPr>
              <a:t>= null;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//MUST define all methods in </a:t>
            </a:r>
            <a:r>
              <a:rPr lang="en-US" sz="2000" dirty="0" err="1" smtClean="0">
                <a:solidFill>
                  <a:srgbClr val="C00000"/>
                </a:solidFill>
              </a:rPr>
              <a:t>ListInterface</a:t>
            </a:r>
            <a:r>
              <a:rPr lang="en-US" sz="2000" dirty="0" smtClean="0">
                <a:solidFill>
                  <a:srgbClr val="C00000"/>
                </a:solidFill>
              </a:rPr>
              <a:t>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getFirst</a:t>
            </a:r>
            <a:r>
              <a:rPr lang="en-US" dirty="0" smtClean="0"/>
              <a:t> Linked 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>
                <a:solidFill>
                  <a:srgbClr val="C00000"/>
                </a:solidFill>
              </a:rPr>
              <a:t>pre:  the head is not null</a:t>
            </a:r>
            <a:br>
              <a:rPr lang="en-US" sz="2100" dirty="0">
                <a:solidFill>
                  <a:srgbClr val="C00000"/>
                </a:solidFill>
              </a:rPr>
            </a:b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>
                <a:solidFill>
                  <a:srgbClr val="C00000"/>
                </a:solidFill>
              </a:rPr>
              <a:t>post: returns the head's value - returns null if the pre-condition fails, O(1)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b="1" dirty="0" smtClean="0">
                <a:solidFill>
                  <a:srgbClr val="7030A0"/>
                </a:solidFill>
              </a:rPr>
              <a:t>public </a:t>
            </a:r>
            <a:r>
              <a:rPr lang="en-US" sz="2100" b="1" dirty="0" err="1">
                <a:solidFill>
                  <a:srgbClr val="7030A0"/>
                </a:solidFill>
              </a:rPr>
              <a:t>anyType</a:t>
            </a: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err="1">
                <a:solidFill>
                  <a:srgbClr val="7030A0"/>
                </a:solidFill>
              </a:rPr>
              <a:t>getFirst</a:t>
            </a:r>
            <a:r>
              <a:rPr lang="en-US" sz="2100" b="1" dirty="0">
                <a:solidFill>
                  <a:srgbClr val="7030A0"/>
                </a:solidFill>
              </a:rPr>
              <a:t>()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 smtClean="0">
                <a:solidFill>
                  <a:srgbClr val="7030A0"/>
                </a:solidFill>
              </a:rPr>
              <a:t>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if </a:t>
            </a:r>
            <a:r>
              <a:rPr lang="en-US" sz="2100" b="1" dirty="0">
                <a:solidFill>
                  <a:srgbClr val="7030A0"/>
                </a:solidFill>
              </a:rPr>
              <a:t>(head==null)                     </a:t>
            </a:r>
            <a:r>
              <a:rPr lang="en-US" sz="2100" b="1" dirty="0" smtClean="0">
                <a:solidFill>
                  <a:srgbClr val="7030A0"/>
                </a:solidFill>
              </a:rPr>
              <a:t>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>
                <a:solidFill>
                  <a:srgbClr val="C00000"/>
                </a:solidFill>
              </a:rPr>
              <a:t>if list is empty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     return null;                     </a:t>
            </a:r>
            <a:r>
              <a:rPr lang="en-US" sz="2100" b="1" dirty="0" smtClean="0">
                <a:solidFill>
                  <a:srgbClr val="7030A0"/>
                </a:solidFill>
              </a:rPr>
              <a:t>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>
                <a:solidFill>
                  <a:srgbClr val="C00000"/>
                </a:solidFill>
              </a:rPr>
              <a:t>this is our flag for an unsuccessful </a:t>
            </a:r>
            <a:r>
              <a:rPr lang="en-US" sz="2100" dirty="0" smtClean="0">
                <a:solidFill>
                  <a:srgbClr val="C00000"/>
                </a:solidFill>
              </a:rPr>
              <a:t>get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</a:t>
            </a:r>
            <a:r>
              <a:rPr lang="en-US" sz="2100" b="1" dirty="0" smtClean="0">
                <a:solidFill>
                  <a:srgbClr val="7030A0"/>
                </a:solidFill>
              </a:rPr>
              <a:t>return </a:t>
            </a:r>
            <a:r>
              <a:rPr lang="en-US" sz="2100" b="1" dirty="0" err="1">
                <a:solidFill>
                  <a:srgbClr val="7030A0"/>
                </a:solidFill>
              </a:rPr>
              <a:t>head.getValue</a:t>
            </a:r>
            <a:r>
              <a:rPr lang="en-US" sz="21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48631" y="46837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48631" y="52171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14438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66838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0232" y="495048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48631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7839" y="46914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47839" y="5224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136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660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09440" y="49581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47839" y="46990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47046" y="46837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7046" y="52171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12853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253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08647" y="495048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470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14987" y="496790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95443" y="4765821"/>
            <a:ext cx="58906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//returns “bob”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0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addLast</a:t>
            </a:r>
            <a:r>
              <a:rPr lang="en-US" dirty="0" smtClean="0"/>
              <a:t> Linked 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post:  adds x to the end of the list, O(n)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>
                <a:solidFill>
                  <a:srgbClr val="7030A0"/>
                </a:solidFill>
              </a:rPr>
              <a:t>public </a:t>
            </a:r>
            <a:r>
              <a:rPr lang="en-US" sz="1500" b="1" dirty="0">
                <a:solidFill>
                  <a:srgbClr val="7030A0"/>
                </a:solidFill>
              </a:rPr>
              <a:t>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     if 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smtClean="0">
                <a:solidFill>
                  <a:srgbClr val="7030A0"/>
                </a:solidFill>
              </a:rPr>
              <a:t>head == null</a:t>
            </a:r>
            <a:r>
              <a:rPr lang="en-US" sz="1500" b="1" dirty="0">
                <a:solidFill>
                  <a:srgbClr val="7030A0"/>
                </a:solidFill>
              </a:rPr>
              <a:t>)                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if list is empty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head </a:t>
            </a:r>
            <a:r>
              <a:rPr lang="en-US" sz="1500" b="1" dirty="0">
                <a:solidFill>
                  <a:srgbClr val="7030A0"/>
                </a:solidFill>
              </a:rPr>
              <a:t>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head refers to the only node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else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</a:t>
            </a:r>
            <a:r>
              <a:rPr lang="en-US" sz="1500" b="1" u="sng" dirty="0" err="1" smtClean="0"/>
              <a:t>ListNode</a:t>
            </a:r>
            <a:r>
              <a:rPr lang="en-US" sz="1500" b="1" u="sng" dirty="0" smtClean="0"/>
              <a:t> </a:t>
            </a:r>
            <a:r>
              <a:rPr lang="en-US" sz="1500" b="1" u="sng" dirty="0"/>
              <a:t>current = head</a:t>
            </a:r>
            <a:r>
              <a:rPr lang="en-US" sz="1500" b="1" u="sng" dirty="0" smtClean="0"/>
              <a:t>;</a:t>
            </a: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rgbClr val="C00000"/>
                </a:solidFill>
              </a:rPr>
              <a:t>//current starts at the same node the head points to</a:t>
            </a:r>
            <a:r>
              <a:rPr lang="en-US" sz="1500" b="1" u="sng" dirty="0"/>
              <a:t/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smtClean="0">
                <a:solidFill>
                  <a:srgbClr val="7030A0"/>
                </a:solidFill>
              </a:rPr>
              <a:t>while(</a:t>
            </a:r>
            <a:r>
              <a:rPr lang="en-US" sz="15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500" b="1" dirty="0" smtClean="0">
                <a:solidFill>
                  <a:srgbClr val="7030A0"/>
                </a:solidFill>
              </a:rPr>
              <a:t>() !=  null</a:t>
            </a:r>
            <a:r>
              <a:rPr lang="en-US" sz="1500" b="1" dirty="0">
                <a:solidFill>
                  <a:srgbClr val="7030A0"/>
                </a:solidFill>
              </a:rPr>
              <a:t>)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current = 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 smtClean="0">
                <a:solidFill>
                  <a:srgbClr val="7030A0"/>
                </a:solidFill>
              </a:rPr>
              <a:t>current.setNext</a:t>
            </a:r>
            <a:r>
              <a:rPr lang="en-US" sz="1500" b="1" dirty="0" smtClean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</a:t>
            </a:r>
            <a:r>
              <a:rPr lang="en-US" sz="1500" b="1" dirty="0" smtClean="0">
                <a:solidFill>
                  <a:srgbClr val="7030A0"/>
                </a:solidFill>
              </a:rPr>
              <a:t>) ); 	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</a:t>
            </a:r>
            <a:r>
              <a:rPr lang="en-US" sz="15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}</a:t>
            </a:r>
            <a:endParaRPr lang="en-US" sz="1500" b="1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27513" y="43684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current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152400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addLast</a:t>
            </a:r>
            <a:r>
              <a:rPr lang="en-US" dirty="0" smtClean="0"/>
              <a:t> Linked 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post:  adds x to the end of the list, O(n)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>
                <a:solidFill>
                  <a:srgbClr val="7030A0"/>
                </a:solidFill>
              </a:rPr>
              <a:t>public </a:t>
            </a:r>
            <a:r>
              <a:rPr lang="en-US" sz="1500" b="1" dirty="0">
                <a:solidFill>
                  <a:srgbClr val="7030A0"/>
                </a:solidFill>
              </a:rPr>
              <a:t>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 smtClean="0">
                <a:solidFill>
                  <a:srgbClr val="7030A0"/>
                </a:solidFill>
              </a:rPr>
              <a:t>     if 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smtClean="0">
                <a:solidFill>
                  <a:srgbClr val="7030A0"/>
                </a:solidFill>
              </a:rPr>
              <a:t>head == null</a:t>
            </a:r>
            <a:r>
              <a:rPr lang="en-US" sz="1500" b="1" dirty="0">
                <a:solidFill>
                  <a:srgbClr val="7030A0"/>
                </a:solidFill>
              </a:rPr>
              <a:t>)                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if list is empty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head </a:t>
            </a:r>
            <a:r>
              <a:rPr lang="en-US" sz="1500" b="1" dirty="0">
                <a:solidFill>
                  <a:srgbClr val="7030A0"/>
                </a:solidFill>
              </a:rPr>
              <a:t>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</a:t>
            </a:r>
            <a:r>
              <a:rPr lang="en-US" sz="1500" b="1" dirty="0" smtClean="0">
                <a:solidFill>
                  <a:srgbClr val="7030A0"/>
                </a:solidFill>
              </a:rPr>
              <a:t>	</a:t>
            </a:r>
            <a:r>
              <a:rPr lang="en-US" sz="1500" dirty="0" smtClean="0">
                <a:solidFill>
                  <a:srgbClr val="C00000"/>
                </a:solidFill>
              </a:rPr>
              <a:t>//</a:t>
            </a:r>
            <a:r>
              <a:rPr lang="en-US" sz="1500" dirty="0">
                <a:solidFill>
                  <a:srgbClr val="C00000"/>
                </a:solidFill>
              </a:rPr>
              <a:t>head refers to the only node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else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{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</a:t>
            </a:r>
            <a:r>
              <a:rPr lang="en-US" sz="1500" b="1" dirty="0" smtClean="0">
                <a:solidFill>
                  <a:srgbClr val="7030A0"/>
                </a:solidFill>
              </a:rPr>
              <a:t>     </a:t>
            </a:r>
            <a:r>
              <a:rPr lang="en-US" sz="15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500" b="1" dirty="0" smtClean="0">
                <a:solidFill>
                  <a:srgbClr val="7030A0"/>
                </a:solidFill>
              </a:rPr>
              <a:t> </a:t>
            </a:r>
            <a:r>
              <a:rPr lang="en-US" sz="1500" b="1" dirty="0">
                <a:solidFill>
                  <a:srgbClr val="7030A0"/>
                </a:solidFill>
              </a:rPr>
              <a:t>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smtClean="0"/>
              <a:t>while(</a:t>
            </a:r>
            <a:r>
              <a:rPr lang="en-US" sz="1500" b="1" u="sng" dirty="0" err="1" smtClean="0"/>
              <a:t>current.getNext</a:t>
            </a:r>
            <a:r>
              <a:rPr lang="en-US" sz="1500" b="1" u="sng" dirty="0" smtClean="0"/>
              <a:t>() !=  null</a:t>
            </a:r>
            <a:r>
              <a:rPr lang="en-US" sz="1500" b="1" u="sng" dirty="0"/>
              <a:t>)</a:t>
            </a: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smtClean="0">
                <a:solidFill>
                  <a:srgbClr val="7030A0"/>
                </a:solidFill>
              </a:rPr>
              <a:t>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r>
              <a:rPr lang="en-US" sz="1500" dirty="0">
                <a:solidFill>
                  <a:srgbClr val="7030A0"/>
                </a:solidFill>
              </a:rPr>
              <a:t/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 smtClean="0">
                <a:solidFill>
                  <a:srgbClr val="7030A0"/>
                </a:solidFill>
              </a:rPr>
              <a:t>current.setNext</a:t>
            </a:r>
            <a:r>
              <a:rPr lang="en-US" sz="1500" b="1" dirty="0" smtClean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</a:t>
            </a:r>
            <a:r>
              <a:rPr lang="en-US" sz="1500" b="1" dirty="0" smtClean="0">
                <a:solidFill>
                  <a:srgbClr val="7030A0"/>
                </a:solidFill>
              </a:rPr>
              <a:t>) ); 	</a:t>
            </a:r>
            <a:r>
              <a:rPr lang="en-US" sz="1500" b="1" dirty="0">
                <a:solidFill>
                  <a:srgbClr val="7030A0"/>
                </a:solidFill>
              </a:rPr>
              <a:t/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</a:t>
            </a:r>
            <a:r>
              <a:rPr lang="en-US" sz="15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}</a:t>
            </a:r>
            <a:endParaRPr lang="en-US" sz="1500" b="1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27513" y="43684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current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120730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477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Linked List container class</vt:lpstr>
      <vt:lpstr>Interface</vt:lpstr>
      <vt:lpstr>An interface for a container</vt:lpstr>
      <vt:lpstr>Why have an interface?</vt:lpstr>
      <vt:lpstr> </vt:lpstr>
      <vt:lpstr>The Linked List data structure</vt:lpstr>
      <vt:lpstr>getFirst Linked List method</vt:lpstr>
      <vt:lpstr>addLast Linked List method</vt:lpstr>
      <vt:lpstr>addLast Linked List method</vt:lpstr>
      <vt:lpstr>addLast Linked List method</vt:lpstr>
      <vt:lpstr>addLast Linked List method</vt:lpstr>
      <vt:lpstr>addLast Linked List method</vt:lpstr>
      <vt:lpstr>Remove last element</vt:lpstr>
      <vt:lpstr> </vt:lpstr>
      <vt:lpstr> </vt:lpstr>
      <vt:lpstr> </vt:lpstr>
      <vt:lpstr> </vt:lpstr>
      <vt:lpstr> </vt:lpstr>
      <vt:lpstr>Linked List toString</vt:lpstr>
      <vt:lpstr>Using the Linked List</vt:lpstr>
      <vt:lpstr>Why not just use an ArrayList?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Linked List container class</dc:title>
  <dc:creator>Administrator</dc:creator>
  <cp:lastModifiedBy>Administrator</cp:lastModifiedBy>
  <cp:revision>18</cp:revision>
  <dcterms:created xsi:type="dcterms:W3CDTF">2014-09-11T19:24:36Z</dcterms:created>
  <dcterms:modified xsi:type="dcterms:W3CDTF">2015-11-09T17:57:43Z</dcterms:modified>
</cp:coreProperties>
</file>