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boutique container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</a:t>
            </a:r>
            <a:r>
              <a:rPr lang="en-US" sz="22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2200" b="1" dirty="0" smtClean="0">
                <a:solidFill>
                  <a:srgbClr val="7030A0"/>
                </a:solidFill>
              </a:rPr>
              <a:t>() != </a:t>
            </a:r>
            <a:r>
              <a:rPr lang="en-US" sz="2200" b="1" dirty="0">
                <a:solidFill>
                  <a:srgbClr val="7030A0"/>
                </a:solidFill>
              </a:rPr>
              <a:t>head</a:t>
            </a:r>
            <a:r>
              <a:rPr lang="en-US" sz="2200" b="1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current </a:t>
            </a:r>
            <a:r>
              <a:rPr lang="en-US" sz="2200" b="1" dirty="0"/>
              <a:t>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7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/>
              <a:t>while(</a:t>
            </a:r>
            <a:r>
              <a:rPr lang="en-US" sz="2200" b="1" dirty="0" err="1" smtClean="0"/>
              <a:t>current.getNext</a:t>
            </a:r>
            <a:r>
              <a:rPr lang="en-US" sz="2200" b="1" dirty="0" smtClean="0"/>
              <a:t>() != </a:t>
            </a:r>
            <a:r>
              <a:rPr lang="en-US" sz="2200" b="1" dirty="0"/>
              <a:t>head</a:t>
            </a:r>
            <a:r>
              <a:rPr lang="en-US" sz="2200" b="1" dirty="0" smtClean="0"/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current </a:t>
            </a:r>
            <a:r>
              <a:rPr lang="en-US" sz="2200" b="1" dirty="0">
                <a:solidFill>
                  <a:srgbClr val="7030A0"/>
                </a:solidFill>
              </a:rPr>
              <a:t>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</a:t>
            </a:r>
            <a:r>
              <a:rPr lang="en-US" sz="22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2200" b="1" dirty="0" smtClean="0">
                <a:solidFill>
                  <a:srgbClr val="7030A0"/>
                </a:solidFill>
              </a:rPr>
              <a:t>() != </a:t>
            </a:r>
            <a:r>
              <a:rPr lang="en-US" sz="2200" b="1" dirty="0">
                <a:solidFill>
                  <a:srgbClr val="7030A0"/>
                </a:solidFill>
              </a:rPr>
              <a:t>head</a:t>
            </a:r>
            <a:r>
              <a:rPr lang="en-US" sz="2200" b="1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current </a:t>
            </a:r>
            <a:r>
              <a:rPr lang="en-US" sz="2200" b="1" dirty="0">
                <a:solidFill>
                  <a:srgbClr val="7030A0"/>
                </a:solidFill>
              </a:rPr>
              <a:t>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 smtClean="0"/>
              <a:t>return </a:t>
            </a:r>
            <a:r>
              <a:rPr lang="en-US" sz="2200" b="1" dirty="0" err="1"/>
              <a:t>current.getValue</a:t>
            </a:r>
            <a:r>
              <a:rPr lang="en-US" sz="2200" b="1" dirty="0" smtClean="0"/>
              <a:t>();      </a:t>
            </a:r>
            <a:r>
              <a:rPr lang="en-US" sz="2200" b="1" dirty="0" smtClean="0">
                <a:solidFill>
                  <a:srgbClr val="C00000"/>
                </a:solidFill>
              </a:rPr>
              <a:t>//</a:t>
            </a:r>
            <a:r>
              <a:rPr lang="en-US" sz="2200" b="1" dirty="0" err="1" smtClean="0">
                <a:solidFill>
                  <a:srgbClr val="C00000"/>
                </a:solidFill>
              </a:rPr>
              <a:t>anna</a:t>
            </a:r>
            <a:endParaRPr lang="en-US" sz="2200" b="1" dirty="0" smtClean="0">
              <a:solidFill>
                <a:srgbClr val="C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895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510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post: shows all elements of the list O(n)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public </a:t>
            </a:r>
            <a:r>
              <a:rPr lang="en-US" sz="1600" b="1" dirty="0">
                <a:solidFill>
                  <a:srgbClr val="7030A0"/>
                </a:solidFill>
              </a:rPr>
              <a:t>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if </a:t>
            </a:r>
            <a:r>
              <a:rPr lang="en-US" sz="1600" b="1" dirty="0">
                <a:solidFill>
                  <a:srgbClr val="7030A0"/>
                </a:solidFill>
              </a:rPr>
              <a:t>(head==null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else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{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while(current != null)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}      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764" y="1219200"/>
            <a:ext cx="4419600" cy="51054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//</a:t>
            </a:r>
            <a:r>
              <a:rPr lang="en-US" sz="1600" dirty="0">
                <a:solidFill>
                  <a:srgbClr val="C00000"/>
                </a:solidFill>
              </a:rPr>
              <a:t>post: shows all elements of the list O(n)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public </a:t>
            </a:r>
            <a:r>
              <a:rPr lang="en-US" sz="1600" b="1" dirty="0">
                <a:solidFill>
                  <a:srgbClr val="7030A0"/>
                </a:solidFill>
              </a:rPr>
              <a:t>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if </a:t>
            </a:r>
            <a:r>
              <a:rPr lang="en-US" sz="1600" b="1" dirty="0">
                <a:solidFill>
                  <a:srgbClr val="7030A0"/>
                </a:solidFill>
              </a:rPr>
              <a:t>(head==null</a:t>
            </a:r>
            <a:r>
              <a:rPr lang="en-US" sz="1600" b="1" dirty="0" smtClean="0">
                <a:solidFill>
                  <a:srgbClr val="7030A0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else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{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/>
              <a:t>          while(</a:t>
            </a:r>
            <a:r>
              <a:rPr lang="en-US" sz="1600" b="1" dirty="0" err="1" smtClean="0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current.getValue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}      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219200"/>
            <a:ext cx="4419600" cy="510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public void </a:t>
            </a:r>
            <a:r>
              <a:rPr lang="en-US" sz="1600" b="1" dirty="0" err="1" smtClean="0">
                <a:solidFill>
                  <a:srgbClr val="7030A0"/>
                </a:solidFill>
              </a:rPr>
              <a:t>showList</a:t>
            </a:r>
            <a:r>
              <a:rPr lang="en-US" sz="16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</a:rPr>
              <a:t>"List is empty"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 smtClean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          while(current != null)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 + </a:t>
            </a:r>
            <a:r>
              <a:rPr lang="en-US" sz="1600" b="1" dirty="0" smtClean="0">
                <a:solidFill>
                  <a:srgbClr val="C00000"/>
                </a:solidFill>
              </a:rPr>
              <a:t>" "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/>
              <a:t>ListNode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anyType</a:t>
            </a:r>
            <a:r>
              <a:rPr lang="en-US" sz="1600" b="1" dirty="0"/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219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0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/>
              <a:t>while(</a:t>
            </a:r>
            <a:r>
              <a:rPr lang="en-US" sz="1600" b="1" dirty="0" err="1" smtClean="0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6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3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0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     </a:t>
            </a:r>
            <a:r>
              <a:rPr lang="en-US" sz="1600" b="1" dirty="0" err="1" smtClean="0"/>
              <a:t>System.out.print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current.getValue</a:t>
            </a:r>
            <a:r>
              <a:rPr lang="en-US" sz="1600" b="1" dirty="0"/>
              <a:t>() + " </a:t>
            </a:r>
            <a:r>
              <a:rPr lang="en-US" sz="1600" b="1" dirty="0" smtClean="0"/>
              <a:t>");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</a:rPr>
              <a:t>//bob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smtClean="0"/>
              <a:t>current </a:t>
            </a:r>
            <a:r>
              <a:rPr lang="en-US" sz="1600" b="1" dirty="0"/>
              <a:t>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220287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/>
              <a:t>while(</a:t>
            </a:r>
            <a:r>
              <a:rPr lang="en-US" sz="1600" b="1" dirty="0" err="1" smtClean="0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</a:t>
            </a:r>
            <a:r>
              <a:rPr lang="en-US" sz="1600" b="1" dirty="0" smtClean="0">
                <a:solidFill>
                  <a:srgbClr val="7030A0"/>
                </a:solidFill>
              </a:rPr>
              <a:t>");	</a:t>
            </a:r>
            <a:r>
              <a:rPr lang="en-US" sz="1600" b="1" dirty="0" smtClean="0">
                <a:solidFill>
                  <a:srgbClr val="C00000"/>
                </a:solidFill>
              </a:rPr>
              <a:t>//bob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6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1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/>
              <a:t>System.out.print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current.getValue</a:t>
            </a:r>
            <a:r>
              <a:rPr lang="en-US" sz="1600" b="1" dirty="0"/>
              <a:t>() + " </a:t>
            </a:r>
            <a:r>
              <a:rPr lang="en-US" sz="1600" b="1" dirty="0" smtClean="0"/>
              <a:t>");</a:t>
            </a:r>
            <a:r>
              <a:rPr lang="en-US" sz="1600" b="1" dirty="0" smtClean="0">
                <a:solidFill>
                  <a:srgbClr val="7030A0"/>
                </a:solidFill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</a:rPr>
              <a:t>//bob	</a:t>
            </a:r>
            <a:r>
              <a:rPr lang="en-US" sz="1600" b="1" dirty="0" err="1" smtClean="0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 current </a:t>
            </a:r>
            <a:r>
              <a:rPr lang="en-US" sz="1600" b="1" dirty="0"/>
              <a:t>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data structures need a wrap-around feature.</a:t>
            </a:r>
          </a:p>
          <a:p>
            <a:pPr lvl="1"/>
            <a:r>
              <a:rPr lang="en-US" sz="2400" dirty="0" smtClean="0"/>
              <a:t>Traversing past the last element takes you back to the first.</a:t>
            </a:r>
          </a:p>
          <a:p>
            <a:r>
              <a:rPr lang="en-US" sz="2800" dirty="0" smtClean="0"/>
              <a:t>Circular Linked List</a:t>
            </a:r>
          </a:p>
          <a:p>
            <a:pPr lvl="1"/>
            <a:r>
              <a:rPr lang="en-US" sz="2400" dirty="0" smtClean="0"/>
              <a:t>The head points to the first element in the list.</a:t>
            </a:r>
          </a:p>
          <a:p>
            <a:pPr lvl="1"/>
            <a:r>
              <a:rPr lang="en-US" sz="2400" dirty="0" smtClean="0"/>
              <a:t>The last </a:t>
            </a:r>
            <a:r>
              <a:rPr lang="en-US" sz="2400" dirty="0" smtClean="0"/>
              <a:t>element’s </a:t>
            </a:r>
            <a:r>
              <a:rPr lang="en-US" sz="2400" dirty="0" smtClean="0"/>
              <a:t>next points to the same element that the head points to.</a:t>
            </a:r>
          </a:p>
          <a:p>
            <a:pPr lvl="1"/>
            <a:r>
              <a:rPr lang="en-US" sz="2400" dirty="0" smtClean="0"/>
              <a:t>Any method that traverses the list, or modifies the first or last element deserves special attention:</a:t>
            </a:r>
          </a:p>
          <a:p>
            <a:pPr lvl="2"/>
            <a:r>
              <a:rPr lang="en-US" dirty="0" smtClean="0"/>
              <a:t>null will only make an appearance with an empty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/>
              <a:t>while(</a:t>
            </a:r>
            <a:r>
              <a:rPr lang="en-US" sz="1600" b="1" dirty="0" err="1" smtClean="0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</a:t>
            </a:r>
            <a:r>
              <a:rPr lang="en-US" sz="1600" b="1" dirty="0" smtClean="0">
                <a:solidFill>
                  <a:srgbClr val="7030A0"/>
                </a:solidFill>
              </a:rPr>
              <a:t>");	</a:t>
            </a:r>
            <a:r>
              <a:rPr lang="en-US" sz="1600" b="1" dirty="0" smtClean="0">
                <a:solidFill>
                  <a:srgbClr val="C00000"/>
                </a:solidFill>
              </a:rPr>
              <a:t>//bob	</a:t>
            </a:r>
            <a:r>
              <a:rPr lang="en-US" sz="1600" b="1" dirty="0" err="1" smtClean="0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 smtClean="0">
                <a:solidFill>
                  <a:srgbClr val="7030A0"/>
                </a:solidFill>
              </a:rPr>
              <a:t>());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4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</a:t>
            </a:r>
            <a:r>
              <a:rPr lang="en-US" sz="1600" b="1" dirty="0" smtClean="0">
                <a:solidFill>
                  <a:srgbClr val="7030A0"/>
                </a:solidFill>
              </a:rPr>
              <a:t>");	</a:t>
            </a:r>
            <a:r>
              <a:rPr lang="en-US" sz="1600" b="1" dirty="0" smtClean="0">
                <a:solidFill>
                  <a:srgbClr val="C00000"/>
                </a:solidFill>
              </a:rPr>
              <a:t>//bob	</a:t>
            </a:r>
            <a:r>
              <a:rPr lang="en-US" sz="1600" b="1" dirty="0" err="1" smtClean="0">
                <a:solidFill>
                  <a:srgbClr val="C00000"/>
                </a:solidFill>
              </a:rPr>
              <a:t>otto</a:t>
            </a:r>
            <a:r>
              <a:rPr lang="en-US" sz="1600" b="1" dirty="0" smtClean="0">
                <a:solidFill>
                  <a:srgbClr val="C00000"/>
                </a:solidFill>
              </a:rPr>
              <a:t>	</a:t>
            </a:r>
            <a:r>
              <a:rPr lang="en-US" sz="1600" b="1" dirty="0" err="1" smtClean="0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current.getValue</a:t>
            </a:r>
            <a:r>
              <a:rPr lang="en-US" sz="1600" b="1" dirty="0" smtClean="0"/>
              <a:t>());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7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showList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ListNode</a:t>
            </a:r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 smtClean="0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while(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</a:t>
            </a:r>
            <a:r>
              <a:rPr lang="en-US" sz="16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1600" b="1" dirty="0" smtClean="0">
                <a:solidFill>
                  <a:srgbClr val="7030A0"/>
                </a:solidFill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</a:t>
            </a:r>
            <a:r>
              <a:rPr lang="en-US" sz="1600" b="1" dirty="0" smtClean="0">
                <a:solidFill>
                  <a:srgbClr val="7030A0"/>
                </a:solidFill>
              </a:rPr>
              <a:t>");	</a:t>
            </a:r>
            <a:r>
              <a:rPr lang="en-US" sz="1600" b="1" dirty="0" smtClean="0">
                <a:solidFill>
                  <a:srgbClr val="C00000"/>
                </a:solidFill>
              </a:rPr>
              <a:t>//bob	</a:t>
            </a:r>
            <a:r>
              <a:rPr lang="en-US" sz="1600" b="1" dirty="0" err="1" smtClean="0">
                <a:solidFill>
                  <a:srgbClr val="C00000"/>
                </a:solidFill>
              </a:rPr>
              <a:t>otto</a:t>
            </a:r>
            <a:r>
              <a:rPr lang="en-US" sz="1600" b="1" dirty="0" smtClean="0">
                <a:solidFill>
                  <a:srgbClr val="C00000"/>
                </a:solidFill>
              </a:rPr>
              <a:t>	</a:t>
            </a:r>
            <a:r>
              <a:rPr lang="en-US" sz="1600" b="1" dirty="0" err="1" smtClean="0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     </a:t>
            </a:r>
            <a:r>
              <a:rPr lang="en-US" sz="1600" b="1" dirty="0" smtClean="0">
                <a:solidFill>
                  <a:srgbClr val="7030A0"/>
                </a:solidFill>
              </a:rPr>
              <a:t>current </a:t>
            </a:r>
            <a:r>
              <a:rPr lang="en-US" sz="1600" b="1" dirty="0">
                <a:solidFill>
                  <a:srgbClr val="7030A0"/>
                </a:solidFill>
              </a:rPr>
              <a:t>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current.getValue</a:t>
            </a:r>
            <a:r>
              <a:rPr lang="en-US" sz="1600" b="1" dirty="0" smtClean="0"/>
              <a:t>());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2564" y="38100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In traversing all the way through a circular linked list, the flag to see if you are on the last element is to check to see if the next element is the head.</a:t>
            </a:r>
          </a:p>
          <a:p>
            <a:endParaRPr lang="en-US" dirty="0" smtClean="0"/>
          </a:p>
          <a:p>
            <a:r>
              <a:rPr lang="en-US" dirty="0" smtClean="0"/>
              <a:t>That will stop the loop on the last element and not process it.</a:t>
            </a:r>
          </a:p>
          <a:p>
            <a:endParaRPr lang="en-US" dirty="0" smtClean="0"/>
          </a:p>
          <a:p>
            <a:r>
              <a:rPr lang="en-US" dirty="0" smtClean="0"/>
              <a:t>You must process the last element after the loop is over.</a:t>
            </a:r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head        null			//an empty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head	         </a:t>
            </a:r>
            <a:r>
              <a:rPr lang="en-US" b="1" dirty="0" smtClean="0">
                <a:solidFill>
                  <a:srgbClr val="C00000"/>
                </a:solidFill>
              </a:rPr>
              <a:t>bob</a:t>
            </a:r>
            <a:r>
              <a:rPr lang="en-US" dirty="0" smtClean="0"/>
              <a:t>			//one-element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//3 elements</a:t>
            </a:r>
          </a:p>
          <a:p>
            <a:pPr marL="0" indent="0">
              <a:buNone/>
            </a:pPr>
            <a:r>
              <a:rPr lang="en-US" dirty="0" smtClean="0"/>
              <a:t>head         </a:t>
            </a:r>
            <a:r>
              <a:rPr lang="en-US" b="1" dirty="0" smtClean="0">
                <a:solidFill>
                  <a:srgbClr val="C00000"/>
                </a:solidFill>
              </a:rPr>
              <a:t> bob               </a:t>
            </a:r>
            <a:r>
              <a:rPr lang="en-US" b="1" dirty="0" err="1" smtClean="0">
                <a:solidFill>
                  <a:srgbClr val="C00000"/>
                </a:solidFill>
              </a:rPr>
              <a:t>otto</a:t>
            </a:r>
            <a:r>
              <a:rPr lang="en-US" b="1" dirty="0" smtClean="0">
                <a:solidFill>
                  <a:srgbClr val="C00000"/>
                </a:solidFill>
              </a:rPr>
              <a:t>              </a:t>
            </a:r>
            <a:r>
              <a:rPr lang="en-US" b="1" dirty="0" err="1" smtClean="0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26670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6670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0480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8862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30480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33528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33528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66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796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31818" y="5715000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48768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1818" y="5181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31818" y="5181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44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940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370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418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4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944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99218" y="4890655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 </a:t>
            </a:r>
            <a:r>
              <a:rPr lang="en-US" b="1" dirty="0">
                <a:solidFill>
                  <a:srgbClr val="7030A0"/>
                </a:solidFill>
              </a:rPr>
              <a:t>(head==null)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throw </a:t>
            </a:r>
            <a:r>
              <a:rPr lang="en-US" b="1" dirty="0">
                <a:solidFill>
                  <a:srgbClr val="7030A0"/>
                </a:solidFill>
              </a:rPr>
              <a:t>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 err="1" smtClean="0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while(</a:t>
            </a:r>
            <a:r>
              <a:rPr lang="en-US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b="1" dirty="0" smtClean="0">
                <a:solidFill>
                  <a:srgbClr val="7030A0"/>
                </a:solidFill>
              </a:rPr>
              <a:t>() != </a:t>
            </a:r>
            <a:r>
              <a:rPr lang="en-US" b="1" dirty="0" smtClean="0"/>
              <a:t>null</a:t>
            </a:r>
            <a:r>
              <a:rPr lang="en-US" b="1" dirty="0" smtClean="0">
                <a:solidFill>
                  <a:srgbClr val="7030A0"/>
                </a:solidFill>
              </a:rPr>
              <a:t>)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make current go to the </a:t>
            </a:r>
            <a:r>
              <a:rPr lang="en-US" dirty="0" smtClean="0">
                <a:solidFill>
                  <a:srgbClr val="C00000"/>
                </a:solidFill>
              </a:rPr>
              <a:t>end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current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 </a:t>
            </a:r>
            <a:r>
              <a:rPr lang="en-US" b="1" dirty="0">
                <a:solidFill>
                  <a:srgbClr val="7030A0"/>
                </a:solidFill>
              </a:rPr>
              <a:t>(head==null)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throw </a:t>
            </a:r>
            <a:r>
              <a:rPr lang="en-US" b="1" dirty="0">
                <a:solidFill>
                  <a:srgbClr val="7030A0"/>
                </a:solidFill>
              </a:rPr>
              <a:t>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ListNode</a:t>
            </a:r>
            <a:r>
              <a:rPr lang="en-US" b="1" dirty="0" smtClean="0">
                <a:solidFill>
                  <a:srgbClr val="7030A0"/>
                </a:solidFill>
              </a:rPr>
              <a:t>&lt;</a:t>
            </a:r>
            <a:r>
              <a:rPr lang="en-US" b="1" dirty="0" err="1" smtClean="0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while(</a:t>
            </a:r>
            <a:r>
              <a:rPr lang="en-US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b="1" dirty="0" smtClean="0">
                <a:solidFill>
                  <a:srgbClr val="7030A0"/>
                </a:solidFill>
              </a:rPr>
              <a:t>() != </a:t>
            </a:r>
            <a:r>
              <a:rPr lang="en-US" b="1" dirty="0"/>
              <a:t>head</a:t>
            </a:r>
            <a:r>
              <a:rPr lang="en-US" b="1" dirty="0" smtClean="0">
                <a:solidFill>
                  <a:srgbClr val="7030A0"/>
                </a:solidFill>
              </a:rPr>
              <a:t>)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make current go to the </a:t>
            </a:r>
            <a:r>
              <a:rPr lang="en-US" dirty="0" smtClean="0">
                <a:solidFill>
                  <a:srgbClr val="C00000"/>
                </a:solidFill>
              </a:rPr>
              <a:t>end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     current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smtClean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/>
              <a:t>ListNode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anyType</a:t>
            </a:r>
            <a:r>
              <a:rPr lang="en-US" sz="2200" b="1" dirty="0"/>
              <a:t>&gt; current = head;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</a:t>
            </a:r>
            <a:r>
              <a:rPr lang="en-US" sz="22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2200" b="1" dirty="0" smtClean="0">
                <a:solidFill>
                  <a:srgbClr val="7030A0"/>
                </a:solidFill>
              </a:rPr>
              <a:t>() != </a:t>
            </a:r>
            <a:r>
              <a:rPr lang="en-US" sz="2200" b="1" dirty="0">
                <a:solidFill>
                  <a:srgbClr val="7030A0"/>
                </a:solidFill>
              </a:rPr>
              <a:t>head</a:t>
            </a:r>
            <a:r>
              <a:rPr lang="en-US" sz="2200" b="1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current </a:t>
            </a:r>
            <a:r>
              <a:rPr lang="en-US" sz="2200" b="1" dirty="0">
                <a:solidFill>
                  <a:srgbClr val="7030A0"/>
                </a:solidFill>
              </a:rPr>
              <a:t>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/>
              <a:t>while(</a:t>
            </a:r>
            <a:r>
              <a:rPr lang="en-US" sz="2200" b="1" dirty="0" err="1" smtClean="0"/>
              <a:t>current.getNext</a:t>
            </a:r>
            <a:r>
              <a:rPr lang="en-US" sz="2200" b="1" dirty="0" smtClean="0"/>
              <a:t>() != </a:t>
            </a:r>
            <a:r>
              <a:rPr lang="en-US" sz="2200" b="1" dirty="0"/>
              <a:t>head</a:t>
            </a:r>
            <a:r>
              <a:rPr lang="en-US" sz="2200" b="1" dirty="0" smtClean="0"/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current </a:t>
            </a:r>
            <a:r>
              <a:rPr lang="en-US" sz="2200" b="1" dirty="0">
                <a:solidFill>
                  <a:srgbClr val="7030A0"/>
                </a:solidFill>
              </a:rPr>
              <a:t>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057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0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1357746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</a:t>
            </a:r>
            <a:r>
              <a:rPr lang="en-US" sz="2200" b="1" dirty="0" err="1" smtClean="0">
                <a:solidFill>
                  <a:srgbClr val="7030A0"/>
                </a:solidFill>
              </a:rPr>
              <a:t>current.getNext</a:t>
            </a:r>
            <a:r>
              <a:rPr lang="en-US" sz="2200" b="1" dirty="0" smtClean="0">
                <a:solidFill>
                  <a:srgbClr val="7030A0"/>
                </a:solidFill>
              </a:rPr>
              <a:t>() != </a:t>
            </a:r>
            <a:r>
              <a:rPr lang="en-US" sz="2200" b="1" dirty="0">
                <a:solidFill>
                  <a:srgbClr val="7030A0"/>
                </a:solidFill>
              </a:rPr>
              <a:t>head</a:t>
            </a:r>
            <a:r>
              <a:rPr lang="en-US" sz="2200" b="1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</a:t>
            </a:r>
            <a:r>
              <a:rPr lang="en-US" sz="2200" b="1" dirty="0" smtClean="0"/>
              <a:t>current </a:t>
            </a:r>
            <a:r>
              <a:rPr lang="en-US" sz="2200" b="1" dirty="0"/>
              <a:t>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ListNode</a:t>
            </a:r>
            <a:r>
              <a:rPr lang="en-US" sz="2200" b="1" dirty="0" smtClean="0">
                <a:solidFill>
                  <a:srgbClr val="7030A0"/>
                </a:solidFill>
              </a:rPr>
              <a:t>&lt;</a:t>
            </a:r>
            <a:r>
              <a:rPr lang="en-US" sz="2200" b="1" dirty="0" err="1" smtClean="0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 smtClean="0"/>
              <a:t>while(</a:t>
            </a:r>
            <a:r>
              <a:rPr lang="en-US" sz="2200" b="1" dirty="0" err="1" smtClean="0"/>
              <a:t>current.getNext</a:t>
            </a:r>
            <a:r>
              <a:rPr lang="en-US" sz="2200" b="1" dirty="0" smtClean="0"/>
              <a:t>() != </a:t>
            </a:r>
            <a:r>
              <a:rPr lang="en-US" sz="2200" b="1" dirty="0"/>
              <a:t>head</a:t>
            </a:r>
            <a:r>
              <a:rPr lang="en-US" sz="2200" b="1" dirty="0" smtClean="0"/>
              <a:t>)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current </a:t>
            </a:r>
            <a:r>
              <a:rPr lang="en-US" sz="2200" b="1" dirty="0">
                <a:solidFill>
                  <a:srgbClr val="7030A0"/>
                </a:solidFill>
              </a:rPr>
              <a:t>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getLast</a:t>
            </a:r>
            <a:r>
              <a:rPr lang="en-US" dirty="0" smtClean="0"/>
              <a:t> method - circular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	</a:t>
            </a:r>
            <a:r>
              <a:rPr lang="en-US" dirty="0" smtClean="0">
                <a:solidFill>
                  <a:srgbClr val="C00000"/>
                </a:solidFill>
              </a:rPr>
              <a:t>           bob	              </a:t>
            </a:r>
            <a:r>
              <a:rPr lang="en-US" dirty="0" err="1" smtClean="0">
                <a:solidFill>
                  <a:srgbClr val="C00000"/>
                </a:solidFill>
              </a:rPr>
              <a:t>otto</a:t>
            </a:r>
            <a:r>
              <a:rPr lang="en-US" dirty="0" smtClean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817</Words>
  <Application>Microsoft Office PowerPoint</Application>
  <PresentationFormat>On-screen Show (4:3)</PresentationFormat>
  <Paragraphs>225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Circular Linked List</vt:lpstr>
      <vt:lpstr>Circular Linked List</vt:lpstr>
      <vt:lpstr>Circular Linked List</vt:lpstr>
      <vt:lpstr>getLast method - regular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showList method - regular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Administrator</cp:lastModifiedBy>
  <cp:revision>8</cp:revision>
  <dcterms:created xsi:type="dcterms:W3CDTF">2006-08-16T00:00:00Z</dcterms:created>
  <dcterms:modified xsi:type="dcterms:W3CDTF">2015-06-20T10:01:38Z</dcterms:modified>
</cp:coreProperties>
</file>