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60" r:id="rId15"/>
    <p:sldId id="279" r:id="rId16"/>
    <p:sldId id="280" r:id="rId17"/>
    <p:sldId id="281" r:id="rId18"/>
    <p:sldId id="282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Another boutique container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1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name of the green pointer?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head.getNext</a:t>
            </a:r>
            <a:r>
              <a:rPr lang="en-US" b="1" dirty="0" smtClean="0">
                <a:solidFill>
                  <a:srgbClr val="C00000"/>
                </a:solidFill>
              </a:rPr>
              <a:t>().</a:t>
            </a:r>
            <a:r>
              <a:rPr lang="en-US" b="1" dirty="0" err="1" smtClean="0">
                <a:solidFill>
                  <a:srgbClr val="C00000"/>
                </a:solidFill>
              </a:rPr>
              <a:t>getPrev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	or…				 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tail.getPrev</a:t>
            </a:r>
            <a:r>
              <a:rPr lang="en-US" b="1" dirty="0" smtClean="0">
                <a:solidFill>
                  <a:srgbClr val="C00000"/>
                </a:solidFill>
              </a:rPr>
              <a:t>().</a:t>
            </a:r>
            <a:r>
              <a:rPr lang="en-US" b="1" dirty="0" err="1" smtClean="0">
                <a:solidFill>
                  <a:srgbClr val="C00000"/>
                </a:solidFill>
              </a:rPr>
              <a:t>getPrev</a:t>
            </a:r>
            <a:r>
              <a:rPr lang="en-US" b="1" dirty="0" smtClean="0">
                <a:solidFill>
                  <a:srgbClr val="C00000"/>
                </a:solidFill>
              </a:rPr>
              <a:t>()   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							 </a:t>
            </a:r>
          </a:p>
          <a:p>
            <a:pPr marL="0" indent="0">
              <a:buNone/>
            </a:pPr>
            <a:r>
              <a:rPr lang="en-US" dirty="0" smtClean="0"/>
              <a:t>					                                </a:t>
            </a:r>
          </a:p>
          <a:p>
            <a:pPr marL="0" indent="0">
              <a:buNone/>
            </a:pPr>
            <a:r>
              <a:rPr lang="en-US" dirty="0" smtClean="0"/>
              <a:t>head         </a:t>
            </a:r>
            <a:r>
              <a:rPr lang="en-US" b="1" dirty="0" smtClean="0">
                <a:solidFill>
                  <a:srgbClr val="C00000"/>
                </a:solidFill>
              </a:rPr>
              <a:t>   bob               </a:t>
            </a:r>
            <a:r>
              <a:rPr lang="en-US" b="1" dirty="0" err="1" smtClean="0">
                <a:solidFill>
                  <a:srgbClr val="C00000"/>
                </a:solidFill>
              </a:rPr>
              <a:t>otto</a:t>
            </a:r>
            <a:r>
              <a:rPr lang="en-US" b="1" dirty="0" smtClean="0">
                <a:solidFill>
                  <a:srgbClr val="C00000"/>
                </a:solidFill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</a:rPr>
              <a:t>anna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								</a:t>
            </a:r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How would you set the green pointer to null?</a:t>
            </a:r>
          </a:p>
          <a:p>
            <a:pPr marL="0" indent="0">
              <a:buNone/>
            </a:pPr>
            <a:r>
              <a:rPr lang="en-US" dirty="0" smtClean="0"/>
              <a:t>				  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</a:p>
          <a:p>
            <a:pPr marL="0" indent="0">
              <a:buNone/>
            </a:pPr>
            <a:r>
              <a:rPr lang="en-US" dirty="0" smtClean="0"/>
              <a:t>								 </a:t>
            </a:r>
          </a:p>
          <a:p>
            <a:pPr marL="0" indent="0">
              <a:buNone/>
            </a:pPr>
            <a:r>
              <a:rPr lang="en-US" dirty="0" smtClean="0"/>
              <a:t>					                                </a:t>
            </a:r>
          </a:p>
          <a:p>
            <a:pPr marL="0" indent="0">
              <a:buNone/>
            </a:pPr>
            <a:r>
              <a:rPr lang="en-US" dirty="0" smtClean="0"/>
              <a:t>head         </a:t>
            </a:r>
            <a:r>
              <a:rPr lang="en-US" b="1" dirty="0" smtClean="0">
                <a:solidFill>
                  <a:srgbClr val="C00000"/>
                </a:solidFill>
              </a:rPr>
              <a:t>   bob               </a:t>
            </a:r>
            <a:r>
              <a:rPr lang="en-US" b="1" dirty="0" err="1" smtClean="0">
                <a:solidFill>
                  <a:srgbClr val="C00000"/>
                </a:solidFill>
              </a:rPr>
              <a:t>otto</a:t>
            </a:r>
            <a:r>
              <a:rPr lang="en-US" b="1" dirty="0" smtClean="0">
                <a:solidFill>
                  <a:srgbClr val="C00000"/>
                </a:solidFill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</a:rPr>
              <a:t>anna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								</a:t>
            </a:r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would you set the green pointer to null?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head.getNext</a:t>
            </a:r>
            <a:r>
              <a:rPr lang="en-US" b="1" dirty="0" smtClean="0">
                <a:solidFill>
                  <a:srgbClr val="C00000"/>
                </a:solidFill>
              </a:rPr>
              <a:t>().</a:t>
            </a:r>
            <a:r>
              <a:rPr lang="en-US" b="1" dirty="0" err="1" smtClean="0">
                <a:solidFill>
                  <a:srgbClr val="7030A0"/>
                </a:solidFill>
              </a:rPr>
              <a:t>setPrev</a:t>
            </a:r>
            <a:r>
              <a:rPr lang="en-US" b="1" dirty="0" smtClean="0">
                <a:solidFill>
                  <a:srgbClr val="7030A0"/>
                </a:solidFill>
              </a:rPr>
              <a:t>(null)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r>
              <a:rPr lang="en-US" dirty="0" smtClean="0"/>
              <a:t>	or…			  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</a:p>
          <a:p>
            <a:pPr marL="0" indent="0">
              <a:buNone/>
            </a:pPr>
            <a:r>
              <a:rPr lang="en-US" dirty="0" smtClean="0"/>
              <a:t>								 </a:t>
            </a:r>
          </a:p>
          <a:p>
            <a:pPr marL="0" indent="0">
              <a:buNone/>
            </a:pPr>
            <a:r>
              <a:rPr lang="en-US" dirty="0" smtClean="0"/>
              <a:t>					                                </a:t>
            </a:r>
          </a:p>
          <a:p>
            <a:pPr marL="0" indent="0">
              <a:buNone/>
            </a:pPr>
            <a:r>
              <a:rPr lang="en-US" dirty="0" smtClean="0"/>
              <a:t>head         </a:t>
            </a:r>
            <a:r>
              <a:rPr lang="en-US" b="1" dirty="0" smtClean="0">
                <a:solidFill>
                  <a:srgbClr val="C00000"/>
                </a:solidFill>
              </a:rPr>
              <a:t>   bob               </a:t>
            </a:r>
            <a:r>
              <a:rPr lang="en-US" b="1" dirty="0" err="1" smtClean="0">
                <a:solidFill>
                  <a:srgbClr val="C00000"/>
                </a:solidFill>
              </a:rPr>
              <a:t>otto</a:t>
            </a:r>
            <a:r>
              <a:rPr lang="en-US" b="1" dirty="0" smtClean="0">
                <a:solidFill>
                  <a:srgbClr val="C00000"/>
                </a:solidFill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</a:rPr>
              <a:t>anna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		</a:t>
            </a:r>
            <a:r>
              <a:rPr lang="en-US" dirty="0" smtClean="0"/>
              <a:t>       null</a:t>
            </a:r>
            <a:r>
              <a:rPr lang="en-US" b="1" dirty="0" smtClean="0">
                <a:solidFill>
                  <a:srgbClr val="C00000"/>
                </a:solidFill>
              </a:rPr>
              <a:t>					</a:t>
            </a:r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657600" y="5029200"/>
            <a:ext cx="698312" cy="9144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would you set the green pointer to null?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head.getNext</a:t>
            </a:r>
            <a:r>
              <a:rPr lang="en-US" b="1" dirty="0" smtClean="0">
                <a:solidFill>
                  <a:srgbClr val="C00000"/>
                </a:solidFill>
              </a:rPr>
              <a:t>().</a:t>
            </a:r>
            <a:r>
              <a:rPr lang="en-US" b="1" dirty="0" err="1" smtClean="0">
                <a:solidFill>
                  <a:srgbClr val="7030A0"/>
                </a:solidFill>
              </a:rPr>
              <a:t>setPrev</a:t>
            </a:r>
            <a:r>
              <a:rPr lang="en-US" b="1" dirty="0" smtClean="0">
                <a:solidFill>
                  <a:srgbClr val="7030A0"/>
                </a:solidFill>
              </a:rPr>
              <a:t>(null)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r>
              <a:rPr lang="en-US" dirty="0" smtClean="0"/>
              <a:t>	or…			 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tail.getPrev</a:t>
            </a:r>
            <a:r>
              <a:rPr lang="en-US" b="1" dirty="0" smtClean="0">
                <a:solidFill>
                  <a:srgbClr val="C00000"/>
                </a:solidFill>
              </a:rPr>
              <a:t>().</a:t>
            </a:r>
            <a:r>
              <a:rPr lang="en-US" b="1" dirty="0" err="1" smtClean="0">
                <a:solidFill>
                  <a:srgbClr val="7030A0"/>
                </a:solidFill>
              </a:rPr>
              <a:t>setPrev</a:t>
            </a:r>
            <a:r>
              <a:rPr lang="en-US" b="1" dirty="0" smtClean="0">
                <a:solidFill>
                  <a:srgbClr val="7030A0"/>
                </a:solidFill>
              </a:rPr>
              <a:t>(null)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r>
              <a:rPr lang="en-US" b="1" dirty="0" smtClean="0"/>
              <a:t>   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							 </a:t>
            </a:r>
          </a:p>
          <a:p>
            <a:pPr marL="0" indent="0">
              <a:buNone/>
            </a:pPr>
            <a:r>
              <a:rPr lang="en-US" dirty="0" smtClean="0"/>
              <a:t>					                                </a:t>
            </a:r>
          </a:p>
          <a:p>
            <a:pPr marL="0" indent="0">
              <a:buNone/>
            </a:pPr>
            <a:r>
              <a:rPr lang="en-US" dirty="0" smtClean="0"/>
              <a:t>head         </a:t>
            </a:r>
            <a:r>
              <a:rPr lang="en-US" b="1" dirty="0" smtClean="0">
                <a:solidFill>
                  <a:srgbClr val="C00000"/>
                </a:solidFill>
              </a:rPr>
              <a:t>   bob               </a:t>
            </a:r>
            <a:r>
              <a:rPr lang="en-US" b="1" dirty="0" err="1" smtClean="0">
                <a:solidFill>
                  <a:srgbClr val="C00000"/>
                </a:solidFill>
              </a:rPr>
              <a:t>otto</a:t>
            </a:r>
            <a:r>
              <a:rPr lang="en-US" b="1" dirty="0" smtClean="0">
                <a:solidFill>
                  <a:srgbClr val="C00000"/>
                </a:solidFill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</a:rPr>
              <a:t>anna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		</a:t>
            </a:r>
            <a:r>
              <a:rPr lang="en-US" dirty="0" smtClean="0"/>
              <a:t>       null</a:t>
            </a:r>
            <a:r>
              <a:rPr lang="en-US" b="1" dirty="0" smtClean="0">
                <a:solidFill>
                  <a:srgbClr val="C00000"/>
                </a:solidFill>
              </a:rPr>
              <a:t>					</a:t>
            </a:r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657600" y="5029200"/>
            <a:ext cx="698312" cy="9144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1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getLast</a:t>
            </a:r>
            <a:r>
              <a:rPr lang="en-US" dirty="0" smtClean="0"/>
              <a:t> method – regular and 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//pre:  the </a:t>
            </a:r>
            <a:r>
              <a:rPr lang="en-US" dirty="0" err="1">
                <a:solidFill>
                  <a:srgbClr val="C00000"/>
                </a:solidFill>
              </a:rPr>
              <a:t>lastNode</a:t>
            </a:r>
            <a:r>
              <a:rPr lang="en-US" dirty="0">
                <a:solidFill>
                  <a:srgbClr val="C00000"/>
                </a:solidFill>
              </a:rPr>
              <a:t> is not null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post: returns the </a:t>
            </a:r>
            <a:r>
              <a:rPr lang="en-US" dirty="0" err="1">
                <a:solidFill>
                  <a:srgbClr val="C00000"/>
                </a:solidFill>
              </a:rPr>
              <a:t>lastNode's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getLast</a:t>
            </a:r>
            <a:r>
              <a:rPr lang="en-US" b="1" dirty="0">
                <a:solidFill>
                  <a:srgbClr val="7030A0"/>
                </a:solidFill>
              </a:rPr>
              <a:t>() throws Exception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 </a:t>
            </a:r>
            <a:r>
              <a:rPr lang="en-US" b="1" dirty="0">
                <a:solidFill>
                  <a:srgbClr val="7030A0"/>
                </a:solidFill>
              </a:rPr>
              <a:t>(head==null)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if list is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     throw </a:t>
            </a:r>
            <a:r>
              <a:rPr lang="en-US" b="1" dirty="0">
                <a:solidFill>
                  <a:srgbClr val="7030A0"/>
                </a:solidFill>
              </a:rPr>
              <a:t>new Exception(</a:t>
            </a:r>
            <a:r>
              <a:rPr lang="en-US" b="1" dirty="0">
                <a:solidFill>
                  <a:srgbClr val="C00000"/>
                </a:solidFill>
              </a:rPr>
              <a:t>"You can't get the end of an empty list"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&lt;</a:t>
            </a:r>
            <a:r>
              <a:rPr lang="en-US" b="1" dirty="0" err="1" smtClean="0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while(</a:t>
            </a:r>
            <a:r>
              <a:rPr lang="en-US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b="1" dirty="0" smtClean="0">
                <a:solidFill>
                  <a:srgbClr val="7030A0"/>
                </a:solidFill>
              </a:rPr>
              <a:t>() != null)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make current go to the </a:t>
            </a:r>
            <a:r>
              <a:rPr lang="en-US" dirty="0" smtClean="0">
                <a:solidFill>
                  <a:srgbClr val="C00000"/>
                </a:solidFill>
              </a:rPr>
              <a:t>end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     current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62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methods will be the same between the regular and double versions.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37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Inserting an element into a </a:t>
            </a:r>
            <a:r>
              <a:rPr lang="en-US" dirty="0" err="1" smtClean="0"/>
              <a:t>dLinked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Use a temp reference to traverse to the node before the spot you want to insert</a:t>
            </a:r>
          </a:p>
          <a:p>
            <a:r>
              <a:rPr lang="en-US" sz="1800" dirty="0" smtClean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     - have its previous link to temp</a:t>
            </a:r>
            <a:endParaRPr lang="en-US" sz="1400" dirty="0" smtClean="0"/>
          </a:p>
          <a:p>
            <a:r>
              <a:rPr lang="en-US" sz="1800" dirty="0" smtClean="0"/>
              <a:t>Link the temp reference to the new node, and set the previous for the node after			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0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96" y="3243268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    </a:t>
            </a:r>
            <a:r>
              <a:rPr lang="en-US" dirty="0" err="1" smtClean="0"/>
              <a:t>anna</a:t>
            </a:r>
            <a:r>
              <a:rPr lang="en-US" dirty="0" smtClean="0"/>
              <a:t>                  bob                   </a:t>
            </a:r>
            <a:r>
              <a:rPr lang="en-US" dirty="0"/>
              <a:t>mam                  </a:t>
            </a:r>
            <a:r>
              <a:rPr lang="en-US" dirty="0" err="1" smtClean="0"/>
              <a:t>otto</a:t>
            </a:r>
            <a:r>
              <a:rPr lang="en-US" dirty="0" smtClean="0"/>
              <a:t>                tail          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temp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65654" y="3741834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88093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44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404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97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76215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96800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67556" y="288192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627905" y="2886192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134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Inserting an element into a </a:t>
            </a:r>
            <a:r>
              <a:rPr lang="en-US" dirty="0" err="1" smtClean="0"/>
              <a:t>dLinked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a temp reference to traverse to the node before the spot you want to insert</a:t>
            </a:r>
          </a:p>
          <a:p>
            <a:r>
              <a:rPr lang="en-US" sz="1800" b="1" dirty="0" smtClean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     </a:t>
            </a:r>
            <a:r>
              <a:rPr lang="en-US" sz="1800" b="1" dirty="0" smtClean="0"/>
              <a:t>- have its previous link to temp</a:t>
            </a:r>
            <a:endParaRPr lang="en-US" sz="1400" b="1" dirty="0" smtClean="0"/>
          </a:p>
          <a:p>
            <a:r>
              <a:rPr lang="en-US" sz="1800" dirty="0" smtClean="0"/>
              <a:t>Link the temp reference to the new node, and set the previous for the node after			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0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96" y="3243268"/>
            <a:ext cx="76425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    </a:t>
            </a:r>
            <a:r>
              <a:rPr lang="en-US" dirty="0" err="1" smtClean="0"/>
              <a:t>anna</a:t>
            </a:r>
            <a:r>
              <a:rPr lang="en-US" dirty="0" smtClean="0"/>
              <a:t>                  bob                   </a:t>
            </a:r>
            <a:r>
              <a:rPr lang="en-US" dirty="0"/>
              <a:t>mam                  </a:t>
            </a:r>
            <a:r>
              <a:rPr lang="en-US" dirty="0" err="1" smtClean="0"/>
              <a:t>otto</a:t>
            </a:r>
            <a:r>
              <a:rPr lang="en-US" dirty="0" smtClean="0"/>
              <a:t>                tail          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temp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pop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65654" y="3741834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88093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44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404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97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52315" y="4267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52315" y="4800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181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705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2315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270522" y="3725704"/>
            <a:ext cx="204866" cy="808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082801" y="3741835"/>
            <a:ext cx="169514" cy="79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43558" y="5334000"/>
            <a:ext cx="5897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dListNode</a:t>
            </a:r>
            <a:r>
              <a:rPr lang="en-US" b="1" dirty="0" smtClean="0">
                <a:solidFill>
                  <a:srgbClr val="7030A0"/>
                </a:solidFill>
              </a:rPr>
              <a:t> x = new </a:t>
            </a:r>
            <a:r>
              <a:rPr lang="en-US" b="1" dirty="0" err="1" smtClean="0">
                <a:solidFill>
                  <a:srgbClr val="7030A0"/>
                </a:solidFill>
              </a:rPr>
              <a:t>dListNode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“pop”</a:t>
            </a:r>
            <a:r>
              <a:rPr lang="en-US" b="1" dirty="0" smtClean="0">
                <a:solidFill>
                  <a:srgbClr val="7030A0"/>
                </a:solidFill>
              </a:rPr>
              <a:t>, temp, </a:t>
            </a:r>
            <a:r>
              <a:rPr lang="en-US" b="1" dirty="0" err="1" smtClean="0">
                <a:solidFill>
                  <a:srgbClr val="7030A0"/>
                </a:solidFill>
              </a:rPr>
              <a:t>temp.getNext</a:t>
            </a:r>
            <a:r>
              <a:rPr lang="en-US" b="1" dirty="0" smtClean="0">
                <a:solidFill>
                  <a:srgbClr val="7030A0"/>
                </a:solidFill>
              </a:rPr>
              <a:t>());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410916" y="4808220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71320" y="2868277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101125" y="3981931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627905" y="289453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176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Inserting an element into a </a:t>
            </a:r>
            <a:r>
              <a:rPr lang="en-US" dirty="0" err="1" smtClean="0"/>
              <a:t>dLinked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a temp reference to traverse to the node before the spot you want to insert</a:t>
            </a:r>
          </a:p>
          <a:p>
            <a:r>
              <a:rPr lang="en-US" sz="1800" dirty="0" smtClean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     - have its previous link to temp</a:t>
            </a:r>
            <a:endParaRPr lang="en-US" sz="1400" dirty="0" smtClean="0"/>
          </a:p>
          <a:p>
            <a:r>
              <a:rPr lang="en-US" sz="1800" b="1" dirty="0" smtClean="0"/>
              <a:t>Link the temp reference to the new node, and set the previous for the node after</a:t>
            </a:r>
            <a:r>
              <a:rPr lang="en-US" sz="1800" dirty="0" smtClean="0"/>
              <a:t>			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187190" cy="915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0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96" y="3243268"/>
            <a:ext cx="76425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    </a:t>
            </a:r>
            <a:r>
              <a:rPr lang="en-US" dirty="0" err="1" smtClean="0"/>
              <a:t>anna</a:t>
            </a:r>
            <a:r>
              <a:rPr lang="en-US" dirty="0" smtClean="0"/>
              <a:t>                  bob                   </a:t>
            </a:r>
            <a:r>
              <a:rPr lang="en-US" dirty="0"/>
              <a:t>mam                  </a:t>
            </a:r>
            <a:r>
              <a:rPr lang="en-US" dirty="0" err="1" smtClean="0"/>
              <a:t>otto</a:t>
            </a:r>
            <a:r>
              <a:rPr lang="en-US" dirty="0" smtClean="0"/>
              <a:t>                tail          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temp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pop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65654" y="3741834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88093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44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97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52315" y="4267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52315" y="4800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181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705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2315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270522" y="3725704"/>
            <a:ext cx="204866" cy="808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082801" y="3741835"/>
            <a:ext cx="169514" cy="79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3558" y="5334000"/>
            <a:ext cx="5897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dListNode</a:t>
            </a:r>
            <a:r>
              <a:rPr lang="en-US" b="1" dirty="0" smtClean="0">
                <a:solidFill>
                  <a:srgbClr val="7030A0"/>
                </a:solidFill>
              </a:rPr>
              <a:t> x = new </a:t>
            </a:r>
            <a:r>
              <a:rPr lang="en-US" b="1" dirty="0" err="1" smtClean="0">
                <a:solidFill>
                  <a:srgbClr val="7030A0"/>
                </a:solidFill>
              </a:rPr>
              <a:t>dListNode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“pop”</a:t>
            </a:r>
            <a:r>
              <a:rPr lang="en-US" b="1" dirty="0" smtClean="0">
                <a:solidFill>
                  <a:srgbClr val="7030A0"/>
                </a:solidFill>
              </a:rPr>
              <a:t>, temp, </a:t>
            </a:r>
            <a:r>
              <a:rPr lang="en-US" b="1" dirty="0" err="1" smtClean="0">
                <a:solidFill>
                  <a:srgbClr val="7030A0"/>
                </a:solidFill>
              </a:rPr>
              <a:t>temp.getNext</a:t>
            </a:r>
            <a:r>
              <a:rPr lang="en-US" b="1" dirty="0" smtClean="0">
                <a:solidFill>
                  <a:srgbClr val="7030A0"/>
                </a:solidFill>
              </a:rPr>
              <a:t>());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temp.setNext</a:t>
            </a:r>
            <a:r>
              <a:rPr lang="en-US" b="1" dirty="0" smtClean="0">
                <a:solidFill>
                  <a:srgbClr val="7030A0"/>
                </a:solidFill>
              </a:rPr>
              <a:t>(x);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410916" y="4808220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71320" y="2868277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101125" y="3981931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627905" y="289453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5404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8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Inserting an element into a </a:t>
            </a:r>
            <a:r>
              <a:rPr lang="en-US" dirty="0" err="1" smtClean="0"/>
              <a:t>dLinked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a temp reference to traverse to the node before the spot you want to insert</a:t>
            </a:r>
          </a:p>
          <a:p>
            <a:r>
              <a:rPr lang="en-US" sz="1800" dirty="0" smtClean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     - have its previous link to temp</a:t>
            </a:r>
            <a:endParaRPr lang="en-US" sz="1400" dirty="0" smtClean="0"/>
          </a:p>
          <a:p>
            <a:r>
              <a:rPr lang="en-US" sz="1800" b="1" dirty="0" smtClean="0"/>
              <a:t>Link the temp reference to the new node, and set the previous for the node after</a:t>
            </a:r>
            <a:r>
              <a:rPr lang="en-US" sz="1800" dirty="0" smtClean="0"/>
              <a:t>			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187190" cy="915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0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96" y="3243268"/>
            <a:ext cx="76425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    </a:t>
            </a:r>
            <a:r>
              <a:rPr lang="en-US" dirty="0" err="1" smtClean="0"/>
              <a:t>anna</a:t>
            </a:r>
            <a:r>
              <a:rPr lang="en-US" dirty="0" smtClean="0"/>
              <a:t>                  bob                   </a:t>
            </a:r>
            <a:r>
              <a:rPr lang="en-US" dirty="0"/>
              <a:t>mam                  </a:t>
            </a:r>
            <a:r>
              <a:rPr lang="en-US" dirty="0" err="1" smtClean="0"/>
              <a:t>otto</a:t>
            </a:r>
            <a:r>
              <a:rPr lang="en-US" dirty="0" smtClean="0"/>
              <a:t>                tail          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temp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pop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65654" y="3741834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88093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44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761418" y="3579943"/>
            <a:ext cx="17677" cy="69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97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52315" y="4267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52315" y="4800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181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705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2315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270522" y="3725704"/>
            <a:ext cx="204866" cy="808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082801" y="3741835"/>
            <a:ext cx="169514" cy="79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3558" y="5334000"/>
            <a:ext cx="58974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dListNode</a:t>
            </a:r>
            <a:r>
              <a:rPr lang="en-US" b="1" dirty="0" smtClean="0">
                <a:solidFill>
                  <a:srgbClr val="7030A0"/>
                </a:solidFill>
              </a:rPr>
              <a:t> x = new </a:t>
            </a:r>
            <a:r>
              <a:rPr lang="en-US" b="1" dirty="0" err="1" smtClean="0">
                <a:solidFill>
                  <a:srgbClr val="7030A0"/>
                </a:solidFill>
              </a:rPr>
              <a:t>dListNode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“pop”</a:t>
            </a:r>
            <a:r>
              <a:rPr lang="en-US" b="1" dirty="0" smtClean="0">
                <a:solidFill>
                  <a:srgbClr val="7030A0"/>
                </a:solidFill>
              </a:rPr>
              <a:t>, temp, </a:t>
            </a:r>
            <a:r>
              <a:rPr lang="en-US" b="1" dirty="0" err="1" smtClean="0">
                <a:solidFill>
                  <a:srgbClr val="7030A0"/>
                </a:solidFill>
              </a:rPr>
              <a:t>temp.getNext</a:t>
            </a:r>
            <a:r>
              <a:rPr lang="en-US" b="1" dirty="0" smtClean="0">
                <a:solidFill>
                  <a:srgbClr val="7030A0"/>
                </a:solidFill>
              </a:rPr>
              <a:t>());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temp.setNext</a:t>
            </a:r>
            <a:r>
              <a:rPr lang="en-US" b="1" dirty="0" smtClean="0">
                <a:solidFill>
                  <a:srgbClr val="7030A0"/>
                </a:solidFill>
              </a:rPr>
              <a:t>(x);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x.getNext</a:t>
            </a:r>
            <a:r>
              <a:rPr lang="en-US" b="1" dirty="0" smtClean="0">
                <a:solidFill>
                  <a:srgbClr val="7030A0"/>
                </a:solidFill>
              </a:rPr>
              <a:t>().</a:t>
            </a:r>
            <a:r>
              <a:rPr lang="en-US" b="1" dirty="0" err="1" smtClean="0">
                <a:solidFill>
                  <a:srgbClr val="7030A0"/>
                </a:solidFill>
              </a:rPr>
              <a:t>setPrev</a:t>
            </a:r>
            <a:r>
              <a:rPr lang="en-US" b="1" dirty="0" smtClean="0">
                <a:solidFill>
                  <a:srgbClr val="7030A0"/>
                </a:solidFill>
              </a:rPr>
              <a:t>(x);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410916" y="4808220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71320" y="2868277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101125" y="3981931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627905" y="289453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48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 tail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604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Consider any situation in which we need to traverse to a specific “index”: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get(index) 	add(index, value)		remove(index)</a:t>
            </a:r>
          </a:p>
          <a:p>
            <a:pPr marL="0" indent="0">
              <a:buNone/>
            </a:pPr>
            <a:r>
              <a:rPr lang="en-US" sz="2000" dirty="0" smtClean="0"/>
              <a:t>If the index is &lt;= half the list size, traverse starting from the head.</a:t>
            </a:r>
          </a:p>
          <a:p>
            <a:pPr marL="0" indent="0">
              <a:buNone/>
            </a:pPr>
            <a:r>
              <a:rPr lang="en-US" sz="2000" dirty="0" smtClean="0"/>
              <a:t>Otherwise, traverse starting from the tail.</a:t>
            </a:r>
            <a:r>
              <a:rPr lang="en-US" sz="1800" dirty="0" smtClean="0"/>
              <a:t>			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0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96" y="3243268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    </a:t>
            </a:r>
            <a:r>
              <a:rPr lang="en-US" dirty="0" err="1" smtClean="0"/>
              <a:t>anna</a:t>
            </a:r>
            <a:r>
              <a:rPr lang="en-US" dirty="0" smtClean="0"/>
              <a:t>                  bob                   </a:t>
            </a:r>
            <a:r>
              <a:rPr lang="en-US" dirty="0"/>
              <a:t>mam                  </a:t>
            </a:r>
            <a:r>
              <a:rPr lang="en-US" dirty="0" err="1" smtClean="0"/>
              <a:t>otto</a:t>
            </a:r>
            <a:r>
              <a:rPr lang="en-US" dirty="0" smtClean="0"/>
              <a:t>                tail          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88093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44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404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97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76215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96800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67556" y="288192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627905" y="2886192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830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data structures need a means of backwards traversal.</a:t>
            </a:r>
          </a:p>
          <a:p>
            <a:pPr lvl="1"/>
            <a:r>
              <a:rPr lang="en-US" sz="2400" dirty="0" smtClean="0"/>
              <a:t>And if not needed, can make traversing more efficient.</a:t>
            </a:r>
          </a:p>
          <a:p>
            <a:r>
              <a:rPr lang="en-US" sz="2800" dirty="0" smtClean="0"/>
              <a:t>Double Linked List</a:t>
            </a:r>
          </a:p>
          <a:p>
            <a:pPr lvl="1"/>
            <a:r>
              <a:rPr lang="en-US" sz="2400" dirty="0" smtClean="0"/>
              <a:t>The head points to the first element in the list.</a:t>
            </a:r>
          </a:p>
          <a:p>
            <a:pPr lvl="1"/>
            <a:r>
              <a:rPr lang="en-US" sz="2400" dirty="0" smtClean="0"/>
              <a:t>Each element has a next pointer and a previous pointer.</a:t>
            </a:r>
          </a:p>
          <a:p>
            <a:pPr lvl="1"/>
            <a:r>
              <a:rPr lang="en-US" sz="2400" dirty="0" smtClean="0"/>
              <a:t>A tail pointer can point to the last element in the list, or the list can be made double and circular.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Double-Circular Linked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604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sam</a:t>
            </a:r>
            <a:r>
              <a:rPr lang="en-US" sz="2000" dirty="0" smtClean="0"/>
              <a:t>e efficiency can be achieved by making the list both double and circular.</a:t>
            </a:r>
          </a:p>
          <a:p>
            <a:pPr marL="0" indent="0">
              <a:buNone/>
            </a:pPr>
            <a:r>
              <a:rPr lang="en-US" sz="2000" dirty="0" smtClean="0"/>
              <a:t>	- the first element’s previous is the tail pointer</a:t>
            </a:r>
            <a:r>
              <a:rPr lang="en-US" sz="1800" dirty="0" smtClean="0"/>
              <a:t>		</a:t>
            </a:r>
            <a:r>
              <a:rPr lang="en-US" sz="1800" dirty="0" smtClean="0"/>
              <a:t>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head     - the last element’s next points to the head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43628" y="2667000"/>
            <a:ext cx="437606" cy="606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88093" y="3243268"/>
            <a:ext cx="6536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anna</a:t>
            </a:r>
            <a:r>
              <a:rPr lang="en-US" dirty="0" smtClean="0"/>
              <a:t>                  </a:t>
            </a:r>
            <a:r>
              <a:rPr lang="en-US" dirty="0" smtClean="0"/>
              <a:t>bob                   </a:t>
            </a:r>
            <a:r>
              <a:rPr lang="en-US" dirty="0"/>
              <a:t>mam                  </a:t>
            </a:r>
            <a:r>
              <a:rPr lang="en-US" dirty="0" err="1" smtClean="0"/>
              <a:t>otto</a:t>
            </a:r>
            <a:r>
              <a:rPr lang="en-US" dirty="0" smtClean="0"/>
              <a:t>               </a:t>
            </a:r>
            <a:r>
              <a:rPr lang="en-US" dirty="0" smtClean="0"/>
              <a:t>              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404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76215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96800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67556" y="288192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627905" y="2886192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prev</a:t>
            </a:r>
            <a:r>
              <a:rPr lang="en-US" sz="1200" dirty="0" smtClean="0"/>
              <a:t>   value  next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800841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3628" y="361404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3628" y="3614041"/>
            <a:ext cx="0" cy="2721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144424" y="3351343"/>
            <a:ext cx="13138" cy="8152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90600" y="3395555"/>
            <a:ext cx="0" cy="771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003738" y="3395555"/>
            <a:ext cx="5843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003739" y="4166135"/>
            <a:ext cx="61472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1116848" y="3885737"/>
            <a:ext cx="5871183" cy="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802811" y="3531911"/>
            <a:ext cx="1852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88031" y="3531911"/>
            <a:ext cx="0" cy="354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8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4419600" cy="6248400"/>
          </a:xfrm>
          <a:ln>
            <a:solidFill>
              <a:srgbClr val="7030A0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class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private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value</a:t>
            </a:r>
            <a:r>
              <a:rPr lang="en-US" b="1" dirty="0" smtClean="0">
                <a:solidFill>
                  <a:srgbClr val="7030A0"/>
                </a:solidFill>
              </a:rPr>
              <a:t>;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>
                <a:solidFill>
                  <a:srgbClr val="7030A0"/>
                </a:solidFill>
              </a:rPr>
              <a:t>private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next;	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>
                <a:solidFill>
                  <a:srgbClr val="7030A0"/>
                </a:solidFill>
              </a:rPr>
              <a:t>private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prev</a:t>
            </a:r>
            <a:r>
              <a:rPr lang="en-US" b="1" dirty="0">
                <a:solidFill>
                  <a:srgbClr val="7030A0"/>
                </a:solidFill>
              </a:rPr>
              <a:t>;	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v</a:t>
            </a:r>
            <a:r>
              <a:rPr lang="en-US" b="1" dirty="0" smtClean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p</a:t>
            </a:r>
            <a:r>
              <a:rPr lang="en-US" b="1" dirty="0" smtClean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n)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value = </a:t>
            </a:r>
            <a:r>
              <a:rPr lang="en-US" b="1" dirty="0" smtClean="0">
                <a:solidFill>
                  <a:srgbClr val="7030A0"/>
                </a:solidFill>
              </a:rPr>
              <a:t>v;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b="1" dirty="0" err="1">
                <a:solidFill>
                  <a:srgbClr val="7030A0"/>
                </a:solidFill>
              </a:rPr>
              <a:t>prev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smtClean="0">
                <a:solidFill>
                  <a:srgbClr val="7030A0"/>
                </a:solidFill>
              </a:rPr>
              <a:t>p;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next = </a:t>
            </a:r>
            <a:r>
              <a:rPr lang="en-US" b="1" dirty="0" smtClean="0">
                <a:solidFill>
                  <a:srgbClr val="7030A0"/>
                </a:solidFill>
              </a:rPr>
              <a:t>n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v</a:t>
            </a:r>
            <a:r>
              <a:rPr lang="en-US" b="1" dirty="0" smtClean="0">
                <a:solidFill>
                  <a:srgbClr val="7030A0"/>
                </a:solidFill>
              </a:rPr>
              <a:t>)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this(v, </a:t>
            </a:r>
            <a:r>
              <a:rPr lang="en-US" b="1" dirty="0">
                <a:solidFill>
                  <a:srgbClr val="7030A0"/>
                </a:solidFill>
              </a:rPr>
              <a:t>null, null);	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getValue</a:t>
            </a:r>
            <a:r>
              <a:rPr lang="en-US" b="1" dirty="0">
                <a:solidFill>
                  <a:srgbClr val="7030A0"/>
                </a:solidFill>
              </a:rPr>
              <a:t>()	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smtClean="0">
                <a:solidFill>
                  <a:srgbClr val="7030A0"/>
                </a:solidFill>
              </a:rPr>
              <a:t>{  return </a:t>
            </a:r>
            <a:r>
              <a:rPr lang="en-US" b="1" dirty="0">
                <a:solidFill>
                  <a:srgbClr val="7030A0"/>
                </a:solidFill>
              </a:rPr>
              <a:t>value</a:t>
            </a:r>
            <a:r>
              <a:rPr lang="en-US" b="1" dirty="0" smtClean="0">
                <a:solidFill>
                  <a:srgbClr val="7030A0"/>
                </a:solidFill>
              </a:rPr>
              <a:t>;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smtClean="0">
                <a:solidFill>
                  <a:srgbClr val="7030A0"/>
                </a:solidFill>
              </a:rPr>
              <a:t>   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public </a:t>
            </a:r>
            <a:r>
              <a:rPr lang="en-US" b="1" dirty="0" err="1" smtClean="0">
                <a:solidFill>
                  <a:srgbClr val="7030A0"/>
                </a:solidFill>
              </a:rPr>
              <a:t>dListNode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getNext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{  return next;   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public </a:t>
            </a:r>
            <a:r>
              <a:rPr lang="en-US" b="1" dirty="0" err="1" smtClean="0">
                <a:solidFill>
                  <a:srgbClr val="7030A0"/>
                </a:solidFill>
              </a:rPr>
              <a:t>dListNode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getPrev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   return </a:t>
            </a:r>
            <a:r>
              <a:rPr lang="en-US" b="1" dirty="0" err="1" smtClean="0">
                <a:solidFill>
                  <a:srgbClr val="7030A0"/>
                </a:solidFill>
              </a:rPr>
              <a:t>prev</a:t>
            </a:r>
            <a:r>
              <a:rPr lang="en-US" b="1" dirty="0" smtClean="0">
                <a:solidFill>
                  <a:srgbClr val="7030A0"/>
                </a:solidFill>
              </a:rPr>
              <a:t>;     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52400"/>
            <a:ext cx="4038600" cy="624840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300" dirty="0" smtClean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 smtClean="0"/>
              <a:t>     </a:t>
            </a:r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endParaRPr lang="en-US" sz="1300" dirty="0" smtClean="0"/>
          </a:p>
          <a:p>
            <a:pPr marL="0" indent="0">
              <a:buFont typeface="Arial" pitchFamily="34" charset="0"/>
              <a:buNone/>
            </a:pPr>
            <a:r>
              <a:rPr lang="en-US" sz="1300" dirty="0"/>
              <a:t> </a:t>
            </a:r>
            <a:r>
              <a:rPr lang="en-US" sz="1300" dirty="0" smtClean="0"/>
              <a:t>    </a:t>
            </a:r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endParaRPr lang="en-US" sz="1300" dirty="0" smtClean="0"/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endParaRPr lang="en-US" sz="1300" dirty="0" smtClean="0"/>
          </a:p>
          <a:p>
            <a:pPr marL="0" indent="0">
              <a:buFont typeface="Arial" pitchFamily="34" charset="0"/>
              <a:buNone/>
            </a:pPr>
            <a:r>
              <a:rPr lang="en-US" sz="1300" dirty="0"/>
              <a:t> </a:t>
            </a:r>
            <a:r>
              <a:rPr lang="en-US" sz="1300" dirty="0" smtClean="0"/>
              <a:t>    </a:t>
            </a:r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endParaRPr lang="en-US" sz="1300" dirty="0" smtClean="0"/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r>
              <a:rPr lang="en-US" sz="1300" b="1" dirty="0" smtClean="0">
                <a:solidFill>
                  <a:srgbClr val="7030A0"/>
                </a:solidFill>
              </a:rPr>
              <a:t>     public void </a:t>
            </a:r>
            <a:r>
              <a:rPr lang="en-US" sz="1300" b="1" dirty="0" err="1" smtClean="0">
                <a:solidFill>
                  <a:srgbClr val="7030A0"/>
                </a:solidFill>
              </a:rPr>
              <a:t>setValue</a:t>
            </a:r>
            <a:r>
              <a:rPr lang="en-US" sz="1300" b="1" dirty="0" smtClean="0">
                <a:solidFill>
                  <a:srgbClr val="7030A0"/>
                </a:solidFill>
              </a:rPr>
              <a:t>(</a:t>
            </a:r>
            <a:r>
              <a:rPr lang="en-US" sz="1300" b="1" dirty="0" err="1" smtClean="0">
                <a:solidFill>
                  <a:srgbClr val="7030A0"/>
                </a:solidFill>
              </a:rPr>
              <a:t>anyType</a:t>
            </a:r>
            <a:r>
              <a:rPr lang="en-US" sz="1300" b="1" dirty="0" smtClean="0">
                <a:solidFill>
                  <a:srgbClr val="7030A0"/>
                </a:solidFill>
              </a:rPr>
              <a:t> v)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 smtClean="0">
                <a:solidFill>
                  <a:srgbClr val="7030A0"/>
                </a:solidFill>
              </a:rPr>
              <a:t>     {   value = v;  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 smtClean="0">
                <a:solidFill>
                  <a:srgbClr val="7030A0"/>
                </a:solidFill>
              </a:rPr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 smtClean="0">
                <a:solidFill>
                  <a:srgbClr val="7030A0"/>
                </a:solidFill>
              </a:rPr>
              <a:t>     public void </a:t>
            </a:r>
            <a:r>
              <a:rPr lang="en-US" sz="1300" b="1" dirty="0" err="1" smtClean="0">
                <a:solidFill>
                  <a:srgbClr val="7030A0"/>
                </a:solidFill>
              </a:rPr>
              <a:t>setPrev</a:t>
            </a:r>
            <a:r>
              <a:rPr lang="en-US" sz="1300" b="1" dirty="0" smtClean="0">
                <a:solidFill>
                  <a:srgbClr val="7030A0"/>
                </a:solidFill>
              </a:rPr>
              <a:t>(</a:t>
            </a:r>
            <a:r>
              <a:rPr lang="en-US" sz="1300" b="1" dirty="0" err="1" smtClean="0">
                <a:solidFill>
                  <a:srgbClr val="7030A0"/>
                </a:solidFill>
              </a:rPr>
              <a:t>dListNode</a:t>
            </a:r>
            <a:r>
              <a:rPr lang="en-US" sz="1300" b="1" dirty="0" smtClean="0">
                <a:solidFill>
                  <a:srgbClr val="7030A0"/>
                </a:solidFill>
              </a:rPr>
              <a:t> p)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 smtClean="0">
                <a:solidFill>
                  <a:srgbClr val="7030A0"/>
                </a:solidFill>
              </a:rPr>
              <a:t>     {   </a:t>
            </a:r>
            <a:r>
              <a:rPr lang="en-US" sz="1300" b="1" dirty="0" err="1" smtClean="0">
                <a:solidFill>
                  <a:srgbClr val="7030A0"/>
                </a:solidFill>
              </a:rPr>
              <a:t>prev</a:t>
            </a:r>
            <a:r>
              <a:rPr lang="en-US" sz="1300" b="1" dirty="0" smtClean="0">
                <a:solidFill>
                  <a:srgbClr val="7030A0"/>
                </a:solidFill>
              </a:rPr>
              <a:t> = p;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 smtClean="0">
                <a:solidFill>
                  <a:srgbClr val="7030A0"/>
                </a:solidFill>
              </a:rPr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 smtClean="0">
                <a:solidFill>
                  <a:srgbClr val="7030A0"/>
                </a:solidFill>
              </a:rPr>
              <a:t>     public void </a:t>
            </a:r>
            <a:r>
              <a:rPr lang="en-US" sz="1300" b="1" dirty="0" err="1" smtClean="0">
                <a:solidFill>
                  <a:srgbClr val="7030A0"/>
                </a:solidFill>
              </a:rPr>
              <a:t>setNext</a:t>
            </a:r>
            <a:r>
              <a:rPr lang="en-US" sz="1300" b="1" dirty="0" smtClean="0">
                <a:solidFill>
                  <a:srgbClr val="7030A0"/>
                </a:solidFill>
              </a:rPr>
              <a:t>(</a:t>
            </a:r>
            <a:r>
              <a:rPr lang="en-US" sz="1300" b="1" dirty="0" err="1" smtClean="0">
                <a:solidFill>
                  <a:srgbClr val="7030A0"/>
                </a:solidFill>
              </a:rPr>
              <a:t>dListNode</a:t>
            </a:r>
            <a:r>
              <a:rPr lang="en-US" sz="13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 smtClean="0">
                <a:solidFill>
                  <a:srgbClr val="7030A0"/>
                </a:solidFill>
              </a:rPr>
              <a:t>     {  next = n;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 smtClean="0">
                <a:solidFill>
                  <a:srgbClr val="7030A0"/>
                </a:solidFill>
              </a:rPr>
              <a:t>}</a:t>
            </a:r>
            <a:endParaRPr lang="en-US" sz="13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7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head        null         tail</a:t>
            </a:r>
          </a:p>
          <a:p>
            <a:pPr marL="0" indent="0">
              <a:buNone/>
            </a:pPr>
            <a:r>
              <a:rPr lang="en-US" dirty="0" smtClean="0"/>
              <a:t>				 tail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head	            </a:t>
            </a:r>
            <a:r>
              <a:rPr lang="en-US" b="1" dirty="0" smtClean="0">
                <a:solidFill>
                  <a:srgbClr val="C00000"/>
                </a:solidFill>
              </a:rPr>
              <a:t>bob</a:t>
            </a:r>
            <a:r>
              <a:rPr lang="en-US" dirty="0" smtClean="0"/>
              <a:t>		   	</a:t>
            </a:r>
          </a:p>
          <a:p>
            <a:pPr marL="0" indent="0">
              <a:buNone/>
            </a:pPr>
            <a:r>
              <a:rPr lang="en-US" dirty="0" smtClean="0"/>
              <a:t>								 </a:t>
            </a:r>
          </a:p>
          <a:p>
            <a:pPr marL="0" indent="0">
              <a:buNone/>
            </a:pPr>
            <a:r>
              <a:rPr lang="en-US" dirty="0" smtClean="0"/>
              <a:t>					                                </a:t>
            </a:r>
          </a:p>
          <a:p>
            <a:pPr marL="0" indent="0">
              <a:buNone/>
            </a:pPr>
            <a:r>
              <a:rPr lang="en-US" dirty="0" smtClean="0"/>
              <a:t>head         </a:t>
            </a:r>
            <a:r>
              <a:rPr lang="en-US" b="1" dirty="0" smtClean="0">
                <a:solidFill>
                  <a:srgbClr val="C00000"/>
                </a:solidFill>
              </a:rPr>
              <a:t>   bob               </a:t>
            </a:r>
            <a:r>
              <a:rPr lang="en-US" b="1" dirty="0" err="1" smtClean="0">
                <a:solidFill>
                  <a:srgbClr val="C00000"/>
                </a:solidFill>
              </a:rPr>
              <a:t>otto</a:t>
            </a:r>
            <a:r>
              <a:rPr lang="en-US" b="1" dirty="0" smtClean="0">
                <a:solidFill>
                  <a:srgbClr val="C00000"/>
                </a:solidFill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</a:rPr>
              <a:t>anna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						</a:t>
            </a:r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1905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3048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2200" y="2672687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672687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57400" y="2672687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057400" y="2672687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84418" y="2672687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905000" y="2362200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value    next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3934536" y="2667295"/>
            <a:ext cx="642581" cy="2283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789261" y="1905000"/>
            <a:ext cx="7239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4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What is the name of the green pointer?</a:t>
            </a:r>
          </a:p>
          <a:p>
            <a:pPr marL="0" indent="0">
              <a:buNone/>
            </a:pPr>
            <a:r>
              <a:rPr lang="en-US" dirty="0" smtClean="0"/>
              <a:t>				  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</a:p>
          <a:p>
            <a:pPr marL="0" indent="0">
              <a:buNone/>
            </a:pPr>
            <a:r>
              <a:rPr lang="en-US" dirty="0" smtClean="0"/>
              <a:t>								 </a:t>
            </a:r>
          </a:p>
          <a:p>
            <a:pPr marL="0" indent="0">
              <a:buNone/>
            </a:pPr>
            <a:r>
              <a:rPr lang="en-US" dirty="0" smtClean="0"/>
              <a:t>					                                </a:t>
            </a:r>
          </a:p>
          <a:p>
            <a:pPr marL="0" indent="0">
              <a:buNone/>
            </a:pPr>
            <a:r>
              <a:rPr lang="en-US" dirty="0" smtClean="0"/>
              <a:t>head         </a:t>
            </a:r>
            <a:r>
              <a:rPr lang="en-US" b="1" dirty="0" smtClean="0">
                <a:solidFill>
                  <a:srgbClr val="C00000"/>
                </a:solidFill>
              </a:rPr>
              <a:t>   bob               </a:t>
            </a:r>
            <a:r>
              <a:rPr lang="en-US" b="1" dirty="0" err="1" smtClean="0">
                <a:solidFill>
                  <a:srgbClr val="C00000"/>
                </a:solidFill>
              </a:rPr>
              <a:t>otto</a:t>
            </a:r>
            <a:r>
              <a:rPr lang="en-US" b="1" dirty="0" smtClean="0">
                <a:solidFill>
                  <a:srgbClr val="C00000"/>
                </a:solidFill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</a:rPr>
              <a:t>anna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								</a:t>
            </a:r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name of the green pointer?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head.getNext</a:t>
            </a:r>
            <a:r>
              <a:rPr lang="en-US" b="1" dirty="0" smtClean="0">
                <a:solidFill>
                  <a:srgbClr val="C00000"/>
                </a:solidFill>
              </a:rPr>
              <a:t>().</a:t>
            </a:r>
            <a:r>
              <a:rPr lang="en-US" b="1" dirty="0" err="1" smtClean="0">
                <a:solidFill>
                  <a:srgbClr val="C00000"/>
                </a:solidFill>
              </a:rPr>
              <a:t>getNext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	      or...			  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</a:p>
          <a:p>
            <a:pPr marL="0" indent="0">
              <a:buNone/>
            </a:pPr>
            <a:r>
              <a:rPr lang="en-US" dirty="0" smtClean="0"/>
              <a:t>								 </a:t>
            </a:r>
          </a:p>
          <a:p>
            <a:pPr marL="0" indent="0">
              <a:buNone/>
            </a:pPr>
            <a:r>
              <a:rPr lang="en-US" dirty="0" smtClean="0"/>
              <a:t>					                                </a:t>
            </a:r>
          </a:p>
          <a:p>
            <a:pPr marL="0" indent="0">
              <a:buNone/>
            </a:pPr>
            <a:r>
              <a:rPr lang="en-US" dirty="0" smtClean="0"/>
              <a:t>head         </a:t>
            </a:r>
            <a:r>
              <a:rPr lang="en-US" b="1" dirty="0" smtClean="0">
                <a:solidFill>
                  <a:srgbClr val="C00000"/>
                </a:solidFill>
              </a:rPr>
              <a:t>   bob               </a:t>
            </a:r>
            <a:r>
              <a:rPr lang="en-US" b="1" dirty="0" err="1" smtClean="0">
                <a:solidFill>
                  <a:srgbClr val="C00000"/>
                </a:solidFill>
              </a:rPr>
              <a:t>otto</a:t>
            </a:r>
            <a:r>
              <a:rPr lang="en-US" b="1" dirty="0" smtClean="0">
                <a:solidFill>
                  <a:srgbClr val="C00000"/>
                </a:solidFill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</a:rPr>
              <a:t>anna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								</a:t>
            </a:r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1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name of the green pointer?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head.getNext</a:t>
            </a:r>
            <a:r>
              <a:rPr lang="en-US" b="1" dirty="0" smtClean="0">
                <a:solidFill>
                  <a:srgbClr val="C00000"/>
                </a:solidFill>
              </a:rPr>
              <a:t>().</a:t>
            </a:r>
            <a:r>
              <a:rPr lang="en-US" b="1" dirty="0" err="1" smtClean="0">
                <a:solidFill>
                  <a:srgbClr val="C00000"/>
                </a:solidFill>
              </a:rPr>
              <a:t>getNext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	      or...			 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tail.getPrev</a:t>
            </a:r>
            <a:r>
              <a:rPr lang="en-US" b="1" dirty="0" smtClean="0">
                <a:solidFill>
                  <a:srgbClr val="C00000"/>
                </a:solidFill>
              </a:rPr>
              <a:t>().</a:t>
            </a:r>
            <a:r>
              <a:rPr lang="en-US" b="1" dirty="0" err="1" smtClean="0">
                <a:solidFill>
                  <a:srgbClr val="C00000"/>
                </a:solidFill>
              </a:rPr>
              <a:t>getNext</a:t>
            </a:r>
            <a:r>
              <a:rPr lang="en-US" b="1" dirty="0" smtClean="0">
                <a:solidFill>
                  <a:srgbClr val="C00000"/>
                </a:solidFill>
              </a:rPr>
              <a:t>()   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							 </a:t>
            </a:r>
          </a:p>
          <a:p>
            <a:pPr marL="0" indent="0">
              <a:buNone/>
            </a:pPr>
            <a:r>
              <a:rPr lang="en-US" dirty="0" smtClean="0"/>
              <a:t>					                                </a:t>
            </a:r>
          </a:p>
          <a:p>
            <a:pPr marL="0" indent="0">
              <a:buNone/>
            </a:pPr>
            <a:r>
              <a:rPr lang="en-US" dirty="0" smtClean="0"/>
              <a:t>head         </a:t>
            </a:r>
            <a:r>
              <a:rPr lang="en-US" b="1" dirty="0" smtClean="0">
                <a:solidFill>
                  <a:srgbClr val="C00000"/>
                </a:solidFill>
              </a:rPr>
              <a:t>   bob               </a:t>
            </a:r>
            <a:r>
              <a:rPr lang="en-US" b="1" dirty="0" err="1" smtClean="0">
                <a:solidFill>
                  <a:srgbClr val="C00000"/>
                </a:solidFill>
              </a:rPr>
              <a:t>otto</a:t>
            </a:r>
            <a:r>
              <a:rPr lang="en-US" b="1" dirty="0" smtClean="0">
                <a:solidFill>
                  <a:srgbClr val="C00000"/>
                </a:solidFill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</a:rPr>
              <a:t>anna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								</a:t>
            </a:r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2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What is the name of the green pointer?</a:t>
            </a:r>
          </a:p>
          <a:p>
            <a:pPr marL="0" indent="0">
              <a:buNone/>
            </a:pPr>
            <a:r>
              <a:rPr lang="en-US" dirty="0" smtClean="0"/>
              <a:t>				  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</a:p>
          <a:p>
            <a:pPr marL="0" indent="0">
              <a:buNone/>
            </a:pPr>
            <a:r>
              <a:rPr lang="en-US" dirty="0" smtClean="0"/>
              <a:t>								 </a:t>
            </a:r>
          </a:p>
          <a:p>
            <a:pPr marL="0" indent="0">
              <a:buNone/>
            </a:pPr>
            <a:r>
              <a:rPr lang="en-US" dirty="0" smtClean="0"/>
              <a:t>					                                </a:t>
            </a:r>
          </a:p>
          <a:p>
            <a:pPr marL="0" indent="0">
              <a:buNone/>
            </a:pPr>
            <a:r>
              <a:rPr lang="en-US" dirty="0" smtClean="0"/>
              <a:t>head         </a:t>
            </a:r>
            <a:r>
              <a:rPr lang="en-US" b="1" dirty="0" smtClean="0">
                <a:solidFill>
                  <a:srgbClr val="C00000"/>
                </a:solidFill>
              </a:rPr>
              <a:t>   bob               </a:t>
            </a:r>
            <a:r>
              <a:rPr lang="en-US" b="1" dirty="0" err="1" smtClean="0">
                <a:solidFill>
                  <a:srgbClr val="C00000"/>
                </a:solidFill>
              </a:rPr>
              <a:t>otto</a:t>
            </a:r>
            <a:r>
              <a:rPr lang="en-US" b="1" dirty="0" smtClean="0">
                <a:solidFill>
                  <a:srgbClr val="C00000"/>
                </a:solidFill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</a:rPr>
              <a:t>anna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								</a:t>
            </a:r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9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name of the green pointer?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head.getNext</a:t>
            </a:r>
            <a:r>
              <a:rPr lang="en-US" b="1" dirty="0" smtClean="0">
                <a:solidFill>
                  <a:srgbClr val="C00000"/>
                </a:solidFill>
              </a:rPr>
              <a:t>().</a:t>
            </a:r>
            <a:r>
              <a:rPr lang="en-US" b="1" dirty="0" err="1" smtClean="0">
                <a:solidFill>
                  <a:srgbClr val="C00000"/>
                </a:solidFill>
              </a:rPr>
              <a:t>getPrev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	or…				  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</a:p>
          <a:p>
            <a:pPr marL="0" indent="0">
              <a:buNone/>
            </a:pPr>
            <a:r>
              <a:rPr lang="en-US" dirty="0" smtClean="0"/>
              <a:t>								 </a:t>
            </a:r>
          </a:p>
          <a:p>
            <a:pPr marL="0" indent="0">
              <a:buNone/>
            </a:pPr>
            <a:r>
              <a:rPr lang="en-US" dirty="0" smtClean="0"/>
              <a:t>					                                </a:t>
            </a:r>
          </a:p>
          <a:p>
            <a:pPr marL="0" indent="0">
              <a:buNone/>
            </a:pPr>
            <a:r>
              <a:rPr lang="en-US" dirty="0" smtClean="0"/>
              <a:t>head         </a:t>
            </a:r>
            <a:r>
              <a:rPr lang="en-US" b="1" dirty="0" smtClean="0">
                <a:solidFill>
                  <a:srgbClr val="C00000"/>
                </a:solidFill>
              </a:rPr>
              <a:t>   bob               </a:t>
            </a:r>
            <a:r>
              <a:rPr lang="en-US" b="1" dirty="0" err="1" smtClean="0">
                <a:solidFill>
                  <a:srgbClr val="C00000"/>
                </a:solidFill>
              </a:rPr>
              <a:t>otto</a:t>
            </a:r>
            <a:r>
              <a:rPr lang="en-US" b="1" dirty="0" smtClean="0">
                <a:solidFill>
                  <a:srgbClr val="C00000"/>
                </a:solidFill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</a:rPr>
              <a:t>anna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								</a:t>
            </a:r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/>
              <a:t> </a:t>
            </a:r>
            <a:r>
              <a:rPr lang="en-US" dirty="0" smtClean="0"/>
              <a:t> value 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8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811</Words>
  <Application>Microsoft Office PowerPoint</Application>
  <PresentationFormat>On-screen Show (4:3)</PresentationFormat>
  <Paragraphs>279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Double Linked List</vt:lpstr>
      <vt:lpstr>Double Linked List</vt:lpstr>
      <vt:lpstr>PowerPoint Presentation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getLast method – regular and double</vt:lpstr>
      <vt:lpstr>Inserting an element into a dLinked List</vt:lpstr>
      <vt:lpstr>Inserting an element into a dLinked List</vt:lpstr>
      <vt:lpstr>Inserting an element into a dLinked List</vt:lpstr>
      <vt:lpstr>Inserting an element into a dLinked List</vt:lpstr>
      <vt:lpstr>Why a tail pointer?</vt:lpstr>
      <vt:lpstr>Double-Circular Linked List?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</dc:title>
  <dc:creator>Oberle, Doug R</dc:creator>
  <cp:lastModifiedBy>Administrator</cp:lastModifiedBy>
  <cp:revision>20</cp:revision>
  <dcterms:created xsi:type="dcterms:W3CDTF">2006-08-16T00:00:00Z</dcterms:created>
  <dcterms:modified xsi:type="dcterms:W3CDTF">2015-06-20T18:14:25Z</dcterms:modified>
</cp:coreProperties>
</file>