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8" r:id="rId3"/>
    <p:sldId id="257" r:id="rId4"/>
    <p:sldId id="260" r:id="rId5"/>
    <p:sldId id="261" r:id="rId6"/>
    <p:sldId id="264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9" r:id="rId42"/>
    <p:sldId id="298" r:id="rId43"/>
    <p:sldId id="300" r:id="rId44"/>
    <p:sldId id="301" r:id="rId45"/>
    <p:sldId id="303" r:id="rId46"/>
    <p:sldId id="302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97"/>
    <a:srgbClr val="FF91E0"/>
    <a:srgbClr val="F169FF"/>
    <a:srgbClr val="D4FF67"/>
    <a:srgbClr val="C891FF"/>
    <a:srgbClr val="96FF67"/>
    <a:srgbClr val="67FFF1"/>
    <a:srgbClr val="FF9991"/>
    <a:srgbClr val="91B3FF"/>
    <a:srgbClr val="FFF16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 autoAdjust="0"/>
    <p:restoredTop sz="94665" autoAdjust="0"/>
  </p:normalViewPr>
  <p:slideViewPr>
    <p:cSldViewPr>
      <p:cViewPr varScale="1">
        <p:scale>
          <a:sx n="150" d="100"/>
          <a:sy n="150" d="100"/>
        </p:scale>
        <p:origin x="-618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autoTitleDeleted val="1"/>
    <c:plotArea>
      <c:layout/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Words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3"/>
            <c:spPr>
              <a:solidFill>
                <a:schemeClr val="accent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4"/>
            <c:spPr>
              <a:solidFill>
                <a:schemeClr val="accent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5"/>
            <c:spPr>
              <a:solidFill>
                <a:schemeClr val="accent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6"/>
            <c:spPr>
              <a:solidFill>
                <a:schemeClr val="accent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7"/>
            <c:spPr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8"/>
            <c:spPr>
              <a:solidFill>
                <a:schemeClr val="accent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9"/>
            <c:spPr>
              <a:solidFill>
                <a:schemeClr val="accent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0"/>
            <c:spPr>
              <a:solidFill>
                <a:schemeClr val="accent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1"/>
            <c:spPr>
              <a:solidFill>
                <a:schemeClr val="accent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2"/>
            <c:spPr>
              <a:solidFill>
                <a:schemeClr val="accent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txPr>
              <a:bodyPr/>
              <a:lstStyle/>
              <a:p>
                <a:pPr>
                  <a:defRPr i="1"/>
                </a:pPr>
                <a:endParaRPr lang="en-US"/>
              </a:p>
            </c:txPr>
            <c:showVal val="1"/>
          </c:dLbls>
          <c:cat>
            <c:strRef>
              <c:f>Sheet1!$A$2:$A$14</c:f>
              <c:strCache>
                <c:ptCount val="13"/>
                <c:pt idx="0">
                  <c:v>ISO C90</c:v>
                </c:pt>
                <c:pt idx="1">
                  <c:v>ISO C99</c:v>
                </c:pt>
                <c:pt idx="2">
                  <c:v>ISO C11</c:v>
                </c:pt>
                <c:pt idx="3">
                  <c:v>ISO C++98</c:v>
                </c:pt>
                <c:pt idx="4">
                  <c:v>ISO C++11</c:v>
                </c:pt>
                <c:pt idx="5">
                  <c:v>ISO C++20</c:v>
                </c:pt>
                <c:pt idx="6">
                  <c:v>Java</c:v>
                </c:pt>
                <c:pt idx="7">
                  <c:v>JavaScript ES6</c:v>
                </c:pt>
                <c:pt idx="8">
                  <c:v>C#</c:v>
                </c:pt>
                <c:pt idx="9">
                  <c:v>Rust</c:v>
                </c:pt>
                <c:pt idx="10">
                  <c:v>Swift</c:v>
                </c:pt>
                <c:pt idx="11">
                  <c:v>Go</c:v>
                </c:pt>
                <c:pt idx="12">
                  <c:v>Lua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32</c:v>
                </c:pt>
                <c:pt idx="1">
                  <c:v>37</c:v>
                </c:pt>
                <c:pt idx="2">
                  <c:v>43</c:v>
                </c:pt>
                <c:pt idx="3">
                  <c:v>63</c:v>
                </c:pt>
                <c:pt idx="4">
                  <c:v>75</c:v>
                </c:pt>
                <c:pt idx="5">
                  <c:v>77</c:v>
                </c:pt>
                <c:pt idx="6">
                  <c:v>53</c:v>
                </c:pt>
                <c:pt idx="7">
                  <c:v>46</c:v>
                </c:pt>
                <c:pt idx="8">
                  <c:v>102</c:v>
                </c:pt>
                <c:pt idx="9">
                  <c:v>52</c:v>
                </c:pt>
                <c:pt idx="10">
                  <c:v>79</c:v>
                </c:pt>
                <c:pt idx="11">
                  <c:v>59</c:v>
                </c:pt>
                <c:pt idx="12">
                  <c:v>22</c:v>
                </c:pt>
              </c:numCache>
            </c:numRef>
          </c:val>
        </c:ser>
        <c:gapWidth val="50"/>
        <c:axId val="154641152"/>
        <c:axId val="154642688"/>
      </c:barChart>
      <c:catAx>
        <c:axId val="154641152"/>
        <c:scaling>
          <c:orientation val="maxMin"/>
        </c:scaling>
        <c:axPos val="l"/>
        <c:tickLblPos val="nextTo"/>
        <c:crossAx val="154642688"/>
        <c:crosses val="autoZero"/>
        <c:auto val="1"/>
        <c:lblAlgn val="ctr"/>
        <c:lblOffset val="100"/>
      </c:catAx>
      <c:valAx>
        <c:axId val="154642688"/>
        <c:scaling>
          <c:orientation val="minMax"/>
          <c:max val="105"/>
          <c:min val="0"/>
        </c:scaling>
        <c:delete val="1"/>
        <c:axPos val="t"/>
        <c:majorGridlines>
          <c:spPr>
            <a:ln>
              <a:solidFill>
                <a:srgbClr val="004080">
                  <a:alpha val="50000"/>
                </a:srgbClr>
              </a:solidFill>
            </a:ln>
          </c:spPr>
        </c:majorGridlines>
        <c:numFmt formatCode="General" sourceLinked="1"/>
        <c:tickLblPos val="none"/>
        <c:crossAx val="154641152"/>
        <c:crosses val="autoZero"/>
        <c:crossBetween val="between"/>
      </c:valAx>
    </c:plotArea>
    <c:plotVisOnly val="1"/>
  </c:chart>
  <c:txPr>
    <a:bodyPr/>
    <a:lstStyle/>
    <a:p>
      <a:pPr>
        <a:defRPr sz="11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9846C-FE12-4584-B940-E15D3EF19B12}" type="datetimeFigureOut">
              <a:rPr lang="en-GB" smtClean="0"/>
              <a:pPr/>
              <a:t>19/07/2018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F3773-6911-41F4-97ED-77AFF9C51B2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F3773-6911-41F4-97ED-77AFF9C51B26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11560" y="0"/>
            <a:ext cx="4680520" cy="2787774"/>
          </a:xfrm>
        </p:spPr>
        <p:txBody>
          <a:bodyPr anchor="b">
            <a:noAutofit/>
          </a:bodyPr>
          <a:lstStyle>
            <a:lvl1pPr>
              <a:defRPr sz="15000"/>
            </a:lvl1pPr>
          </a:lstStyle>
          <a:p>
            <a:pPr algn="l"/>
            <a:r>
              <a:rPr lang="en-US" sz="18000" b="1" smtClean="0">
                <a:solidFill>
                  <a:schemeClr val="tx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aramond" pitchFamily="18" charset="0"/>
              </a:rPr>
              <a:t>Click to edit Master title style</a:t>
            </a:r>
            <a:endParaRPr lang="en-GB" sz="18000" b="1" dirty="0">
              <a:solidFill>
                <a:schemeClr val="tx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Garamond" pitchFamily="18" charset="0"/>
            </a:endParaRPr>
          </a:p>
        </p:txBody>
      </p:sp>
      <p:pic>
        <p:nvPicPr>
          <p:cNvPr id="11" name="Picture 10" descr="egg.png"/>
          <p:cNvPicPr>
            <a:picLocks noChangeAspect="1"/>
          </p:cNvPicPr>
          <p:nvPr userDrawn="1"/>
        </p:nvPicPr>
        <p:blipFill>
          <a:blip r:embed="rId2" cstate="print"/>
          <a:srcRect l="8929" r="8929"/>
          <a:stretch>
            <a:fillRect/>
          </a:stretch>
        </p:blipFill>
        <p:spPr>
          <a:xfrm>
            <a:off x="5580112" y="555526"/>
            <a:ext cx="3312368" cy="40324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4515966"/>
            <a:ext cx="720080" cy="201836"/>
          </a:xfrm>
        </p:spPr>
        <p:txBody>
          <a:bodyPr/>
          <a:lstStyle>
            <a:lvl1pPr>
              <a:defRPr sz="1000" i="1">
                <a:solidFill>
                  <a:schemeClr val="tx2"/>
                </a:solidFill>
              </a:defRPr>
            </a:lvl1pPr>
          </a:lstStyle>
          <a:p>
            <a:fld id="{F596E717-5BCE-4626-BA0A-15E93300C8B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 userDrawn="1">
            <p:ph type="title"/>
          </p:nvPr>
        </p:nvSpPr>
        <p:spPr>
          <a:xfrm rot="5400000">
            <a:off x="-1620688" y="2283718"/>
            <a:ext cx="4320480" cy="576064"/>
          </a:xfrm>
          <a:prstGeom prst="roundRect">
            <a:avLst>
              <a:gd name="adj" fmla="val 24807"/>
            </a:avLst>
          </a:prstGeom>
          <a:gradFill flip="none" rotWithShape="1">
            <a:gsLst>
              <a:gs pos="0">
                <a:schemeClr val="bg2"/>
              </a:gs>
              <a:gs pos="50000">
                <a:schemeClr val="bg2">
                  <a:alpha val="25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/>
          <a:p>
            <a:pPr algn="l"/>
            <a:r>
              <a:rPr lang="en-US" sz="3200" b="1" smtClean="0">
                <a:solidFill>
                  <a:schemeClr val="tx2"/>
                </a:solidFill>
                <a:latin typeface="Garamond" pitchFamily="18" charset="0"/>
              </a:rPr>
              <a:t>Click to edit Master title style</a:t>
            </a:r>
            <a:endParaRPr lang="en-GB" sz="3200" b="1" dirty="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 userDrawn="1">
            <p:ph idx="1"/>
          </p:nvPr>
        </p:nvSpPr>
        <p:spPr>
          <a:xfrm>
            <a:off x="971600" y="411510"/>
            <a:ext cx="7920880" cy="4104456"/>
          </a:xfrm>
        </p:spPr>
        <p:txBody>
          <a:bodyPr/>
          <a:lstStyle>
            <a:lvl1pPr marL="271463" indent="-271463">
              <a:defRPr/>
            </a:lvl1pPr>
          </a:lstStyle>
          <a:p>
            <a:pPr lvl="0">
              <a:buClr>
                <a:schemeClr val="tx2"/>
              </a:buClr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971600" y="4515966"/>
            <a:ext cx="7200800" cy="216024"/>
          </a:xfrm>
        </p:spPr>
        <p:txBody>
          <a:bodyPr anchor="ctr">
            <a:noAutofit/>
          </a:bodyPr>
          <a:lstStyle>
            <a:lvl1pPr marL="0" indent="0">
              <a:buNone/>
              <a:defRPr sz="1000" i="1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add references and credits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9CC04-80BF-412A-912E-F4C8CD51E6B7}" type="datetimeFigureOut">
              <a:rPr lang="en-GB" smtClean="0"/>
              <a:pPr/>
              <a:t>19/07/2018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6E717-5BCE-4626-BA0A-15E93300C8B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an@chillian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gg.chilliant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mputingatschool.org.uk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uej.org/" TargetMode="External"/><Relationship Id="rId2" Type="http://schemas.openxmlformats.org/officeDocument/2006/relationships/hyperlink" Target="http://www.smallbasic.com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uej.org/" TargetMode="External"/><Relationship Id="rId2" Type="http://schemas.openxmlformats.org/officeDocument/2006/relationships/hyperlink" Target="https://docs.oracle.com/javase/specs/jls/se8/jls8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rainfuc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chilliant.com/cocl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alpha val="0"/>
              </a:schemeClr>
            </a:gs>
            <a:gs pos="50000">
              <a:schemeClr val="bg2">
                <a:alpha val="0"/>
              </a:schemeClr>
            </a:gs>
            <a:gs pos="100000">
              <a:schemeClr val="bg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11510"/>
            <a:ext cx="3888432" cy="2160240"/>
          </a:xfrm>
        </p:spPr>
        <p:txBody>
          <a:bodyPr anchor="b">
            <a:noAutofit/>
          </a:bodyPr>
          <a:lstStyle/>
          <a:p>
            <a:pPr algn="l"/>
            <a:r>
              <a:rPr lang="en-GB" b="1" dirty="0" smtClean="0">
                <a:solidFill>
                  <a:schemeClr val="tx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aramond" pitchFamily="18" charset="0"/>
              </a:rPr>
              <a:t>egg</a:t>
            </a:r>
            <a:endParaRPr lang="en-GB" b="1" dirty="0">
              <a:solidFill>
                <a:schemeClr val="tx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2571750"/>
            <a:ext cx="460851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Introduction to egg</a:t>
            </a:r>
          </a:p>
          <a:p>
            <a:pPr>
              <a:lnSpc>
                <a:spcPct val="100000"/>
              </a:lnSpc>
            </a:pPr>
            <a:endParaRPr lang="en-GB" sz="1200" dirty="0" smtClean="0"/>
          </a:p>
          <a:p>
            <a:pPr>
              <a:lnSpc>
                <a:spcPct val="100000"/>
              </a:lnSpc>
            </a:pPr>
            <a:r>
              <a:rPr lang="en-GB" sz="1200" dirty="0" smtClean="0"/>
              <a:t>Ian Taylor &lt;</a:t>
            </a:r>
            <a:r>
              <a:rPr lang="en-GB" sz="1200" dirty="0" smtClean="0">
                <a:hlinkClick r:id="rId3"/>
              </a:rPr>
              <a:t>ian@chilliant.com</a:t>
            </a:r>
            <a:r>
              <a:rPr lang="en-GB" sz="1200" dirty="0" smtClean="0"/>
              <a:t>&gt;</a:t>
            </a:r>
          </a:p>
          <a:p>
            <a:pPr>
              <a:lnSpc>
                <a:spcPct val="100000"/>
              </a:lnSpc>
            </a:pPr>
            <a:r>
              <a:rPr lang="en-GB" sz="1200" dirty="0" smtClean="0"/>
              <a:t>July 2018</a:t>
            </a:r>
          </a:p>
          <a:p>
            <a:pPr>
              <a:lnSpc>
                <a:spcPct val="100000"/>
              </a:lnSpc>
            </a:pPr>
            <a:r>
              <a:rPr lang="en-GB" sz="1200" dirty="0" smtClean="0">
                <a:hlinkClick r:id="rId4"/>
              </a:rPr>
              <a:t>http://egg.chilliant.com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-1620688" y="2283718"/>
            <a:ext cx="4320480" cy="576064"/>
          </a:xfrm>
          <a:prstGeom prst="roundRect">
            <a:avLst>
              <a:gd name="adj" fmla="val 24807"/>
            </a:avLst>
          </a:prstGeom>
          <a:gradFill flip="none" rotWithShape="1">
            <a:gsLst>
              <a:gs pos="0">
                <a:schemeClr val="bg2"/>
              </a:gs>
              <a:gs pos="50000">
                <a:schemeClr val="bg2">
                  <a:alpha val="25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/>
          <a:p>
            <a:pPr algn="l"/>
            <a:r>
              <a:rPr lang="en-GB" sz="3200" b="1" dirty="0" smtClean="0">
                <a:solidFill>
                  <a:schemeClr val="tx2"/>
                </a:solidFill>
                <a:latin typeface="Garamond" pitchFamily="18" charset="0"/>
              </a:rPr>
              <a:t>Language Vocabulary</a:t>
            </a:r>
            <a:endParaRPr lang="en-GB" sz="3200" b="1" dirty="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71600" y="411510"/>
            <a:ext cx="7920880" cy="3960440"/>
          </a:xfrm>
        </p:spPr>
        <p:txBody>
          <a:bodyPr/>
          <a:lstStyle/>
          <a:p>
            <a:pPr marL="0" indent="0">
              <a:buClr>
                <a:schemeClr val="tx2"/>
              </a:buClr>
              <a:buNone/>
            </a:pPr>
            <a:r>
              <a:rPr lang="en-GB" dirty="0" smtClean="0"/>
              <a:t>One (</a:t>
            </a:r>
            <a:r>
              <a:rPr lang="en-GB" i="1" dirty="0" smtClean="0"/>
              <a:t>terrible!</a:t>
            </a:r>
            <a:r>
              <a:rPr lang="en-GB" dirty="0" smtClean="0"/>
              <a:t>) measure of a programming language specification is the number of keywords and/or reserved words 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4515966"/>
            <a:ext cx="720080" cy="201836"/>
          </a:xfrm>
        </p:spPr>
        <p:txBody>
          <a:bodyPr/>
          <a:lstStyle>
            <a:lvl1pPr>
              <a:defRPr sz="1000" i="1">
                <a:solidFill>
                  <a:schemeClr val="tx2"/>
                </a:solidFill>
              </a:defRPr>
            </a:lvl1pPr>
          </a:lstStyle>
          <a:p>
            <a:fld id="{F596E717-5BCE-4626-BA0A-15E93300C8B9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971600" y="4515966"/>
            <a:ext cx="7200800" cy="216024"/>
          </a:xfrm>
        </p:spPr>
        <p:txBody>
          <a:bodyPr anchor="ctr">
            <a:noAutofit/>
          </a:bodyPr>
          <a:lstStyle>
            <a:lvl1pPr marL="0" indent="0">
              <a:buNone/>
              <a:defRPr sz="1000" i="1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Source: Various language specifications</a:t>
            </a:r>
            <a:endParaRPr lang="en-GB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971600" y="1995686"/>
          <a:ext cx="7920880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-1620688" y="2283718"/>
            <a:ext cx="4320480" cy="576064"/>
          </a:xfrm>
          <a:prstGeom prst="roundRect">
            <a:avLst>
              <a:gd name="adj" fmla="val 24807"/>
            </a:avLst>
          </a:prstGeom>
          <a:gradFill flip="none" rotWithShape="1">
            <a:gsLst>
              <a:gs pos="0">
                <a:schemeClr val="bg2"/>
              </a:gs>
              <a:gs pos="50000">
                <a:schemeClr val="bg2">
                  <a:alpha val="25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/>
          <a:p>
            <a:pPr algn="l"/>
            <a:r>
              <a:rPr lang="en-GB" sz="3200" b="1" dirty="0" smtClean="0">
                <a:solidFill>
                  <a:schemeClr val="tx2"/>
                </a:solidFill>
                <a:latin typeface="Garamond" pitchFamily="18" charset="0"/>
              </a:rPr>
              <a:t>Keyword Breakdown 1</a:t>
            </a:r>
            <a:endParaRPr lang="en-GB" sz="3200" b="1" dirty="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71600" y="411510"/>
            <a:ext cx="7920880" cy="3960440"/>
          </a:xfrm>
        </p:spPr>
        <p:txBody>
          <a:bodyPr/>
          <a:lstStyle/>
          <a:p>
            <a:pPr>
              <a:buClr>
                <a:schemeClr val="tx2"/>
              </a:buClr>
            </a:pP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4515966"/>
            <a:ext cx="720080" cy="201836"/>
          </a:xfrm>
        </p:spPr>
        <p:txBody>
          <a:bodyPr/>
          <a:lstStyle>
            <a:lvl1pPr>
              <a:defRPr sz="1000" i="1">
                <a:solidFill>
                  <a:schemeClr val="tx2"/>
                </a:solidFill>
              </a:defRPr>
            </a:lvl1pPr>
          </a:lstStyle>
          <a:p>
            <a:fld id="{F596E717-5BCE-4626-BA0A-15E93300C8B9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971600" y="4515966"/>
            <a:ext cx="7200800" cy="216024"/>
          </a:xfrm>
        </p:spPr>
        <p:txBody>
          <a:bodyPr anchor="ctr">
            <a:noAutofit/>
          </a:bodyPr>
          <a:lstStyle>
            <a:lvl1pPr marL="0" indent="0">
              <a:buNone/>
              <a:defRPr sz="1000" i="1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add references and credits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-1620688" y="2283718"/>
            <a:ext cx="4320480" cy="576064"/>
          </a:xfrm>
          <a:prstGeom prst="roundRect">
            <a:avLst>
              <a:gd name="adj" fmla="val 24807"/>
            </a:avLst>
          </a:prstGeom>
          <a:gradFill flip="none" rotWithShape="1">
            <a:gsLst>
              <a:gs pos="0">
                <a:schemeClr val="bg2"/>
              </a:gs>
              <a:gs pos="50000">
                <a:schemeClr val="bg2">
                  <a:alpha val="25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/>
          <a:p>
            <a:pPr algn="l"/>
            <a:endParaRPr lang="en-GB" sz="3200" b="1" dirty="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71600" y="411510"/>
            <a:ext cx="7920880" cy="3960440"/>
          </a:xfrm>
        </p:spPr>
        <p:txBody>
          <a:bodyPr/>
          <a:lstStyle/>
          <a:p>
            <a:pPr>
              <a:buClr>
                <a:schemeClr val="tx2"/>
              </a:buClr>
            </a:pP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4515966"/>
            <a:ext cx="720080" cy="201836"/>
          </a:xfrm>
        </p:spPr>
        <p:txBody>
          <a:bodyPr/>
          <a:lstStyle>
            <a:lvl1pPr>
              <a:defRPr sz="1000" i="1">
                <a:solidFill>
                  <a:schemeClr val="tx2"/>
                </a:solidFill>
              </a:defRPr>
            </a:lvl1pPr>
          </a:lstStyle>
          <a:p>
            <a:fld id="{F596E717-5BCE-4626-BA0A-15E93300C8B9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971600" y="4515966"/>
            <a:ext cx="7200800" cy="216024"/>
          </a:xfrm>
        </p:spPr>
        <p:txBody>
          <a:bodyPr anchor="ctr">
            <a:noAutofit/>
          </a:bodyPr>
          <a:lstStyle>
            <a:lvl1pPr marL="0" indent="0">
              <a:buNone/>
              <a:defRPr sz="1000" i="1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add references and credits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411510"/>
          <a:ext cx="8640963" cy="432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</a:tblGrid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_</a:t>
                      </a:r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Alignas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asm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event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implements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new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readonly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string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unchecked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_</a:t>
                      </a:r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Alignof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assert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const_cast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explicit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implicit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nil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struct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union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_</a:t>
                      </a:r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Atomic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async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constexpr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export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import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noexcept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register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super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unsafe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_</a:t>
                      </a:r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Bool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auto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continue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extends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not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reinterpret_cast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switch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unsigned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_</a:t>
                      </a:r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Complex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await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debugger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extern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inline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not_eq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remove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synchronized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until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_</a:t>
                      </a:r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Generic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base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decimal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false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r-FR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instanceof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null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repeat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template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ushort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_</a:t>
                      </a:r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Imaginary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bitand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decltype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final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nullptr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restrict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then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using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_</a:t>
                      </a:r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Noreturn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bitor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default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finally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interface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object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this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value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_</a:t>
                      </a:r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Static_assert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bool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delegate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fixed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internal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operator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sbyte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thread_local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var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_</a:t>
                      </a:r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Thread_local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boolean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delete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float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into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sealed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throw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virtual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abstract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break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descending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for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r-FR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or_eq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select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throws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void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i-FI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i-FI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add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byte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do</a:t>
                      </a:r>
                      <a:r>
                        <a:rPr lang="pt-B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pt-B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pt-B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pt-B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pt-B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foreach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join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orderby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set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transient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volatile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alias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case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double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friend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let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out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short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true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r-FR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wchar_t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alignas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catch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dynamic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from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local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override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signed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try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when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alignof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char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dynamic_cast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lock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package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sizeof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typedef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where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and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char16_t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else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i-FI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get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long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params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stackalloc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typeid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while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i-FI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and_eq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char32_t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elseif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global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mutable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partial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static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typename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arguments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checked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goto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Lua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nameof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private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static_assert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typeof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xor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class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enum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group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namespace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protected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static_cast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uint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xor_eq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ascending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compl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eval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native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public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strictfp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ulong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yield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411510"/>
          <a:ext cx="8640963" cy="432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</a:tblGrid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_</a:t>
                      </a:r>
                      <a:r>
                        <a:rPr lang="en-GB" sz="800" b="0" i="0" u="none" strike="noStrike" baseline="0" dirty="0" err="1">
                          <a:solidFill>
                            <a:schemeClr val="bg1"/>
                          </a:solidFill>
                          <a:latin typeface="Courier New" pitchFamily="49" charset="0"/>
                        </a:rPr>
                        <a:t>Alignas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asm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event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implements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new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readonly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string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unchecked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_</a:t>
                      </a:r>
                      <a:r>
                        <a:rPr lang="en-GB" sz="800" b="0" i="0" u="none" strike="noStrike" baseline="0" dirty="0" err="1">
                          <a:solidFill>
                            <a:schemeClr val="bg1"/>
                          </a:solidFill>
                          <a:latin typeface="Courier New" pitchFamily="49" charset="0"/>
                        </a:rPr>
                        <a:t>Alignof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assert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const_cast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explicit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implicit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nil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struct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union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_</a:t>
                      </a:r>
                      <a:r>
                        <a:rPr lang="en-GB" sz="800" b="0" i="0" u="none" strike="noStrike" baseline="0" dirty="0">
                          <a:solidFill>
                            <a:schemeClr val="bg1"/>
                          </a:solidFill>
                          <a:latin typeface="Courier New" pitchFamily="49" charset="0"/>
                        </a:rPr>
                        <a:t>Atomic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async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constexpr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export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import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noexcept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register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super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unsafe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_</a:t>
                      </a:r>
                      <a:r>
                        <a:rPr lang="en-GB" sz="800" b="0" i="0" u="none" strike="noStrike" baseline="0" dirty="0" err="1">
                          <a:solidFill>
                            <a:schemeClr val="bg1"/>
                          </a:solidFill>
                          <a:latin typeface="Courier New" pitchFamily="49" charset="0"/>
                        </a:rPr>
                        <a:t>Bool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auto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continue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extends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not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reinterpret_cast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switch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unsigned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_</a:t>
                      </a:r>
                      <a:r>
                        <a:rPr lang="en-GB" sz="800" b="0" i="0" u="none" strike="noStrike" baseline="0" dirty="0">
                          <a:solidFill>
                            <a:schemeClr val="bg1"/>
                          </a:solidFill>
                          <a:latin typeface="Courier New" pitchFamily="49" charset="0"/>
                        </a:rPr>
                        <a:t>Complex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await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debugger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extern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inline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not_eq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remove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synchronized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until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_</a:t>
                      </a:r>
                      <a:r>
                        <a:rPr lang="en-GB" sz="800" b="0" i="0" u="none" strike="noStrike" baseline="0" dirty="0">
                          <a:solidFill>
                            <a:schemeClr val="bg1"/>
                          </a:solidFill>
                          <a:latin typeface="Courier New" pitchFamily="49" charset="0"/>
                        </a:rPr>
                        <a:t>Generic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base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decimal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false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r-FR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instanceof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null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repeat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template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ushort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_</a:t>
                      </a:r>
                      <a:r>
                        <a:rPr lang="en-GB" sz="800" b="0" i="0" u="none" strike="noStrike" baseline="0" dirty="0">
                          <a:solidFill>
                            <a:schemeClr val="bg1"/>
                          </a:solidFill>
                          <a:latin typeface="Courier New" pitchFamily="49" charset="0"/>
                        </a:rPr>
                        <a:t>Imaginary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bitand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decltype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final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nullptr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restrict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then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using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_</a:t>
                      </a:r>
                      <a:r>
                        <a:rPr lang="en-GB" sz="800" b="0" i="0" u="none" strike="noStrike" baseline="0" dirty="0" err="1">
                          <a:solidFill>
                            <a:schemeClr val="bg1"/>
                          </a:solidFill>
                          <a:latin typeface="Courier New" pitchFamily="49" charset="0"/>
                        </a:rPr>
                        <a:t>Noreturn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bitor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default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finally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interface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object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this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value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_</a:t>
                      </a:r>
                      <a:r>
                        <a:rPr lang="en-GB" sz="800" b="0" i="0" u="none" strike="noStrike" baseline="0" dirty="0" err="1">
                          <a:solidFill>
                            <a:schemeClr val="bg1"/>
                          </a:solidFill>
                          <a:latin typeface="Courier New" pitchFamily="49" charset="0"/>
                        </a:rPr>
                        <a:t>Static_assert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bool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delegate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fixed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internal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operator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sbyte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thread_local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var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_</a:t>
                      </a:r>
                      <a:r>
                        <a:rPr lang="en-GB" sz="800" b="0" i="0" u="none" strike="noStrike" baseline="0" dirty="0" err="1">
                          <a:solidFill>
                            <a:schemeClr val="bg1"/>
                          </a:solidFill>
                          <a:latin typeface="Courier New" pitchFamily="49" charset="0"/>
                        </a:rPr>
                        <a:t>Thread_local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boolean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delete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float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into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sealed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throw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virtual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abstract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break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descending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for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r-FR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or_eq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select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throws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void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i-FI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i-FI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add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byte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do</a:t>
                      </a:r>
                      <a:r>
                        <a:rPr lang="pt-B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pt-B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pt-B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pt-B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pt-B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foreach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join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orderby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set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transient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volatile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alias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case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double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friend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let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out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short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true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r-FR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wchar_t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alignas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catch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dynamic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from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local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override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signed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try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when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alignof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char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dynamic_cast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lock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package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sizeof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typedef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where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and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char16_t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else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i-FI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get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long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params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stackalloc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typeid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while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i-FI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and_eq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char32_t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elseif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global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mutable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partial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static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typename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arguments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checked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goto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Lua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nameof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private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static_assert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typeof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xor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class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enum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group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namespace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protected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static_cast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uint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xor_eq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ascending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compl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eval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native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public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strictfp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ulong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yield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411510"/>
          <a:ext cx="8640963" cy="432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</a:tblGrid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 smtClean="0">
                          <a:solidFill>
                            <a:schemeClr val="bg1"/>
                          </a:solidFill>
                          <a:latin typeface="Courier New" pitchFamily="49" charset="0"/>
                        </a:rPr>
                        <a:t>alignas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asm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event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implements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new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readonly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string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unchecked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 smtClean="0">
                          <a:solidFill>
                            <a:schemeClr val="bg1"/>
                          </a:solidFill>
                          <a:latin typeface="Courier New" pitchFamily="49" charset="0"/>
                        </a:rPr>
                        <a:t>alignof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assert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const_cast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explicit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implicit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nil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struct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union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smtClean="0">
                          <a:solidFill>
                            <a:schemeClr val="bg1"/>
                          </a:solidFill>
                          <a:latin typeface="Courier New" pitchFamily="49" charset="0"/>
                        </a:rPr>
                        <a:t>atomic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async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constexpr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export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import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noexcept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register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super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unsafe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 smtClean="0">
                          <a:solidFill>
                            <a:schemeClr val="bg1"/>
                          </a:solidFill>
                          <a:latin typeface="Courier New" pitchFamily="49" charset="0"/>
                        </a:rPr>
                        <a:t>bool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auto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continue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extends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not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reinterpret_cast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switch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unsigned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smtClean="0">
                          <a:solidFill>
                            <a:schemeClr val="bg1"/>
                          </a:solidFill>
                          <a:latin typeface="Courier New" pitchFamily="49" charset="0"/>
                        </a:rPr>
                        <a:t>complex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await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debugger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extern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inline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not_eq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remove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synchronized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until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smtClean="0">
                          <a:solidFill>
                            <a:schemeClr val="bg1"/>
                          </a:solidFill>
                          <a:latin typeface="Courier New" pitchFamily="49" charset="0"/>
                        </a:rPr>
                        <a:t>generic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base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decimal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false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r-FR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instanceof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null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repeat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template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ushort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smtClean="0">
                          <a:solidFill>
                            <a:schemeClr val="bg1"/>
                          </a:solidFill>
                          <a:latin typeface="Courier New" pitchFamily="49" charset="0"/>
                        </a:rPr>
                        <a:t>imaginary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bitand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decltype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final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nullptr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restrict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then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using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 smtClean="0">
                          <a:solidFill>
                            <a:schemeClr val="bg1"/>
                          </a:solidFill>
                          <a:latin typeface="Courier New" pitchFamily="49" charset="0"/>
                        </a:rPr>
                        <a:t>noreturn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bitor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default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finally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interface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object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this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value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 smtClean="0">
                          <a:solidFill>
                            <a:schemeClr val="bg1"/>
                          </a:solidFill>
                          <a:latin typeface="Courier New" pitchFamily="49" charset="0"/>
                        </a:rPr>
                        <a:t>static_assert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bool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delegate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fixed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internal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operator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sbyte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thread_local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var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 smtClean="0">
                          <a:solidFill>
                            <a:schemeClr val="bg1"/>
                          </a:solidFill>
                          <a:latin typeface="Courier New" pitchFamily="49" charset="0"/>
                        </a:rPr>
                        <a:t>thread_local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boolean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delete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float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into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sealed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throw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virtual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abstract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break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descending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for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r-FR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or_eq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select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throws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void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i-FI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i-FI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add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byte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do</a:t>
                      </a:r>
                      <a:r>
                        <a:rPr lang="pt-B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pt-B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pt-B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pt-B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pt-B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foreach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join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orderby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set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transient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volatile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alias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case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double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friend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let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out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short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true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r-FR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wchar_t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alignas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catch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dynamic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from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local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override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signed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try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when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alignof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char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dynamic_cast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lock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package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sizeof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typedef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where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and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char16_t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else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i-FI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get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long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params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stackalloc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typeid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while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i-FI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and_eq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char32_t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elseif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global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mutable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partial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static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typename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arguments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checked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goto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Lua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nameof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private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static_assert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typeof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xor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class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enum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group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namespace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protected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static_cast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uint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xor_eq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ascending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compl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eval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native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public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strictfp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ulong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yield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411510"/>
          <a:ext cx="8640963" cy="432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</a:tblGrid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alignas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asm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event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implements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new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readonly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string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unchecked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alignof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assert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const_cast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explicit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implicit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nil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struct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union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atomic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async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constexpr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export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import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noexcept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register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super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unsafe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bool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auto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continue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extends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not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reinterpret_cast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switch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unsigned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complex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await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debugger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extern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inline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not_eq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remove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synchronized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until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generic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base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decimal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false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r-FR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instanceof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null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repeat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template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ushort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imaginary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bitand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decltype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final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nullptr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restrict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then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using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noreturn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bitor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default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finally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interface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object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this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value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static_assert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bool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delegate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fixed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internal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operator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sbyte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thread_local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var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thread_local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boolean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delete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float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into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sealed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throw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virtual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abstract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break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descending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for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r-FR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or_eq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select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throws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void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i-FI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i-FI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add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byte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do</a:t>
                      </a:r>
                      <a:r>
                        <a:rPr lang="pt-B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pt-B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pt-B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pt-B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pt-B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foreach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join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orderby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set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transient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volatile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alias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case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double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friend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let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out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short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true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r-FR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wchar_t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alignas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catch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dynamic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from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local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override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signed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try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when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alignof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char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dynamic_cast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lock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package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sizeof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typedef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where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and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char16_t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else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i-FI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get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long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params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stackalloc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typeid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while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i-FI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and_eq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char32_t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elseif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global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mutable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partial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static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typename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arguments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checked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goto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Lua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nameof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private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static_assert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typeof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xor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class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enum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group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namespace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protected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static_cast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uint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xor_eq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ascending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compl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eval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native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public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strictfp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ulong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yield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411510"/>
          <a:ext cx="8640963" cy="432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</a:tblGrid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asm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event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implements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new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readonly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string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unchecked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assert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const_cast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explicit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implicit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nil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struct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union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atomic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async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constexpr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export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import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noexcept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register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super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unsafe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auto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continue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extends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not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reinterpret_cast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switch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unsigned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complex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await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debugger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extern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inline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not_eq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remove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synchronized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until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generic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base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decimal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false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r-FR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instanceof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null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repeat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template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ushort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imaginary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bitand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decltype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final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nullptr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restrict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then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using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noreturn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bitor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default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finally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interface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object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this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value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bool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C, C++, </a:t>
                      </a: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#, Java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delegate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fixed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internal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operator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sbyte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thread_local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var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delete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float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into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sealed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throw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virtual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abstract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break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descending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for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r-FR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or_eq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select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throws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void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i-FI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i-FI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add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byte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do</a:t>
                      </a:r>
                      <a:r>
                        <a:rPr lang="pt-B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pt-B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pt-B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pt-B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pt-B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foreach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join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orderby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set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transient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volatile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alias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case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double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friend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let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out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short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true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r-FR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wchar_t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alignas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catch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dynamic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from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local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override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signed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try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when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alignof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char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dynamic_cast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lock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package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sizeof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typedef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where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and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char16_t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else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i-FI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get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long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params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stackalloc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typeid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while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i-FI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and_eq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char32_t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elseif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global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mutable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partial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static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typename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arguments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checked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goto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Lua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nameof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private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static_assert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typeof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xor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class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enum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group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namespace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protected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static_cast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uint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xor_eq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ascending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compl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eval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native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public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strictfp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ulong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yield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411510"/>
          <a:ext cx="8640963" cy="432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</a:tblGrid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asm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event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implements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new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readonly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string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unchecked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assert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const_cast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explicit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implicit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nil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struct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union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atomic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async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constexpr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export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import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noexcept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register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super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unsafe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auto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continue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extends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not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reinterpret_cast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switch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unsigned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complex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await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debugger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extern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inline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not_eq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remove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synchronized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until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generic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base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decimal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false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r-FR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instanceof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null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repeat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template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ushort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imaginary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bitand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decltype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final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nullptr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restrict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then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using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noreturn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bitor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default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finally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interface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object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this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value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bool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C, C++, </a:t>
                      </a: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#, Java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delegate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fixed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internal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operator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sbyte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thread_local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var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delete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float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into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sealed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throw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virtual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abstract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break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descending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for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r-FR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or_eq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select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throws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void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i-FI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i-FI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add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byte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do</a:t>
                      </a:r>
                      <a:r>
                        <a:rPr lang="pt-B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pt-B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pt-B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pt-B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pt-B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foreach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join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orderby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set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transient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volatile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alias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case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double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friend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let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out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short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true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r-FR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wchar_t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alignas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catch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dynamic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from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local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override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signed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try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when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alignof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char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dynamic_cast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lock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package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sizeof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typedef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where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and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char16_t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else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i-FI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get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long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params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stackalloc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typeid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while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i-FI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and_eq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char32_t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elseif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global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mutable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partial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static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typename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arguments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checked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goto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Lua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nameof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private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static_assert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typeof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xor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class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enum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group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namespace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protected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static_cast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uint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xor_eq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ascending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compl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eval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native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public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strictfp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ulong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yield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411510"/>
          <a:ext cx="8640963" cy="432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</a:tblGrid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asm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event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implements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new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readonly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string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unchecked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assert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const_cast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explicit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implicit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struct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union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atomic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async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constexpr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export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import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noexcept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register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super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unsafe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continue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extends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not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reinterpret_cast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switch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unsigned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complex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await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debugger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extern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inline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not_eq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remove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synchronized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until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generic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base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decimal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false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r-FR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instanceof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null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C++, C#, </a:t>
                      </a: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 smtClean="0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repeat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template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ushort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imaginary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bitand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decltype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final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restrict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then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using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noreturn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bitor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default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finally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interface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object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this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value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bool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C, C++, </a:t>
                      </a: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#, Java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delegate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fixed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internal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operator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sbyte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thread_local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var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C, C++, C#, </a:t>
                      </a: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delete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float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into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sealed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throw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virtual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abstract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break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descending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for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r-FR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or_eq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select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throws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void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i-FI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i-FI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add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byte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do</a:t>
                      </a:r>
                      <a:r>
                        <a:rPr lang="pt-B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pt-B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pt-B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pt-B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pt-B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foreach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join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orderby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set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transient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volatile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alias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case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double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friend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let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out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short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true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r-FR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wchar_t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alignas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catch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dynamic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from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override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signed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try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when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alignof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char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dynamic_cast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lock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package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sizeof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typedef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where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and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char16_t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else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i-FI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get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long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params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#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stackalloc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typeid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while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i-FI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and_eq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char32_t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elseif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global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mutable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partial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static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typename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checked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goto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Lua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nameof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private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static_assert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typeof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xor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class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enum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group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namespace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protected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static_cast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uint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xor_eq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ascending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compl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eval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native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public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strictfp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ulong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yield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-1620688" y="2283718"/>
            <a:ext cx="4320480" cy="576064"/>
          </a:xfrm>
          <a:prstGeom prst="roundRect">
            <a:avLst>
              <a:gd name="adj" fmla="val 24807"/>
            </a:avLst>
          </a:prstGeom>
          <a:gradFill flip="none" rotWithShape="1">
            <a:gsLst>
              <a:gs pos="0">
                <a:schemeClr val="bg2"/>
              </a:gs>
              <a:gs pos="50000">
                <a:schemeClr val="bg2">
                  <a:alpha val="25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/>
          <a:p>
            <a:pPr algn="l"/>
            <a:r>
              <a:rPr lang="en-GB" sz="3200" b="1" dirty="0" smtClean="0">
                <a:solidFill>
                  <a:schemeClr val="tx2"/>
                </a:solidFill>
                <a:latin typeface="Garamond" pitchFamily="18" charset="0"/>
              </a:rPr>
              <a:t>What is egg?</a:t>
            </a:r>
            <a:endParaRPr lang="en-GB" sz="3200" b="1" dirty="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71600" y="411510"/>
            <a:ext cx="7920880" cy="3960440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GB" dirty="0" smtClean="0"/>
              <a:t>Egg is a personal project started early 2018</a:t>
            </a:r>
          </a:p>
          <a:p>
            <a:pPr>
              <a:buClr>
                <a:schemeClr val="tx2"/>
              </a:buClr>
            </a:pPr>
            <a:r>
              <a:rPr lang="en-GB" dirty="0" smtClean="0"/>
              <a:t>Aims to answer a few questions I had:</a:t>
            </a:r>
          </a:p>
          <a:p>
            <a:pPr lvl="1">
              <a:buClr>
                <a:schemeClr val="tx2"/>
              </a:buClr>
            </a:pPr>
            <a:r>
              <a:rPr lang="en-GB" dirty="0" smtClean="0"/>
              <a:t>“Which computer language(s) should we teach learner programmers?”</a:t>
            </a:r>
          </a:p>
          <a:p>
            <a:pPr lvl="1">
              <a:buClr>
                <a:schemeClr val="tx2"/>
              </a:buClr>
            </a:pPr>
            <a:r>
              <a:rPr lang="en-GB" dirty="0" smtClean="0"/>
              <a:t>“What happened to the tradition of educational languages like Pascal?”</a:t>
            </a:r>
          </a:p>
          <a:p>
            <a:pPr lvl="1">
              <a:buClr>
                <a:schemeClr val="tx2"/>
              </a:buClr>
            </a:pPr>
            <a:r>
              <a:rPr lang="en-GB" dirty="0" smtClean="0"/>
              <a:t>“What are hobby programmers using?”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4515966"/>
            <a:ext cx="720080" cy="201836"/>
          </a:xfrm>
        </p:spPr>
        <p:txBody>
          <a:bodyPr/>
          <a:lstStyle>
            <a:lvl1pPr>
              <a:defRPr sz="1000" i="1">
                <a:solidFill>
                  <a:schemeClr val="tx2"/>
                </a:solidFill>
              </a:defRPr>
            </a:lvl1pPr>
          </a:lstStyle>
          <a:p>
            <a:fld id="{F596E717-5BCE-4626-BA0A-15E93300C8B9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971600" y="4515966"/>
            <a:ext cx="7200800" cy="216024"/>
          </a:xfrm>
        </p:spPr>
        <p:txBody>
          <a:bodyPr anchor="ctr">
            <a:noAutofit/>
          </a:bodyPr>
          <a:lstStyle>
            <a:lvl1pPr marL="0" indent="0">
              <a:buNone/>
              <a:defRPr sz="1000" i="1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411510"/>
          <a:ext cx="8640963" cy="432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</a:tblGrid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asm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event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implements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new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readonly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string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unchecked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assert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const_cast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explicit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implicit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struct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union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atomic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async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constexpr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export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import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noexcept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register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super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unsafe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continue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extends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chemeClr val="bg1"/>
                          </a:solidFill>
                          <a:latin typeface="Courier New" pitchFamily="49" charset="0"/>
                        </a:rPr>
                        <a:t>not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reinterpret_cast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switch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unsigned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complex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await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debugger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extern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inline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chemeClr val="bg1"/>
                          </a:solidFill>
                          <a:latin typeface="Courier New" pitchFamily="49" charset="0"/>
                        </a:rPr>
                        <a:t>not_eq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remove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synchronized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until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generic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base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decimal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false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r-FR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instanceof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null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C++, C#, </a:t>
                      </a: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 smtClean="0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repeat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template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ushort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imaginary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chemeClr val="bg1"/>
                          </a:solidFill>
                          <a:latin typeface="Courier New" pitchFamily="49" charset="0"/>
                        </a:rPr>
                        <a:t>bitand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decltype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final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restrict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then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using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noreturn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chemeClr val="bg1"/>
                          </a:solidFill>
                          <a:latin typeface="Courier New" pitchFamily="49" charset="0"/>
                        </a:rPr>
                        <a:t>bitor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default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finally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interface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object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this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value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bool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C, C++, </a:t>
                      </a: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#, Java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delegate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fixed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internal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operator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sbyte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thread_local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var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C, C++, C#, </a:t>
                      </a: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delete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float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into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chemeClr val="bg1"/>
                          </a:solidFill>
                          <a:latin typeface="Courier New" pitchFamily="49" charset="0"/>
                        </a:rPr>
                        <a:t>or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sealed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throw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virtual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abstract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break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descending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for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r-FR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chemeClr val="bg1"/>
                          </a:solidFill>
                          <a:latin typeface="Courier New" pitchFamily="49" charset="0"/>
                        </a:rPr>
                        <a:t>or_eq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select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throws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void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i-FI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i-FI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add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byte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do</a:t>
                      </a:r>
                      <a:r>
                        <a:rPr lang="pt-B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pt-B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pt-B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pt-B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pt-B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foreach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join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orderby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set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transient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volatile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alias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case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double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friend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let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out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short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true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r-FR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wchar_t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alignas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catch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dynamic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from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override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signed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try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when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alignof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char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dynamic_cast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lock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package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sizeof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typedef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where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chemeClr val="bg1"/>
                          </a:solidFill>
                          <a:latin typeface="Courier New" pitchFamily="49" charset="0"/>
                        </a:rPr>
                        <a:t>and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char16_t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else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i-FI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get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long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params</a:t>
                      </a:r>
                      <a:r>
                        <a:rPr lang="en-GB" sz="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stackalloc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typeid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while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i-FI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chemeClr val="bg1"/>
                          </a:solidFill>
                          <a:latin typeface="Courier New" pitchFamily="49" charset="0"/>
                        </a:rPr>
                        <a:t>and_eq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char32_t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elseif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global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mutable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partial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static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typename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checked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goto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Lua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nameof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private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static_assert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typeof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chemeClr val="bg1"/>
                          </a:solidFill>
                          <a:latin typeface="Courier New" pitchFamily="49" charset="0"/>
                        </a:rPr>
                        <a:t>xor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class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enum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group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namespace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protected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static_cast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uint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chemeClr val="bg1"/>
                          </a:solidFill>
                          <a:latin typeface="Courier New" pitchFamily="49" charset="0"/>
                        </a:rPr>
                        <a:t>xor_eq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ascending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chemeClr val="bg1"/>
                          </a:solidFill>
                          <a:latin typeface="Courier New" pitchFamily="49" charset="0"/>
                        </a:rPr>
                        <a:t>compl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eval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native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public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strictfp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ulong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yield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411510"/>
          <a:ext cx="8640963" cy="432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</a:tblGrid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asm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event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implements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new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readonly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string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unchecked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assert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const_cast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explicit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implicit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struct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union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atomic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async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constexpr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export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import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noexcept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register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super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unsafe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continue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extends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reinterpret_cast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switch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unsigned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complex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await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debugger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extern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inline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remove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synchronized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until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generic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base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decimal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false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r-FR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instanceof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null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C++, C#, </a:t>
                      </a: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 smtClean="0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repeat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template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ushort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imaginary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decltype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final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restrict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then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using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noreturn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default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finally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interface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object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this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value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bool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C, C++, </a:t>
                      </a: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#, Java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delegate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fixed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internal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operator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sbyte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thread_local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var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C, C++, C#, </a:t>
                      </a: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delete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float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into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sealed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throw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virtual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abstract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break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descending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for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r-FR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select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throws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void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i-FI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i-FI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add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byte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do</a:t>
                      </a:r>
                      <a:r>
                        <a:rPr lang="pt-B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pt-B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pt-B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pt-B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pt-B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foreach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join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orderby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set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transient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volatile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alias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case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double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friend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let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out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short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true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r-FR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wchar_t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alignas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catch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dynamic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from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override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signed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try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when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alignof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char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dynamic_cast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lock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package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sizeof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typedef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where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char16_t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else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i-FI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get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long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params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#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stackalloc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typeid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while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i-FI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char32_t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elseif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global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mutable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partial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static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typename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checked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goto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Lua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nameof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private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static_assert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typeof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class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enum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group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namespace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protected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static_cast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uint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ascending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eval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native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public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strictfp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ulong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yield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411510"/>
          <a:ext cx="8640963" cy="432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</a:tblGrid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asm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event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implements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new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readonly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string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unchecked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assert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const_cast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explicit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implicit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struct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union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atomic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async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constexpr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export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import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noexcept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register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super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unsafe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continue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extends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reinterpret_cast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switch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unsigned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complex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await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debugger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extern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inline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remove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synchronized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until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generic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base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decimal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false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r-FR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instanceof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null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C++, C#, </a:t>
                      </a: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 smtClean="0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repeat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template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ushort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imaginary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decltype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final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restrict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then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using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noreturn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default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finally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interface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object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this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value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bool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C, C++, </a:t>
                      </a: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#, Java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delegate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fixed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internal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operator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sbyte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thread_local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var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C, C++, C#, </a:t>
                      </a: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delete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float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into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sealed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throw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virtual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abstract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break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descending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for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r-FR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select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throws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void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i-FI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i-FI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add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byte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do</a:t>
                      </a:r>
                      <a:r>
                        <a:rPr lang="pt-B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pt-B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pt-B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pt-B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pt-B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foreach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join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orderby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set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transient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volatile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alias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case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double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friend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let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out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short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true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r-FR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wchar_t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alignas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catch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dynamic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from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override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signed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try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when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alignof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char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dynamic_cast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lock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package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sizeof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typedef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where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char16_t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else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i-FI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get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long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params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#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stackalloc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typeid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while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i-FI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char32_t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elseif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global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mutable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partial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static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typename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checked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goto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Lua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nameof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private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static_assert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typeof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class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enum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group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namespace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protected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static_cast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uint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ascending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chemeClr val="bg1"/>
                          </a:solidFill>
                          <a:latin typeface="Courier New" pitchFamily="49" charset="0"/>
                        </a:rPr>
                        <a:t>eval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native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public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strictfp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ulong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yield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411510"/>
          <a:ext cx="8640963" cy="432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</a:tblGrid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asm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event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implements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new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readonly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string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unchecked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assert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const_cast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explicit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implicit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struct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union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atomic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async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constexpr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export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import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noexcept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register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super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unsafe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continue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extends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reinterpret_cast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switch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unsigned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complex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await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debugger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extern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inline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remove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synchronized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until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generic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base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decimal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false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r-FR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instanceof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null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C++, C#, </a:t>
                      </a: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 smtClean="0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repeat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template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ushort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imaginary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decltype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final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restrict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then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using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noreturn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default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finally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interface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object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this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value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bool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C, C++, </a:t>
                      </a: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#, Java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delegate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fixed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internal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operator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sbyte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thread_local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var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C, C++, C#, </a:t>
                      </a: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delete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float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into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sealed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throw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virtual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abstract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break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descending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for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r-FR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select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throws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void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i-FI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i-FI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add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byte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do</a:t>
                      </a:r>
                      <a:r>
                        <a:rPr lang="pt-B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pt-B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pt-B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pt-B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pt-B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foreach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join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orderby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set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transient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volatile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alias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case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double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friend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let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out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short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true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r-FR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wchar_t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alignas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catch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dynamic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from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override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signed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try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when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alignof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char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dynamic_cast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lock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package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sizeof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typedef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where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char16_t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else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i-FI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get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long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params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#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stackalloc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typeid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while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i-FI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char32_t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elseif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global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mutable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partial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static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typename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checked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goto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Lua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nameof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private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static_assert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typeof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class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enum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group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namespace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protected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static_cast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uint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ascending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native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public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strictfp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ulong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yield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411510"/>
          <a:ext cx="8640963" cy="432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</a:tblGrid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asm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event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implements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new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readonly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string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unchecked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assert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const_cast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explicit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implicit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struct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union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atomic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async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constexpr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export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import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noexcept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register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super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unsafe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continue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extends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reinterpret_cast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switch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unsigned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complex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await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debugger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extern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inline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remove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synchronized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until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generic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base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decimal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false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r-FR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instanceof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null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C++, C#, </a:t>
                      </a: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 smtClean="0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repeat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template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ushort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imaginary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decltype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final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restrict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then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using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noreturn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default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finally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interface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object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this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value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bool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C, C++, </a:t>
                      </a: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#, Java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delegate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fixed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internal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operator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sbyte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thread_local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var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C, C++, C#, </a:t>
                      </a: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delete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float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chemeClr val="bg1"/>
                          </a:solidFill>
                          <a:latin typeface="Courier New" pitchFamily="49" charset="0"/>
                        </a:rPr>
                        <a:t>into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sealed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throw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virtual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abstract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break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chemeClr val="bg1"/>
                          </a:solidFill>
                          <a:latin typeface="Courier New" pitchFamily="49" charset="0"/>
                        </a:rPr>
                        <a:t>descending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for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r-FR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chemeClr val="bg1"/>
                          </a:solidFill>
                          <a:latin typeface="Courier New" pitchFamily="49" charset="0"/>
                        </a:rPr>
                        <a:t>select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throws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void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i-FI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i-FI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add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byte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do</a:t>
                      </a:r>
                      <a:r>
                        <a:rPr lang="pt-B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pt-B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pt-B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pt-B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pt-B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foreach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chemeClr val="bg1"/>
                          </a:solidFill>
                          <a:latin typeface="Courier New" pitchFamily="49" charset="0"/>
                        </a:rPr>
                        <a:t>join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chemeClr val="bg1"/>
                          </a:solidFill>
                          <a:latin typeface="Courier New" pitchFamily="49" charset="0"/>
                        </a:rPr>
                        <a:t>orderby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set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transient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volatile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alias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case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double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friend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let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out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short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true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r-FR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wchar_t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alignas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catch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dynamic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chemeClr val="bg1"/>
                          </a:solidFill>
                          <a:latin typeface="Courier New" pitchFamily="49" charset="0"/>
                        </a:rPr>
                        <a:t>from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override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signed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try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when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alignof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char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dynamic_cast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lock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package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sizeof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typedef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where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char16_t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else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i-FI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get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long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params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#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stackalloc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typeid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while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i-FI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char32_t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elseif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global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mutable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partial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static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typename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checked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goto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Lua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nameof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private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static_assert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typeof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class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enum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chemeClr val="bg1"/>
                          </a:solidFill>
                          <a:latin typeface="Courier New" pitchFamily="49" charset="0"/>
                        </a:rPr>
                        <a:t>group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namespace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protected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static_cast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uint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chemeClr val="bg1"/>
                          </a:solidFill>
                          <a:latin typeface="Courier New" pitchFamily="49" charset="0"/>
                        </a:rPr>
                        <a:t>ascending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native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public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strictfp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ulong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yield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411510"/>
          <a:ext cx="8640963" cy="432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</a:tblGrid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asm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event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implements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new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readonly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string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unchecked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assert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const_cast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explicit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implicit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struct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union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atomic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async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constexpr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export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import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noexcept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register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super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unsafe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continue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extends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reinterpret_cast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switch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unsigned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complex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await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debugger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extern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inline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remove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synchronized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until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generic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base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decimal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false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r-FR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instanceof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null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C++, C#, </a:t>
                      </a: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 smtClean="0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repeat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template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ushort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imaginary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decltype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final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restrict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then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using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noreturn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default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finally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interface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object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this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value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bool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C, C++, </a:t>
                      </a: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#, Java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delegate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fixed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internal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operator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sbyte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thread_local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var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C, C++, C#, </a:t>
                      </a: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delete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float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sealed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throw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virtual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abstract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break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for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r-FR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throws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void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i-FI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i-FI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add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byte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do</a:t>
                      </a:r>
                      <a:r>
                        <a:rPr lang="pt-B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pt-B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pt-B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pt-B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pt-B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foreach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set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transient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volatile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alias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case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double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friend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let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out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short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true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r-FR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wchar_t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alignas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catch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dynamic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override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signed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try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when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alignof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char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dynamic_cast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lock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package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sizeof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typedef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where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char16_t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else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i-FI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get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long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params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>
                          <a:solidFill>
                            <a:schemeClr val="tx2"/>
                          </a:solidFill>
                          <a:latin typeface="Calibri"/>
                        </a:rPr>
                        <a:t>C</a:t>
                      </a:r>
                      <a:r>
                        <a:rPr lang="en-GB" sz="500" b="0" i="0" u="none" strike="noStrike" baseline="0" smtClean="0">
                          <a:solidFill>
                            <a:schemeClr val="tx2"/>
                          </a:solidFill>
                          <a:latin typeface="Calibri"/>
                        </a:rPr>
                        <a:t>#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stackalloc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typeid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while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i-FI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char32_t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elseif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global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mutable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partial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static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typename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checked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goto</a:t>
                      </a:r>
                      <a: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i-FI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i-FI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Lua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nameof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private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static_assert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C, C++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typeof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as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class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enum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namespace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protected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static_cast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uint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if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C, C++, C#, Java,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JS, </a:t>
                      </a:r>
                      <a:r>
                        <a:rPr lang="en-GB" sz="500" b="0" i="0" u="none" strike="noStrike" baseline="0" dirty="0" err="1">
                          <a:solidFill>
                            <a:schemeClr val="tx2"/>
                          </a:solidFill>
                          <a:latin typeface="Calibri"/>
                        </a:rPr>
                        <a:t>Lua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native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public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C++, C#, Java, </a:t>
                      </a:r>
                      <a:r>
                        <a:rPr lang="fr-FR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fr-FR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strictfp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ulong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</a:t>
                      </a: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yield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GB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GB" sz="500" b="0" i="0" u="none" strike="noStrike" baseline="0" dirty="0">
                          <a:solidFill>
                            <a:schemeClr val="tx2"/>
                          </a:solidFill>
                          <a:latin typeface="Calibri"/>
                        </a:rPr>
                        <a:t>C#, </a:t>
                      </a:r>
                      <a:r>
                        <a:rPr lang="en-GB" sz="500" b="0" i="0" u="none" strike="noStrike" baseline="0" dirty="0" smtClean="0">
                          <a:solidFill>
                            <a:schemeClr val="tx2"/>
                          </a:solidFill>
                          <a:latin typeface="Calibri"/>
                        </a:rPr>
                        <a:t>JS</a:t>
                      </a:r>
                      <a:endParaRPr lang="en-GB" sz="500" b="0" i="0" u="none" strike="noStrike" baseline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18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411510"/>
          <a:ext cx="8640960" cy="3600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</a:tblGrid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abstract</a:t>
                      </a:r>
                      <a:endParaRPr lang="en-GB" sz="8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char32_t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elseif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global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namespace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reinterpret_cast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switch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unsafe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add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checked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end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goto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native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remove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synchronized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unsigned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alias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class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enum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if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new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repeat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template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until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alignas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complex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event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imaginary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noexcept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restrict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then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ushort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alignof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const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explicit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implements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noreturn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return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this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using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as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const_cast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implicit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null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sbyte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thread_local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value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asm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constexpr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extends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object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sealed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throw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var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assert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continue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extern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operator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throws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virtual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async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debugger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false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inline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out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short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transient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void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atomic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decimal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final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instanceof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override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signed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true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volatile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await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decltype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finally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package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sizeof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wchar_t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base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default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fixed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interface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params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stackalloc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typedef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kern="1200" dirty="0">
                          <a:solidFill>
                            <a:srgbClr val="000000"/>
                          </a:solidFill>
                          <a:latin typeface="Courier New"/>
                          <a:ea typeface="+mn-ea"/>
                          <a:cs typeface="+mn-cs"/>
                        </a:rPr>
                        <a:t>when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bool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delegate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float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internal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partial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static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typeid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where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break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delete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for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private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static_assert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typename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while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byte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foreach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let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protected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static_cast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with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case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double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friend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lock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public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strictfp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uint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yield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catch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dynamic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function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long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readonly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string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ulong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char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dynamic_cast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generic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mutable</a:t>
                      </a:r>
                      <a:endParaRPr kumimoji="0" lang="en-GB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ref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struct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unchecked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char16_t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nameof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register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super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union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411510"/>
          <a:ext cx="8640960" cy="3600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</a:tblGrid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abstract</a:t>
                      </a:r>
                      <a:endParaRPr lang="en-GB" sz="8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char32_t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elseif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global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namespace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reinterpret_cast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switch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unsafe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FF6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add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D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checked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end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goto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native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remove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D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synchronized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unsigned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alias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class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enum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if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new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repeat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template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until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alignas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complex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event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D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imaginary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noexcept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restrict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then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ushort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alignof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const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explicit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implements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noreturn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return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this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using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91E0"/>
                        </a:gs>
                        <a:gs pos="100000">
                          <a:srgbClr val="FF6997"/>
                        </a:gs>
                      </a:gsLst>
                      <a:lin ang="2700000" scaled="1"/>
                    </a:gra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as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const_cast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implicit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null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sbyte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thread_local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value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asm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constexpr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extends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object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sealed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throw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var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assert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continue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extern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7FFF1"/>
                        </a:gs>
                        <a:gs pos="100000">
                          <a:srgbClr val="FF91E0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operator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throws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virtual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async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debugger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false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inline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out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short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transient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void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atomic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decimal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final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D4FF67"/>
                        </a:gs>
                        <a:gs pos="100000">
                          <a:srgbClr val="F169FF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instanceof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override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signed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true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volatile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FF6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await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decltype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finally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package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sizeof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wchar_t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base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default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fixed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interface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params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stackalloc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typedef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kern="1200" dirty="0">
                          <a:solidFill>
                            <a:srgbClr val="000000"/>
                          </a:solidFill>
                          <a:latin typeface="Courier New"/>
                          <a:ea typeface="+mn-ea"/>
                          <a:cs typeface="+mn-cs"/>
                        </a:rPr>
                        <a:t>when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bool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delegate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float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internal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partial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static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D4FF67"/>
                        </a:gs>
                        <a:gs pos="100000">
                          <a:srgbClr val="96FF67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typeid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where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break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delete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for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private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static_assert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typename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while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byte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foreach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let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protected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static_cast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with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FF6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case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double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friend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lock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public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strictfp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uint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yield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catch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dynamic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function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long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readonly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string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ulong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char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dynamic_cast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generic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mutable</a:t>
                      </a:r>
                      <a:endParaRPr kumimoji="0" lang="en-GB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ref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struct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unchecked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FF6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char16_t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nameof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register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super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union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79904" y="4155926"/>
          <a:ext cx="5400408" cy="59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24"/>
                <a:gridCol w="864000"/>
                <a:gridCol w="216000"/>
                <a:gridCol w="864096"/>
                <a:gridCol w="216000"/>
                <a:gridCol w="864096"/>
                <a:gridCol w="216000"/>
                <a:gridCol w="864096"/>
                <a:gridCol w="216000"/>
                <a:gridCol w="864096"/>
              </a:tblGrid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Access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Assertions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Classes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96FF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Compiler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Concurrency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Control Flow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Declarations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D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Events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Functions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Literals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C89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Memory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Mutability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Packages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 System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411510"/>
          <a:ext cx="8640960" cy="3600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</a:tblGrid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abstract</a:t>
                      </a:r>
                      <a:endParaRPr lang="en-GB" sz="8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char32_t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elseif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global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namespace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reinterpret_cast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switch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unsafe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FF6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smtClean="0">
                          <a:solidFill>
                            <a:srgbClr val="000000"/>
                          </a:solidFill>
                          <a:latin typeface="Courier New"/>
                        </a:rPr>
                        <a:t>add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D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checked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end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goto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native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remove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D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synchronized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unsigned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smtClean="0">
                          <a:solidFill>
                            <a:srgbClr val="000000"/>
                          </a:solidFill>
                          <a:latin typeface="Courier New"/>
                        </a:rPr>
                        <a:t>alias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class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enum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if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new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repeat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template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until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smtClean="0">
                          <a:solidFill>
                            <a:srgbClr val="000000"/>
                          </a:solidFill>
                          <a:latin typeface="Courier New"/>
                        </a:rPr>
                        <a:t>alignas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complex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event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D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imaginary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noexcept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restrict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then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ushort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smtClean="0">
                          <a:solidFill>
                            <a:srgbClr val="000000"/>
                          </a:solidFill>
                          <a:latin typeface="Courier New"/>
                        </a:rPr>
                        <a:t>alignof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const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explicit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implements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noreturn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return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this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using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91E0"/>
                        </a:gs>
                        <a:gs pos="100000">
                          <a:srgbClr val="FF6997"/>
                        </a:gs>
                      </a:gsLst>
                      <a:lin ang="2700000" scaled="1"/>
                    </a:gra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const_cast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implicit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null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sbyte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thread_local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value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asm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constexpr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extends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object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sealed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throw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var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assert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continue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extern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7FFF1"/>
                        </a:gs>
                        <a:gs pos="100000">
                          <a:srgbClr val="FF91E0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operator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throws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virtual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async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debugger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false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inline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out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short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transient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void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atomic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decimal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final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D4FF67"/>
                        </a:gs>
                        <a:gs pos="100000">
                          <a:srgbClr val="F169FF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instanceof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override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signed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true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volatile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FF6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await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decltype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finally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package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sizeof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wchar_t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base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default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fixed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interface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params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stackalloc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typedef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kern="1200" dirty="0">
                          <a:solidFill>
                            <a:srgbClr val="000000"/>
                          </a:solidFill>
                          <a:latin typeface="Courier New"/>
                          <a:ea typeface="+mn-ea"/>
                          <a:cs typeface="+mn-cs"/>
                        </a:rPr>
                        <a:t>when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bool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delegate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float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internal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partial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static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D4FF67"/>
                        </a:gs>
                        <a:gs pos="100000">
                          <a:srgbClr val="96FF67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typeid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where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break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delete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for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private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static_assert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typename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while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byte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foreach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let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protected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static_cast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with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FF6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case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double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friend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lock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public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strictfp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uint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yield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catch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dynamic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function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long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readonly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string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ulong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char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dynamic_cast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generic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mutable</a:t>
                      </a:r>
                      <a:endParaRPr kumimoji="0" lang="en-GB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ref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struct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unchecked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FF6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char16_t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nameof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register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super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union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79904" y="4155926"/>
          <a:ext cx="5400408" cy="59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24"/>
                <a:gridCol w="864000"/>
                <a:gridCol w="216000"/>
                <a:gridCol w="864096"/>
                <a:gridCol w="216000"/>
                <a:gridCol w="864096"/>
                <a:gridCol w="216000"/>
                <a:gridCol w="864096"/>
                <a:gridCol w="216000"/>
                <a:gridCol w="864096"/>
              </a:tblGrid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Access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Assertions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Classes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96FF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Compiler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Concurrency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Control Flow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Declarations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D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Events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Functions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Literals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C89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Memory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Mutability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Packages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 System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411510"/>
          <a:ext cx="8640960" cy="3600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</a:tblGrid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abstract</a:t>
                      </a:r>
                      <a:endParaRPr lang="en-GB" sz="8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char32_t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elseif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global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namespace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reinterpret_cast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switch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smtClean="0">
                          <a:solidFill>
                            <a:srgbClr val="000000"/>
                          </a:solidFill>
                          <a:latin typeface="Courier New"/>
                        </a:rPr>
                        <a:t>add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D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end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goto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remove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D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synchronized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unsigned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smtClean="0">
                          <a:solidFill>
                            <a:srgbClr val="000000"/>
                          </a:solidFill>
                          <a:latin typeface="Courier New"/>
                        </a:rPr>
                        <a:t>alias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class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enum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if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new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repeat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template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until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smtClean="0">
                          <a:solidFill>
                            <a:srgbClr val="000000"/>
                          </a:solidFill>
                          <a:latin typeface="Courier New"/>
                        </a:rPr>
                        <a:t>alignas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complex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event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D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imaginary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then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ushort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smtClean="0">
                          <a:solidFill>
                            <a:srgbClr val="000000"/>
                          </a:solidFill>
                          <a:latin typeface="Courier New"/>
                        </a:rPr>
                        <a:t>alignof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const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explicit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implements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return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this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using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91E0"/>
                        </a:gs>
                        <a:gs pos="100000">
                          <a:srgbClr val="FF6997"/>
                        </a:gs>
                      </a:gsLst>
                      <a:lin ang="2700000" scaled="1"/>
                    </a:gra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const_cast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implicit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null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sbyte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thread_local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value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constexpr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extends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object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sealed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throw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var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assert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continue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extern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7FFF1"/>
                        </a:gs>
                        <a:gs pos="100000">
                          <a:srgbClr val="FF91E0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operator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throws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virtual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async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false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out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short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void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atomic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decimal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final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D4FF67"/>
                        </a:gs>
                        <a:gs pos="100000">
                          <a:srgbClr val="F169FF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instanceof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override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signed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true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await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decltype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finally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package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sizeof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wchar_t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base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default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fixed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interface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params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stackalloc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typedef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kern="1200" dirty="0">
                          <a:solidFill>
                            <a:srgbClr val="000000"/>
                          </a:solidFill>
                          <a:latin typeface="Courier New"/>
                          <a:ea typeface="+mn-ea"/>
                          <a:cs typeface="+mn-cs"/>
                        </a:rPr>
                        <a:t>when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bool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delegate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float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internal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partial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static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typeid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where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break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delete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for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private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static_assert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typename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while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byte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foreach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let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protected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static_cast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case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double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friend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lock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public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uint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yield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catch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dynamic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function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long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readonly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string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ulong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char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dynamic_cast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generic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mutable</a:t>
                      </a:r>
                      <a:endParaRPr kumimoji="0" lang="en-GB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ref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struct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char16_t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super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union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79904" y="4155926"/>
          <a:ext cx="5400408" cy="59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24"/>
                <a:gridCol w="864000"/>
                <a:gridCol w="216000"/>
                <a:gridCol w="864096"/>
                <a:gridCol w="216000"/>
                <a:gridCol w="864096"/>
                <a:gridCol w="216000"/>
                <a:gridCol w="864096"/>
                <a:gridCol w="216000"/>
                <a:gridCol w="864096"/>
              </a:tblGrid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Access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Assertions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Classes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Concurrency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Control Flow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Declarations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D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Events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Functions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Literals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C89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Memory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Mutability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Packages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 System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-1620688" y="2283718"/>
            <a:ext cx="4320480" cy="576064"/>
          </a:xfrm>
          <a:prstGeom prst="roundRect">
            <a:avLst>
              <a:gd name="adj" fmla="val 24807"/>
            </a:avLst>
          </a:prstGeom>
          <a:gradFill flip="none" rotWithShape="1">
            <a:gsLst>
              <a:gs pos="0">
                <a:schemeClr val="bg2"/>
              </a:gs>
              <a:gs pos="50000">
                <a:schemeClr val="bg2">
                  <a:alpha val="25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/>
          <a:p>
            <a:pPr algn="l"/>
            <a:r>
              <a:rPr lang="en-GB" sz="3200" b="1" dirty="0" smtClean="0">
                <a:solidFill>
                  <a:schemeClr val="tx2"/>
                </a:solidFill>
                <a:latin typeface="Garamond" pitchFamily="18" charset="0"/>
              </a:rPr>
              <a:t>Initial Research 1</a:t>
            </a:r>
            <a:endParaRPr lang="en-GB" sz="3200" b="1" dirty="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71600" y="411510"/>
            <a:ext cx="7920880" cy="3960440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GB" dirty="0" smtClean="0"/>
              <a:t>Looked at what is </a:t>
            </a:r>
            <a:r>
              <a:rPr lang="en-GB" i="1" dirty="0" smtClean="0"/>
              <a:t>believed</a:t>
            </a:r>
            <a:r>
              <a:rPr lang="en-GB" dirty="0" smtClean="0"/>
              <a:t> to be being used</a:t>
            </a:r>
          </a:p>
          <a:p>
            <a:pPr>
              <a:buClr>
                <a:schemeClr val="tx2"/>
              </a:buClr>
            </a:pPr>
            <a:r>
              <a:rPr lang="en-GB" dirty="0" smtClean="0"/>
              <a:t>TIOBE index: measure of </a:t>
            </a:r>
            <a:r>
              <a:rPr lang="en-GB" i="1" dirty="0" smtClean="0"/>
              <a:t>popularity</a:t>
            </a:r>
            <a:endParaRPr lang="en-GB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4515966"/>
            <a:ext cx="720080" cy="201836"/>
          </a:xfrm>
        </p:spPr>
        <p:txBody>
          <a:bodyPr/>
          <a:lstStyle>
            <a:lvl1pPr>
              <a:defRPr sz="1000" i="1">
                <a:solidFill>
                  <a:schemeClr val="tx2"/>
                </a:solidFill>
              </a:defRPr>
            </a:lvl1pPr>
          </a:lstStyle>
          <a:p>
            <a:fld id="{F596E717-5BCE-4626-BA0A-15E93300C8B9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971600" y="4515966"/>
            <a:ext cx="7200800" cy="216024"/>
          </a:xfrm>
        </p:spPr>
        <p:txBody>
          <a:bodyPr anchor="ctr">
            <a:noAutofit/>
          </a:bodyPr>
          <a:lstStyle>
            <a:lvl1pPr marL="0" indent="0">
              <a:buNone/>
              <a:defRPr sz="1000" i="1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>
                <a:hlinkClick r:id="rId2"/>
              </a:rPr>
              <a:t>https://www.tiobe.com/tiobe-index/</a:t>
            </a:r>
            <a:r>
              <a:rPr lang="en-US" dirty="0" smtClean="0"/>
              <a:t> </a:t>
            </a:r>
            <a:endParaRPr lang="en-GB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 l="25499" t="10917" r="29064" b="52616"/>
          <a:stretch>
            <a:fillRect/>
          </a:stretch>
        </p:blipFill>
        <p:spPr bwMode="auto">
          <a:xfrm>
            <a:off x="1907704" y="1628655"/>
            <a:ext cx="5832648" cy="263316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411510"/>
          <a:ext cx="8640960" cy="3600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</a:tblGrid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abstract</a:t>
                      </a:r>
                      <a:endParaRPr lang="en-GB" sz="8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char32_t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elseif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global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namespace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reinterpret_cast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switch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smtClean="0">
                          <a:solidFill>
                            <a:srgbClr val="000000"/>
                          </a:solidFill>
                          <a:latin typeface="Courier New"/>
                        </a:rPr>
                        <a:t>add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D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end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goto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remove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D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synchronized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unsigned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smtClean="0">
                          <a:solidFill>
                            <a:srgbClr val="000000"/>
                          </a:solidFill>
                          <a:latin typeface="Courier New"/>
                        </a:rPr>
                        <a:t>alias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class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enum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if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new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repeat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template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until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alignas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complex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event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D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imaginary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then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ushort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alignof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const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explicit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implements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return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this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using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91E0"/>
                        </a:gs>
                        <a:gs pos="100000">
                          <a:srgbClr val="FF6997"/>
                        </a:gs>
                      </a:gsLst>
                      <a:lin ang="2700000" scaled="1"/>
                    </a:gra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const_cast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implicit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null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sbyte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thread_local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value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constexpr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extends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object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sealed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throw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var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assert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continue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extern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7FFF1"/>
                        </a:gs>
                        <a:gs pos="100000">
                          <a:srgbClr val="FF91E0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operator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throws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virtual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async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false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out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short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void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atomic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decimal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final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D4FF67"/>
                        </a:gs>
                        <a:gs pos="100000">
                          <a:srgbClr val="F169FF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instanceof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override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signed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true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await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decltype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finally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package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sizeof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wchar_t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base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default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fixed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interface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params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stackalloc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typedef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kern="1200" dirty="0">
                          <a:solidFill>
                            <a:srgbClr val="000000"/>
                          </a:solidFill>
                          <a:latin typeface="Courier New"/>
                          <a:ea typeface="+mn-ea"/>
                          <a:cs typeface="+mn-cs"/>
                        </a:rPr>
                        <a:t>when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bool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delegate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float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internal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partial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static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typeid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where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break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delete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for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private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static_assert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typename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while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byte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foreach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let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protected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static_cast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case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double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friend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lock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public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uint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yield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catch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dynamic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function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long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readonly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string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ulong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char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dynamic_cast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generic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mutable</a:t>
                      </a:r>
                      <a:endParaRPr kumimoji="0" lang="en-GB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ref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struct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char16_t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super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union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79904" y="4155926"/>
          <a:ext cx="5400408" cy="59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24"/>
                <a:gridCol w="864000"/>
                <a:gridCol w="216000"/>
                <a:gridCol w="864096"/>
                <a:gridCol w="216000"/>
                <a:gridCol w="864096"/>
                <a:gridCol w="216000"/>
                <a:gridCol w="864096"/>
                <a:gridCol w="216000"/>
                <a:gridCol w="864096"/>
              </a:tblGrid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Access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Assertions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Classes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Concurrency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Control Flow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Declarations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D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Events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Functions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Literals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C89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Memory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Mutability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Packages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 System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411510"/>
          <a:ext cx="8640960" cy="3600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</a:tblGrid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abstract</a:t>
                      </a:r>
                      <a:endParaRPr lang="en-GB" sz="8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char32_t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elseif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global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namespace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reinterpret_cast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switch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add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D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end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goto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remove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D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synchronized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unsigned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alias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class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enum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if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repeat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template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until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complex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event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D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imaginary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then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ushort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const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explicit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implements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return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this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using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91E0"/>
                        </a:gs>
                        <a:gs pos="100000">
                          <a:srgbClr val="FF6997"/>
                        </a:gs>
                      </a:gsLst>
                      <a:lin ang="2700000" scaled="1"/>
                    </a:gra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const_cast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implicit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null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sbyte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value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constexpr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extends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object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sealed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throw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var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assert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continue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extern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7FFF1"/>
                        </a:gs>
                        <a:gs pos="100000">
                          <a:srgbClr val="FF91E0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operator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throws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virtual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async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false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out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short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void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atomic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decimal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final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D4FF67"/>
                        </a:gs>
                        <a:gs pos="100000">
                          <a:srgbClr val="F169FF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instanceof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override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signed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true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await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decltype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finally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package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wchar_t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base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default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interface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params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typedef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kern="1200" dirty="0">
                          <a:solidFill>
                            <a:srgbClr val="000000"/>
                          </a:solidFill>
                          <a:latin typeface="Courier New"/>
                          <a:ea typeface="+mn-ea"/>
                          <a:cs typeface="+mn-cs"/>
                        </a:rPr>
                        <a:t>when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bool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delegate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float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internal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partial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static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typeid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where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break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for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private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static_assert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typename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while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byte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foreach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let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protected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static_cast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case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double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friend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lock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public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uint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yield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catch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dynamic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function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long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readonly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string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ulong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char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dynamic_cast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generic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mutable</a:t>
                      </a:r>
                      <a:endParaRPr kumimoji="0" lang="en-GB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ref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struct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char16_t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super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union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79904" y="4155926"/>
          <a:ext cx="5400408" cy="59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24"/>
                <a:gridCol w="864000"/>
                <a:gridCol w="216000"/>
                <a:gridCol w="864096"/>
                <a:gridCol w="216000"/>
                <a:gridCol w="864096"/>
                <a:gridCol w="216000"/>
                <a:gridCol w="864096"/>
                <a:gridCol w="216000"/>
                <a:gridCol w="864096"/>
              </a:tblGrid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Access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Assertions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Classes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Concurrency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Control Flow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Declarations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D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Events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Functions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Literals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Mutability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Packages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 System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411510"/>
          <a:ext cx="8640960" cy="3600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</a:tblGrid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abstract</a:t>
                      </a:r>
                      <a:endParaRPr lang="en-GB" sz="8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char32_t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elseif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global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namespace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reinterpret_cast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switch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smtClean="0">
                          <a:solidFill>
                            <a:srgbClr val="000000"/>
                          </a:solidFill>
                          <a:latin typeface="Courier New"/>
                        </a:rPr>
                        <a:t>add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D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end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goto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remove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D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synchronized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unsigned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smtClean="0">
                          <a:solidFill>
                            <a:srgbClr val="000000"/>
                          </a:solidFill>
                          <a:latin typeface="Courier New"/>
                        </a:rPr>
                        <a:t>alias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class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enum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if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repeat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template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until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complex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event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D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imaginary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then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ushort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const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explicit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implements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return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this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using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91E0"/>
                        </a:gs>
                        <a:gs pos="100000">
                          <a:srgbClr val="FF6997"/>
                        </a:gs>
                      </a:gsLst>
                      <a:lin ang="2700000" scaled="1"/>
                    </a:gra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const_cast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implicit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null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sbyte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value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constexpr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extends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object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sealed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throw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var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assert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continue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extern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7FFF1"/>
                        </a:gs>
                        <a:gs pos="100000">
                          <a:srgbClr val="FF91E0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operator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throws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virtual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async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false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out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short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void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atomic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decimal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final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D4FF67"/>
                        </a:gs>
                        <a:gs pos="100000">
                          <a:srgbClr val="F169FF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instanceof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override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signed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true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await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decltype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finally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package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wchar_t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base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default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interface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params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typedef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kern="1200" dirty="0">
                          <a:solidFill>
                            <a:srgbClr val="000000"/>
                          </a:solidFill>
                          <a:latin typeface="Courier New"/>
                          <a:ea typeface="+mn-ea"/>
                          <a:cs typeface="+mn-cs"/>
                        </a:rPr>
                        <a:t>when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bool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delegate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float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internal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partial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static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typeid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where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break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for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private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static_assert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typename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while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byte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foreach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let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protected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static_cast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case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double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friend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lock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public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uint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yield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catch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dynamic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function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long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readonly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string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ulong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char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dynamic_cast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generic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mutable</a:t>
                      </a:r>
                      <a:endParaRPr kumimoji="0" lang="en-GB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ref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struct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char16_t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super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union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79904" y="4155926"/>
          <a:ext cx="5400408" cy="59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24"/>
                <a:gridCol w="864000"/>
                <a:gridCol w="216000"/>
                <a:gridCol w="864096"/>
                <a:gridCol w="216000"/>
                <a:gridCol w="864096"/>
                <a:gridCol w="216000"/>
                <a:gridCol w="864096"/>
                <a:gridCol w="216000"/>
                <a:gridCol w="864096"/>
              </a:tblGrid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Access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Assertions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Classes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Concurrency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Control Flow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Declarations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D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Events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Functions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Literals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Mutability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Packages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 System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411510"/>
          <a:ext cx="8640960" cy="3600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</a:tblGrid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abstract</a:t>
                      </a:r>
                      <a:endParaRPr lang="en-GB" sz="8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elseif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global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namespace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reinterpret_cast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switch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add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D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end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goto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remove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D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synchronized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alias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class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enum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if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repeat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template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until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event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D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then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const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explicit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implements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return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this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using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91E0"/>
                        </a:gs>
                        <a:gs pos="100000">
                          <a:srgbClr val="FF6997"/>
                        </a:gs>
                      </a:gsLst>
                      <a:lin ang="2700000" scaled="1"/>
                    </a:gra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const_cast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implicit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null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value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constexpr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extends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object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sealed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throw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var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assert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continue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extern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7FFF1"/>
                        </a:gs>
                        <a:gs pos="100000">
                          <a:srgbClr val="FF91E0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operator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throws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virtual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async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false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out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void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atomic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final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D4FF67"/>
                        </a:gs>
                        <a:gs pos="100000">
                          <a:srgbClr val="F169FF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instanceof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override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true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await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decltype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finally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package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base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default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interface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params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typedef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kern="1200" dirty="0">
                          <a:solidFill>
                            <a:srgbClr val="000000"/>
                          </a:solidFill>
                          <a:latin typeface="Courier New"/>
                          <a:ea typeface="+mn-ea"/>
                          <a:cs typeface="+mn-cs"/>
                        </a:rPr>
                        <a:t>when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bool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delegate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internal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partial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static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typeid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where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break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for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private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static_assert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typename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while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foreach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let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protected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static_cast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case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double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friend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lock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public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yield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catch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dynamic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function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readonly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string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dynamic_cast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generic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mutable</a:t>
                      </a:r>
                      <a:endParaRPr kumimoji="0" lang="en-GB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ref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struct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super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union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79904" y="4155926"/>
          <a:ext cx="5400408" cy="59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24"/>
                <a:gridCol w="864000"/>
                <a:gridCol w="216000"/>
                <a:gridCol w="864096"/>
                <a:gridCol w="216000"/>
                <a:gridCol w="864096"/>
                <a:gridCol w="216000"/>
                <a:gridCol w="864096"/>
                <a:gridCol w="216000"/>
                <a:gridCol w="864096"/>
              </a:tblGrid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Access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Assertions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Classes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Concurrency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Control Flow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Declarations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D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Events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Functions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Literals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Mutability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Packages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 System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411510"/>
          <a:ext cx="8640960" cy="3600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</a:tblGrid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abstract</a:t>
                      </a:r>
                      <a:endParaRPr lang="en-GB" sz="8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elseif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global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namespace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reinterpret_cast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switch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add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D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end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goto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remove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D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synchronized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alias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class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enum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if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repeat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template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until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event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D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then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const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explicit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implements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return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this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using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91E0"/>
                        </a:gs>
                        <a:gs pos="100000">
                          <a:srgbClr val="FF6997"/>
                        </a:gs>
                      </a:gsLst>
                      <a:lin ang="2700000" scaled="1"/>
                    </a:gra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const_cast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implicit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null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value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constexpr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extends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object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sealed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throw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var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assert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continue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extern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7FFF1"/>
                        </a:gs>
                        <a:gs pos="100000">
                          <a:srgbClr val="FF91E0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operator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throws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virtual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async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false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out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void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atomic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final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D4FF67"/>
                        </a:gs>
                        <a:gs pos="100000">
                          <a:srgbClr val="F169FF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instanceof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override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true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await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decltype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finally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package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base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default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interface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params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typedef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kern="1200" dirty="0">
                          <a:solidFill>
                            <a:srgbClr val="000000"/>
                          </a:solidFill>
                          <a:latin typeface="Courier New"/>
                          <a:ea typeface="+mn-ea"/>
                          <a:cs typeface="+mn-cs"/>
                        </a:rPr>
                        <a:t>when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bool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delegate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internal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partial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static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typeid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where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break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for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private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static_assert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typename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while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foreach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let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protected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static_cast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case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double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friend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lock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public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yield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catch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dynamic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function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readonly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string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dynamic_cast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generic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mutable</a:t>
                      </a:r>
                      <a:endParaRPr kumimoji="0" lang="en-GB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ref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struct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super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union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79904" y="4155926"/>
          <a:ext cx="5400408" cy="59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24"/>
                <a:gridCol w="864000"/>
                <a:gridCol w="216000"/>
                <a:gridCol w="864096"/>
                <a:gridCol w="216000"/>
                <a:gridCol w="864096"/>
                <a:gridCol w="216000"/>
                <a:gridCol w="864096"/>
                <a:gridCol w="216000"/>
                <a:gridCol w="864096"/>
              </a:tblGrid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Access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Assertions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Classes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Concurrency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Control Flow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Declarations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D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Events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Functions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Literals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Mutability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Packages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 System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411510"/>
          <a:ext cx="8640960" cy="3600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</a:tblGrid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abstract</a:t>
                      </a:r>
                      <a:endParaRPr lang="en-GB" sz="8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global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namespace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reinterpret_cast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switch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add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D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remove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D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synchronized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alias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class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enum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if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template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event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D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const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explicit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implements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return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this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using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91E0"/>
                        </a:gs>
                        <a:gs pos="100000">
                          <a:srgbClr val="FF6997"/>
                        </a:gs>
                      </a:gsLst>
                      <a:lin ang="2700000" scaled="1"/>
                    </a:gra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const_cast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implicit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null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value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constexpr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extends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object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sealed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throw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var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assert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continue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extern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7FFF1"/>
                        </a:gs>
                        <a:gs pos="100000">
                          <a:srgbClr val="FF91E0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operator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throws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virtual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async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false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out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void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atomic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final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D4FF67"/>
                        </a:gs>
                        <a:gs pos="100000">
                          <a:srgbClr val="F169FF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instanceof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override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true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await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decltype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finally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package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base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default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interface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params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typedef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kern="1200" dirty="0">
                        <a:solidFill>
                          <a:srgbClr val="000000"/>
                        </a:solidFill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bool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delegate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internal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partial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static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typeid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where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break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for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private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static_assert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typename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while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let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protected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static_cast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case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double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friend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lock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public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yield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catch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dynamic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function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readonly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string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dynamic_cast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generic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mutable</a:t>
                      </a:r>
                      <a:endParaRPr kumimoji="0" lang="en-GB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ref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struct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super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union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79904" y="4155926"/>
          <a:ext cx="5400408" cy="59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24"/>
                <a:gridCol w="864000"/>
                <a:gridCol w="216000"/>
                <a:gridCol w="864096"/>
                <a:gridCol w="216000"/>
                <a:gridCol w="864096"/>
                <a:gridCol w="216000"/>
                <a:gridCol w="864096"/>
                <a:gridCol w="216000"/>
                <a:gridCol w="864096"/>
              </a:tblGrid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Access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Assertions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Classes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Concurrency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Control Flow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Declarations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D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Events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Functions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Literals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Mutability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Packages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 System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411510"/>
          <a:ext cx="8640960" cy="3600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</a:tblGrid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abstract</a:t>
                      </a:r>
                      <a:endParaRPr lang="en-GB" sz="8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global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namespace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reinterpret_cast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switch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add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D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remove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D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synchronized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alias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class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enum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if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template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event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D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const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explicit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implements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return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this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using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91E0"/>
                        </a:gs>
                        <a:gs pos="100000">
                          <a:srgbClr val="FF6997"/>
                        </a:gs>
                      </a:gsLst>
                      <a:lin ang="2700000" scaled="1"/>
                    </a:gra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const_cast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implicit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null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value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constexpr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extends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object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sealed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throw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var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assert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continue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extern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7FFF1"/>
                        </a:gs>
                        <a:gs pos="100000">
                          <a:srgbClr val="FF91E0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operator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throws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virtual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async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false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out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void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atomic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final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D4FF67"/>
                        </a:gs>
                        <a:gs pos="100000">
                          <a:srgbClr val="F169FF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instanceof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override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true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await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decltype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finally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package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base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default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interface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params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typedef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kern="1200" dirty="0">
                        <a:solidFill>
                          <a:srgbClr val="000000"/>
                        </a:solidFill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bool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delegate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internal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partial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static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typeid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where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break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for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private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static_assert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typename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while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let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protected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static_cast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case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double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friend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lock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public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yield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catch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dynamic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function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readonly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string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dynamic_cast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generic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mutable</a:t>
                      </a:r>
                      <a:endParaRPr kumimoji="0" lang="en-GB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ref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struct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super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union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79904" y="4155926"/>
          <a:ext cx="5400408" cy="59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24"/>
                <a:gridCol w="864000"/>
                <a:gridCol w="216000"/>
                <a:gridCol w="864096"/>
                <a:gridCol w="216000"/>
                <a:gridCol w="864096"/>
                <a:gridCol w="216000"/>
                <a:gridCol w="864096"/>
                <a:gridCol w="216000"/>
                <a:gridCol w="864096"/>
              </a:tblGrid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Access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Assertions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Classes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Concurrency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Control Flow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Declarations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D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Events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Functions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Literals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Mutability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Packages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 System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411510"/>
          <a:ext cx="8640960" cy="3600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</a:tblGrid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abstract</a:t>
                      </a:r>
                      <a:endParaRPr lang="en-GB" sz="8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global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namespace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reinterpret_cast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switch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synchronized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alias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class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enum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if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template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const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explicit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implements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return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this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using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91E0"/>
                        </a:gs>
                        <a:gs pos="100000">
                          <a:srgbClr val="FF6997"/>
                        </a:gs>
                      </a:gsLst>
                      <a:lin ang="2700000" scaled="1"/>
                    </a:gra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const_cast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implicit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null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value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constexpr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extends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object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sealed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throw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var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assert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continue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extern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7FFF1"/>
                        </a:gs>
                        <a:gs pos="100000">
                          <a:srgbClr val="FF91E0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operator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throws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virtual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async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false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out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void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atomic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final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D4FF67"/>
                        </a:gs>
                        <a:gs pos="100000">
                          <a:srgbClr val="F169FF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instanceof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override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true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await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decltype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finally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package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base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default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interface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params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typedef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kern="1200" dirty="0">
                        <a:solidFill>
                          <a:srgbClr val="000000"/>
                        </a:solidFill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bool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delegate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internal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partial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static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typeid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where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break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for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private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static_assert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typename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while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let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protected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static_cast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case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double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friend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lock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public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yield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catch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dynamic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function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readonly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string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dynamic_cast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generic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mutable</a:t>
                      </a:r>
                      <a:endParaRPr kumimoji="0" lang="en-GB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ref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struct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super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union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79904" y="4155926"/>
          <a:ext cx="5400408" cy="59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24"/>
                <a:gridCol w="864000"/>
                <a:gridCol w="216000"/>
                <a:gridCol w="864096"/>
                <a:gridCol w="216000"/>
                <a:gridCol w="864096"/>
                <a:gridCol w="216000"/>
                <a:gridCol w="864096"/>
                <a:gridCol w="216000"/>
                <a:gridCol w="864096"/>
              </a:tblGrid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Access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Assertions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Classes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Concurrency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Control Flow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Declarations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Functions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Literals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Mutability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Packages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 System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411510"/>
          <a:ext cx="8640960" cy="3600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</a:tblGrid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abstract</a:t>
                      </a:r>
                      <a:endParaRPr lang="en-GB" sz="8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global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namespace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reinterpret_cast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switch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synchronized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alias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class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enum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if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template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const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explicit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implements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return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this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using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91E0"/>
                        </a:gs>
                        <a:gs pos="100000">
                          <a:srgbClr val="FF6997"/>
                        </a:gs>
                      </a:gsLst>
                      <a:lin ang="2700000" scaled="1"/>
                    </a:gra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const_cast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implicit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null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value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constexpr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extends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object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sealed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throw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var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assert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continue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extern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7FFF1"/>
                        </a:gs>
                        <a:gs pos="100000">
                          <a:srgbClr val="FF91E0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operator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throws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virtual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async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false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out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void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atomic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final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D4FF67"/>
                        </a:gs>
                        <a:gs pos="100000">
                          <a:srgbClr val="F169FF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instanceof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override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true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await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decltype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finally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package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base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default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interface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params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typedef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kern="1200" dirty="0">
                        <a:solidFill>
                          <a:srgbClr val="000000"/>
                        </a:solidFill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bool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delegate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internal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partial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static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typeid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where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break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for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private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static_assert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typename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while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let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protected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static_cast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case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double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friend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lock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public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yield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catch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dynamic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function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readonly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string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dynamic_cast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generic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mutable</a:t>
                      </a:r>
                      <a:endParaRPr kumimoji="0" lang="en-GB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ref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struct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super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union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79904" y="4155926"/>
          <a:ext cx="5400408" cy="59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24"/>
                <a:gridCol w="864000"/>
                <a:gridCol w="216000"/>
                <a:gridCol w="864096"/>
                <a:gridCol w="216000"/>
                <a:gridCol w="864096"/>
                <a:gridCol w="216000"/>
                <a:gridCol w="864096"/>
                <a:gridCol w="216000"/>
                <a:gridCol w="864096"/>
              </a:tblGrid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Access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Assertions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Classes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Concurrency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Control Flow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Declarations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91B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Functions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Literals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Mutability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Packages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 System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411510"/>
          <a:ext cx="8640960" cy="3600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</a:tblGrid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abstract</a:t>
                      </a:r>
                      <a:endParaRPr lang="en-GB" sz="8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global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namespace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reinterpret_cast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switch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synchronized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alias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class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enum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if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template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const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explicit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implements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return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this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using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91E0"/>
                        </a:gs>
                        <a:gs pos="100000">
                          <a:srgbClr val="FF6997"/>
                        </a:gs>
                      </a:gsLst>
                      <a:lin ang="2700000" scaled="1"/>
                    </a:gra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const_cast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implicit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null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value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constexpr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extends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object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sealed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throw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var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assert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continue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extern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7FFF1"/>
                        </a:gs>
                        <a:gs pos="100000">
                          <a:srgbClr val="FF91E0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operator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virtual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async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false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void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atomic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final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D4FF67"/>
                        </a:gs>
                        <a:gs pos="100000">
                          <a:srgbClr val="F169FF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instanceof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override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true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await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decltype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finally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package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base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default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interface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typedef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kern="1200" dirty="0">
                        <a:solidFill>
                          <a:srgbClr val="000000"/>
                        </a:solidFill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bool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internal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partial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static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typeid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where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break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for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private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static_assert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typename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while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let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protected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static_cast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case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double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friend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lock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public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yield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catch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dynamic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function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readonly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string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dynamic_cast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generic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mutable</a:t>
                      </a:r>
                      <a:endParaRPr kumimoji="0" lang="en-GB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struct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super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union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79904" y="4155926"/>
          <a:ext cx="5400408" cy="59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24"/>
                <a:gridCol w="864000"/>
                <a:gridCol w="216000"/>
                <a:gridCol w="864096"/>
                <a:gridCol w="216000"/>
                <a:gridCol w="864096"/>
                <a:gridCol w="216000"/>
                <a:gridCol w="864096"/>
                <a:gridCol w="216000"/>
                <a:gridCol w="864096"/>
              </a:tblGrid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Access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Assertions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Classes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Concurrency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Control Flow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Declarations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Literals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Mutability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Packages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 System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-1620688" y="2283718"/>
            <a:ext cx="4320480" cy="576064"/>
          </a:xfrm>
          <a:prstGeom prst="roundRect">
            <a:avLst>
              <a:gd name="adj" fmla="val 24807"/>
            </a:avLst>
          </a:prstGeom>
          <a:gradFill flip="none" rotWithShape="1">
            <a:gsLst>
              <a:gs pos="0">
                <a:schemeClr val="bg2"/>
              </a:gs>
              <a:gs pos="50000">
                <a:schemeClr val="bg2">
                  <a:alpha val="25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/>
          <a:p>
            <a:pPr algn="l"/>
            <a:r>
              <a:rPr lang="en-GB" sz="3200" b="1" dirty="0" smtClean="0">
                <a:solidFill>
                  <a:schemeClr val="tx2"/>
                </a:solidFill>
                <a:latin typeface="Garamond" pitchFamily="18" charset="0"/>
              </a:rPr>
              <a:t>Initial Research 2</a:t>
            </a:r>
            <a:endParaRPr lang="en-GB" sz="3200" b="1" dirty="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71600" y="411510"/>
            <a:ext cx="7920880" cy="3960440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GB" dirty="0" smtClean="0"/>
              <a:t>What is being taught?</a:t>
            </a:r>
          </a:p>
          <a:p>
            <a:pPr lvl="1">
              <a:buClr>
                <a:schemeClr val="tx2"/>
              </a:buClr>
            </a:pPr>
            <a:r>
              <a:rPr lang="en-GB" dirty="0" smtClean="0"/>
              <a:t>In UK primary schools:</a:t>
            </a:r>
          </a:p>
          <a:p>
            <a:pPr lvl="2">
              <a:buClr>
                <a:schemeClr val="tx2"/>
              </a:buClr>
            </a:pPr>
            <a:r>
              <a:rPr lang="en-GB" dirty="0" smtClean="0"/>
              <a:t>Scratch, </a:t>
            </a:r>
            <a:r>
              <a:rPr lang="en-GB" dirty="0" err="1" smtClean="0"/>
              <a:t>Kodu</a:t>
            </a:r>
            <a:r>
              <a:rPr lang="en-GB" dirty="0" smtClean="0"/>
              <a:t>, Python</a:t>
            </a:r>
          </a:p>
          <a:p>
            <a:pPr lvl="1">
              <a:buClr>
                <a:schemeClr val="tx2"/>
              </a:buClr>
            </a:pPr>
            <a:r>
              <a:rPr lang="en-GB" dirty="0" smtClean="0"/>
              <a:t>In UK secondary schools:</a:t>
            </a:r>
          </a:p>
          <a:p>
            <a:pPr lvl="2">
              <a:buClr>
                <a:schemeClr val="tx2"/>
              </a:buClr>
            </a:pPr>
            <a:r>
              <a:rPr lang="en-GB" dirty="0" smtClean="0"/>
              <a:t>Python, Visual Basic, Java</a:t>
            </a:r>
          </a:p>
          <a:p>
            <a:pPr lvl="1">
              <a:buClr>
                <a:schemeClr val="tx2"/>
              </a:buClr>
            </a:pPr>
            <a:r>
              <a:rPr lang="en-GB" dirty="0" smtClean="0"/>
              <a:t>In UK universities:</a:t>
            </a:r>
          </a:p>
          <a:p>
            <a:pPr lvl="2">
              <a:buClr>
                <a:schemeClr val="tx2"/>
              </a:buClr>
            </a:pPr>
            <a:r>
              <a:rPr lang="en-GB" dirty="0" smtClean="0"/>
              <a:t>Anything and everything</a:t>
            </a:r>
          </a:p>
          <a:p>
            <a:pPr lvl="1">
              <a:buClr>
                <a:schemeClr val="tx2"/>
              </a:buClr>
            </a:pPr>
            <a:r>
              <a:rPr lang="en-GB" dirty="0" smtClean="0"/>
              <a:t>Continuing education?</a:t>
            </a:r>
          </a:p>
          <a:p>
            <a:pPr>
              <a:buClr>
                <a:schemeClr val="tx2"/>
              </a:buClr>
              <a:buNone/>
            </a:pPr>
            <a:endParaRPr lang="en-GB" dirty="0" smtClean="0"/>
          </a:p>
          <a:p>
            <a:pPr>
              <a:buClr>
                <a:schemeClr val="tx2"/>
              </a:buClr>
            </a:pP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4515966"/>
            <a:ext cx="720080" cy="201836"/>
          </a:xfrm>
        </p:spPr>
        <p:txBody>
          <a:bodyPr/>
          <a:lstStyle>
            <a:lvl1pPr>
              <a:defRPr sz="1000" i="1">
                <a:solidFill>
                  <a:schemeClr val="tx2"/>
                </a:solidFill>
              </a:defRPr>
            </a:lvl1pPr>
          </a:lstStyle>
          <a:p>
            <a:fld id="{F596E717-5BCE-4626-BA0A-15E93300C8B9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971600" y="4515966"/>
            <a:ext cx="7200800" cy="216024"/>
          </a:xfrm>
        </p:spPr>
        <p:txBody>
          <a:bodyPr anchor="ctr">
            <a:noAutofit/>
          </a:bodyPr>
          <a:lstStyle>
            <a:lvl1pPr marL="0" indent="0">
              <a:buNone/>
              <a:defRPr sz="1000" i="1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>
                <a:hlinkClick r:id="rId2"/>
              </a:rPr>
              <a:t>http://www.computingatschool.org.uk/</a:t>
            </a:r>
            <a:r>
              <a:rPr lang="en-US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411510"/>
          <a:ext cx="8640960" cy="3600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</a:tblGrid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abstract</a:t>
                      </a:r>
                      <a:endParaRPr lang="en-GB" sz="8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global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namespace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reinterpret_cast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switch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synchronized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alias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class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enum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if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template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const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explicit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implements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return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this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using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91E0"/>
                        </a:gs>
                        <a:gs pos="100000">
                          <a:srgbClr val="FF6997"/>
                        </a:gs>
                      </a:gsLst>
                      <a:lin ang="2700000" scaled="1"/>
                    </a:gra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const_cast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implicit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null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value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constexpr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extends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object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sealed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throw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var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assert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continue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extern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7FFF1"/>
                        </a:gs>
                        <a:gs pos="100000">
                          <a:srgbClr val="FF91E0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operator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virtual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async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false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void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atomic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final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D4FF67"/>
                        </a:gs>
                        <a:gs pos="100000">
                          <a:srgbClr val="F169FF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instanceof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override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true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await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decltype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finally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package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base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default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interface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typedef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kern="1200" dirty="0">
                        <a:solidFill>
                          <a:srgbClr val="000000"/>
                        </a:solidFill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bool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internal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partial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static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typeid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where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break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for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private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static_assert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typename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while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let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protected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static_cast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case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double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friend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lock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public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yield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catch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dynamic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function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readonly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string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dynamic_cast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generic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mutable</a:t>
                      </a:r>
                      <a:endParaRPr kumimoji="0" lang="en-GB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struct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super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union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79904" y="4155926"/>
          <a:ext cx="5400408" cy="59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24"/>
                <a:gridCol w="864000"/>
                <a:gridCol w="216000"/>
                <a:gridCol w="864096"/>
                <a:gridCol w="216000"/>
                <a:gridCol w="864096"/>
                <a:gridCol w="216000"/>
                <a:gridCol w="864096"/>
                <a:gridCol w="216000"/>
                <a:gridCol w="864096"/>
              </a:tblGrid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B3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Access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Assertions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Classes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Concurrency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Control Flow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Declarations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Literals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Mutability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Packages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 System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411510"/>
          <a:ext cx="8640960" cy="3600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</a:tblGrid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abstract</a:t>
                      </a:r>
                      <a:endParaRPr lang="en-GB" sz="8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global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namespace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reinterpret_cast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switch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synchronized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alias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class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enum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if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template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const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explicit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implements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return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this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using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91E0"/>
                        </a:gs>
                        <a:gs pos="100000">
                          <a:srgbClr val="FF6997"/>
                        </a:gs>
                      </a:gsLst>
                      <a:lin ang="2700000" scaled="1"/>
                    </a:gra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const_cast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implicit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null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value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constexpr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extends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object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sealed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throw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var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assert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continue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extern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7FFF1"/>
                        </a:gs>
                        <a:gs pos="100000">
                          <a:srgbClr val="FF91E0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operator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virtual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async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false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void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atomic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final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D4FF67"/>
                        </a:gs>
                        <a:gs pos="100000">
                          <a:srgbClr val="F169FF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instanceof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override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true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await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decltype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finally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package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base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default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interface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typedef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kern="1200" dirty="0">
                        <a:solidFill>
                          <a:srgbClr val="000000"/>
                        </a:solidFill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bool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partial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static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typeid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where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break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for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static_assert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typename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while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let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static_cast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case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double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lock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yield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catch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dynamic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function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readonly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string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dynamic_cast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generic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mutable</a:t>
                      </a:r>
                      <a:endParaRPr kumimoji="0" lang="en-GB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struct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super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union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79904" y="4155926"/>
          <a:ext cx="5400408" cy="59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24"/>
                <a:gridCol w="864000"/>
                <a:gridCol w="216000"/>
                <a:gridCol w="864096"/>
                <a:gridCol w="216000"/>
                <a:gridCol w="864096"/>
                <a:gridCol w="216000"/>
                <a:gridCol w="864096"/>
                <a:gridCol w="216000"/>
                <a:gridCol w="864096"/>
              </a:tblGrid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Assertions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Classes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Concurrency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Control Flow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Declarations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Literals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Mutability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Packages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 System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411510"/>
          <a:ext cx="8640960" cy="3600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</a:tblGrid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abstract</a:t>
                      </a:r>
                      <a:endParaRPr lang="en-GB" sz="8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global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namespace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reinterpret_cast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switch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synchronized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alias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class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enum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if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template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const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explicit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implements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return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this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using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91E0"/>
                        </a:gs>
                        <a:gs pos="100000">
                          <a:srgbClr val="FF6997"/>
                        </a:gs>
                      </a:gsLst>
                      <a:lin ang="2700000" scaled="1"/>
                    </a:gra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const_cast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implicit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null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value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constexpr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extends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object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sealed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throw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var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assert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continue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extern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7FFF1"/>
                        </a:gs>
                        <a:gs pos="100000">
                          <a:srgbClr val="FF91E0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operator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virtual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async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false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void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atomic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final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D4FF67"/>
                        </a:gs>
                        <a:gs pos="100000">
                          <a:srgbClr val="F169FF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instanceof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override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true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await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decltype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finally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package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base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default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interface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typedef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kern="1200" dirty="0">
                        <a:solidFill>
                          <a:srgbClr val="000000"/>
                        </a:solidFill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bool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partial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static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typeid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where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break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for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static_assert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typename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while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let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static_cast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case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double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lock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yield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catch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dynamic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function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readonly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string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dynamic_cast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generic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mutable</a:t>
                      </a:r>
                      <a:endParaRPr kumimoji="0" lang="en-GB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struct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super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union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79904" y="4155926"/>
          <a:ext cx="5400408" cy="59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24"/>
                <a:gridCol w="864000"/>
                <a:gridCol w="216000"/>
                <a:gridCol w="864096"/>
                <a:gridCol w="216000"/>
                <a:gridCol w="864096"/>
                <a:gridCol w="216000"/>
                <a:gridCol w="864096"/>
                <a:gridCol w="216000"/>
                <a:gridCol w="864096"/>
              </a:tblGrid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Assertions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Classes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Concurrency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Control Flow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Declarations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Literals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Mutability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Packages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 System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411510"/>
          <a:ext cx="8640960" cy="3600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</a:tblGrid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global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namespace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reinterpret_cast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switch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synchronized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alias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enum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if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template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const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return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using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91E0"/>
                        </a:gs>
                        <a:gs pos="100000">
                          <a:srgbClr val="FF6997"/>
                        </a:gs>
                      </a:gsLst>
                      <a:lin ang="2700000" scaled="1"/>
                    </a:gra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const_cast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null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constexpr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object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throw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var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assert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continue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extern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7FFF1"/>
                        </a:gs>
                        <a:gs pos="100000">
                          <a:srgbClr val="FF91E0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async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false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void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atomic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final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instanceof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true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await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decltype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finally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package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default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typedef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kern="1200" dirty="0">
                        <a:solidFill>
                          <a:srgbClr val="000000"/>
                        </a:solidFill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bool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typeid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where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break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for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static_assert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typename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while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let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static_cast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case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double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lock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yield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catch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dynamic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function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readonly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string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dynamic_cast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generic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mutable</a:t>
                      </a:r>
                      <a:endParaRPr kumimoji="0" lang="en-GB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79904" y="4155926"/>
          <a:ext cx="5400408" cy="59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24"/>
                <a:gridCol w="864000"/>
                <a:gridCol w="216000"/>
                <a:gridCol w="864096"/>
                <a:gridCol w="216000"/>
                <a:gridCol w="864096"/>
                <a:gridCol w="216000"/>
                <a:gridCol w="864096"/>
                <a:gridCol w="216000"/>
                <a:gridCol w="864096"/>
              </a:tblGrid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Assertions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Concurrency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Control Flow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Declarations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Literals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Mutability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Packages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 System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411510"/>
          <a:ext cx="8640960" cy="3600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</a:tblGrid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global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namespace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reinterpret_cast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switch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synchronized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alias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enum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if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template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const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return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using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91E0"/>
                        </a:gs>
                        <a:gs pos="100000">
                          <a:srgbClr val="FF6997"/>
                        </a:gs>
                      </a:gsLst>
                      <a:lin ang="2700000" scaled="1"/>
                    </a:gra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const_cast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null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constexpr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object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throw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var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assert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continue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extern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7FFF1"/>
                        </a:gs>
                        <a:gs pos="100000">
                          <a:srgbClr val="FF91E0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async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false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void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atomic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final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instanceof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true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await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decltype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finally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package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default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typedef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kern="1200" dirty="0">
                        <a:solidFill>
                          <a:srgbClr val="000000"/>
                        </a:solidFill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bool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typeid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where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break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for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static_assert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typename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while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let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static_cast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case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double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lock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yield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catch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dynamic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function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readonly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string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dynamic_cast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generic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mutable</a:t>
                      </a:r>
                      <a:endParaRPr kumimoji="0" lang="en-GB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79904" y="4155926"/>
          <a:ext cx="5400408" cy="59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24"/>
                <a:gridCol w="864000"/>
                <a:gridCol w="216000"/>
                <a:gridCol w="864096"/>
                <a:gridCol w="216000"/>
                <a:gridCol w="864096"/>
                <a:gridCol w="216000"/>
                <a:gridCol w="864096"/>
                <a:gridCol w="216000"/>
                <a:gridCol w="864096"/>
              </a:tblGrid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Assertions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Concurrency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Control Flow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Declarations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Literals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16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Mutability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Packages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 System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411510"/>
          <a:ext cx="8640960" cy="3600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</a:tblGrid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global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namespace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reinterpret_cast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switch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synchronized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alias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enum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if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template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return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using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91E0"/>
                        </a:gs>
                        <a:gs pos="100000">
                          <a:srgbClr val="FF6997"/>
                        </a:gs>
                      </a:gsLst>
                      <a:lin ang="2700000" scaled="1"/>
                    </a:gra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null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object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throw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var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assert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continue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extern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7FFF1"/>
                        </a:gs>
                        <a:gs pos="100000">
                          <a:srgbClr val="FF91E0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async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false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void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atomic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instanceof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true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await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decltype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finally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package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default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typedef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kern="1200" dirty="0">
                        <a:solidFill>
                          <a:srgbClr val="000000"/>
                        </a:solidFill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bool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typeid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where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break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for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static_assert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typename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while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let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static_cast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case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double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lock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yield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catch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dynamic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function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string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dynamic_cast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generic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79904" y="4155926"/>
          <a:ext cx="5400408" cy="59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24"/>
                <a:gridCol w="864000"/>
                <a:gridCol w="216000"/>
                <a:gridCol w="864096"/>
                <a:gridCol w="216000"/>
                <a:gridCol w="864096"/>
                <a:gridCol w="216000"/>
                <a:gridCol w="864096"/>
                <a:gridCol w="216000"/>
                <a:gridCol w="864096"/>
              </a:tblGrid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Assertions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Concurrency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Control Flow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Declarations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Literals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Packages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 System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411510"/>
          <a:ext cx="8640960" cy="3600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</a:tblGrid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global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namespace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reinterpret_cast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switch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synchronized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alias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enum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if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template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return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using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91E0"/>
                        </a:gs>
                        <a:gs pos="100000">
                          <a:srgbClr val="FF6997"/>
                        </a:gs>
                      </a:gsLst>
                      <a:lin ang="2700000" scaled="1"/>
                    </a:gra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null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object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throw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var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assert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continue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extern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7FFF1"/>
                        </a:gs>
                        <a:gs pos="100000">
                          <a:srgbClr val="FF91E0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async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false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void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atomic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instanceof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true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await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decltype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finally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package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default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typedef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kern="1200" dirty="0">
                        <a:solidFill>
                          <a:srgbClr val="000000"/>
                        </a:solidFill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bool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typeid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where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break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for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static_assert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typename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while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let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static_cast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case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double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lock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yield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catch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dynamic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function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string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dynamic_cast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generic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79904" y="4155926"/>
          <a:ext cx="5400408" cy="59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24"/>
                <a:gridCol w="864000"/>
                <a:gridCol w="216000"/>
                <a:gridCol w="864096"/>
                <a:gridCol w="216000"/>
                <a:gridCol w="864096"/>
                <a:gridCol w="216000"/>
                <a:gridCol w="864096"/>
                <a:gridCol w="216000"/>
                <a:gridCol w="864096"/>
              </a:tblGrid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Assertions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Concurrency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Control Flow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Declarations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Literals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Packages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 System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411510"/>
          <a:ext cx="8640960" cy="3600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</a:tblGrid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namespace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reinterpret_cast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switch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synchronized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alias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enum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if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template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return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using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91E0"/>
                        </a:gs>
                        <a:gs pos="100000">
                          <a:srgbClr val="FF6997"/>
                        </a:gs>
                      </a:gsLst>
                      <a:lin ang="2700000" scaled="1"/>
                    </a:gra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null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object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throw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var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assert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continue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extern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async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false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void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atomic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instanceof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true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await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decltype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finally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package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default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typedef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kern="1200" dirty="0">
                        <a:solidFill>
                          <a:srgbClr val="000000"/>
                        </a:solidFill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bool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typeid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where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break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for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static_assert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typename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while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static_cast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case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double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lock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yield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catch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dynamic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string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dynamic_cast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generic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79904" y="4155926"/>
          <a:ext cx="5400408" cy="59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24"/>
                <a:gridCol w="864000"/>
                <a:gridCol w="216000"/>
                <a:gridCol w="864096"/>
                <a:gridCol w="216000"/>
                <a:gridCol w="864096"/>
                <a:gridCol w="216000"/>
                <a:gridCol w="864096"/>
                <a:gridCol w="216000"/>
                <a:gridCol w="864096"/>
              </a:tblGrid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Assertions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Concurrency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Control Flow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Declarations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Literals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Packages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 System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411510"/>
          <a:ext cx="8640960" cy="3600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</a:tblGrid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namespace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reinterpret_cast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switch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synchronized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alias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enum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if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template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return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using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91E0"/>
                        </a:gs>
                        <a:gs pos="100000">
                          <a:srgbClr val="FF6997"/>
                        </a:gs>
                      </a:gsLst>
                      <a:lin ang="2700000" scaled="1"/>
                    </a:gra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null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object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throw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var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assert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continue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extern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async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false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void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atomic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instanceof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true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await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decltype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finally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package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default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typedef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kern="1200" dirty="0">
                        <a:solidFill>
                          <a:srgbClr val="000000"/>
                        </a:solidFill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bool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typeid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where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break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for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static_assert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typename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while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static_cast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case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double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lock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yield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catch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dynamic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string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dynamic_cast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generic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79904" y="4155926"/>
          <a:ext cx="5400408" cy="59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24"/>
                <a:gridCol w="864000"/>
                <a:gridCol w="216000"/>
                <a:gridCol w="864096"/>
                <a:gridCol w="216000"/>
                <a:gridCol w="864096"/>
                <a:gridCol w="216000"/>
                <a:gridCol w="864096"/>
                <a:gridCol w="216000"/>
                <a:gridCol w="864096"/>
              </a:tblGrid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Assertions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Concurrency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Control Flow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Declarations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Literals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Packages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 System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411510"/>
          <a:ext cx="8640960" cy="3600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</a:tblGrid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namespace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reinterpret_cast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switch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synchronized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alias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enum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if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template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return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using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91E0"/>
                        </a:gs>
                        <a:gs pos="100000">
                          <a:srgbClr val="FF6997"/>
                        </a:gs>
                      </a:gsLst>
                      <a:lin ang="2700000" scaled="1"/>
                    </a:gra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null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object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throw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var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assert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continue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extern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async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false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void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atomic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instanceof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true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await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decltype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finally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package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default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typedef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kern="1200" dirty="0">
                        <a:solidFill>
                          <a:srgbClr val="000000"/>
                        </a:solidFill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bool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typeid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where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break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for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typename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while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static_cast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case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double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lock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yield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catch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dynamic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string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dynamic_cast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generic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79904" y="4155926"/>
          <a:ext cx="5400408" cy="59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24"/>
                <a:gridCol w="864000"/>
                <a:gridCol w="216000"/>
                <a:gridCol w="864096"/>
                <a:gridCol w="216000"/>
                <a:gridCol w="864096"/>
                <a:gridCol w="216000"/>
                <a:gridCol w="864096"/>
                <a:gridCol w="216000"/>
                <a:gridCol w="864096"/>
              </a:tblGrid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Assertions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Concurrency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Control Flow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Declarations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Literals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Packages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 System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-1620688" y="2283718"/>
            <a:ext cx="4320480" cy="576064"/>
          </a:xfrm>
          <a:prstGeom prst="roundRect">
            <a:avLst>
              <a:gd name="adj" fmla="val 24807"/>
            </a:avLst>
          </a:prstGeom>
          <a:gradFill flip="none" rotWithShape="1">
            <a:gsLst>
              <a:gs pos="0">
                <a:schemeClr val="bg2"/>
              </a:gs>
              <a:gs pos="50000">
                <a:schemeClr val="bg2">
                  <a:alpha val="25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/>
          <a:p>
            <a:pPr algn="l"/>
            <a:r>
              <a:rPr lang="en-GB" sz="3200" b="1" dirty="0" smtClean="0">
                <a:solidFill>
                  <a:schemeClr val="tx2"/>
                </a:solidFill>
                <a:latin typeface="Garamond" pitchFamily="18" charset="0"/>
              </a:rPr>
              <a:t>Initial Research 3</a:t>
            </a:r>
            <a:endParaRPr lang="en-GB" sz="3200" b="1" dirty="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71600" y="411510"/>
            <a:ext cx="7920880" cy="3960440"/>
          </a:xfrm>
        </p:spPr>
        <p:txBody>
          <a:bodyPr>
            <a:normAutofit lnSpcReduction="10000"/>
          </a:bodyPr>
          <a:lstStyle/>
          <a:p>
            <a:pPr>
              <a:buClr>
                <a:schemeClr val="tx2"/>
              </a:buClr>
            </a:pPr>
            <a:r>
              <a:rPr lang="en-GB" dirty="0" smtClean="0"/>
              <a:t>Very little work on developing and/or adopting educational computer languages beyond UK primary school level</a:t>
            </a:r>
          </a:p>
          <a:p>
            <a:pPr>
              <a:buClr>
                <a:schemeClr val="tx2"/>
              </a:buClr>
            </a:pPr>
            <a:r>
              <a:rPr lang="en-GB" dirty="0" smtClean="0"/>
              <a:t>Focus has been on teaching a subset of existing languages:</a:t>
            </a:r>
          </a:p>
          <a:p>
            <a:pPr lvl="1">
              <a:buClr>
                <a:schemeClr val="tx2"/>
              </a:buClr>
            </a:pPr>
            <a:r>
              <a:rPr lang="en-GB" dirty="0" smtClean="0"/>
              <a:t>Python</a:t>
            </a:r>
          </a:p>
          <a:p>
            <a:pPr lvl="1">
              <a:buClr>
                <a:schemeClr val="tx2"/>
              </a:buClr>
            </a:pPr>
            <a:r>
              <a:rPr lang="en-GB" dirty="0" smtClean="0"/>
              <a:t>Microsoft’s Small Basic</a:t>
            </a:r>
          </a:p>
          <a:p>
            <a:pPr lvl="1">
              <a:buClr>
                <a:schemeClr val="tx2"/>
              </a:buClr>
            </a:pPr>
            <a:r>
              <a:rPr lang="en-GB" dirty="0" smtClean="0"/>
              <a:t>KCL/Oracle’s </a:t>
            </a:r>
            <a:r>
              <a:rPr lang="en-GB" dirty="0" err="1" smtClean="0"/>
              <a:t>BlueJ</a:t>
            </a:r>
            <a:r>
              <a:rPr lang="en-GB" dirty="0" smtClean="0"/>
              <a:t> (Java)</a:t>
            </a:r>
          </a:p>
          <a:p>
            <a:pPr lvl="1">
              <a:buClr>
                <a:schemeClr val="tx2"/>
              </a:buClr>
            </a:pP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4515966"/>
            <a:ext cx="720080" cy="201836"/>
          </a:xfrm>
        </p:spPr>
        <p:txBody>
          <a:bodyPr/>
          <a:lstStyle>
            <a:lvl1pPr>
              <a:defRPr sz="1000" i="1">
                <a:solidFill>
                  <a:schemeClr val="tx2"/>
                </a:solidFill>
              </a:defRPr>
            </a:lvl1pPr>
          </a:lstStyle>
          <a:p>
            <a:fld id="{F596E717-5BCE-4626-BA0A-15E93300C8B9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971600" y="4515966"/>
            <a:ext cx="7200800" cy="216024"/>
          </a:xfrm>
        </p:spPr>
        <p:txBody>
          <a:bodyPr anchor="ctr">
            <a:noAutofit/>
          </a:bodyPr>
          <a:lstStyle>
            <a:lvl1pPr marL="0" indent="0">
              <a:buNone/>
              <a:defRPr sz="1000" i="1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>
                <a:hlinkClick r:id="rId2"/>
              </a:rPr>
              <a:t>http://www.smallbasic.com/</a:t>
            </a:r>
            <a:r>
              <a:rPr lang="en-US" dirty="0" smtClean="0"/>
              <a:t> and </a:t>
            </a:r>
            <a:r>
              <a:rPr lang="en-US" dirty="0" smtClean="0">
                <a:hlinkClick r:id="rId3"/>
              </a:rPr>
              <a:t>https://bluej.org/</a:t>
            </a:r>
            <a:r>
              <a:rPr lang="en-US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411510"/>
          <a:ext cx="8640960" cy="3600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</a:tblGrid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namespace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reinterpret_cast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switch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synchronized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alias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enum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if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template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return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using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91E0"/>
                        </a:gs>
                        <a:gs pos="100000">
                          <a:srgbClr val="FF6997"/>
                        </a:gs>
                      </a:gsLst>
                      <a:lin ang="2700000" scaled="1"/>
                    </a:gra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null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object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throw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var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assert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continue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extern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async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false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void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atomic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instanceof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true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await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decltype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finally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package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default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typedef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kern="1200" dirty="0">
                        <a:solidFill>
                          <a:srgbClr val="000000"/>
                        </a:solidFill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bool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typeid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where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break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for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typename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while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static_cast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case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double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lock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yield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catch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dynamic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string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dynamic_cast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generic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79904" y="4155926"/>
          <a:ext cx="5400408" cy="59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24"/>
                <a:gridCol w="864000"/>
                <a:gridCol w="216000"/>
                <a:gridCol w="864096"/>
                <a:gridCol w="216000"/>
                <a:gridCol w="864096"/>
                <a:gridCol w="216000"/>
                <a:gridCol w="864096"/>
                <a:gridCol w="216000"/>
                <a:gridCol w="864096"/>
              </a:tblGrid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Assertions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7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Concurrency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Control Flow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Declarations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Literals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Packages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 System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411510"/>
          <a:ext cx="8640960" cy="3600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</a:tblGrid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namespace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reinterpret_cast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switch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alias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enum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if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template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return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using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91E0"/>
                        </a:gs>
                        <a:gs pos="100000">
                          <a:srgbClr val="FF6997"/>
                        </a:gs>
                      </a:gsLst>
                      <a:lin ang="2700000" scaled="1"/>
                    </a:gra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null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object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throw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var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assert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continue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extern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false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void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instanceof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true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decltype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finally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package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default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typedef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kern="1200" dirty="0">
                        <a:solidFill>
                          <a:srgbClr val="000000"/>
                        </a:solidFill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bool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typeid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where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break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for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typename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while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static_cast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case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double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yield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catch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dynamic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string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dynamic_cast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generic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79904" y="4155926"/>
          <a:ext cx="5400408" cy="59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24"/>
                <a:gridCol w="864000"/>
                <a:gridCol w="216000"/>
                <a:gridCol w="864096"/>
                <a:gridCol w="216000"/>
                <a:gridCol w="864096"/>
                <a:gridCol w="216000"/>
                <a:gridCol w="864096"/>
                <a:gridCol w="216000"/>
                <a:gridCol w="864096"/>
              </a:tblGrid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Assertions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D4FF6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Control Flow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Declarations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Literals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Packages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 System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411510"/>
          <a:ext cx="8640960" cy="3600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</a:tblGrid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namespace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reinterpret_cast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switch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alias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enum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if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template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return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using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91E0"/>
                        </a:gs>
                        <a:gs pos="100000">
                          <a:srgbClr val="FF6997"/>
                        </a:gs>
                      </a:gsLst>
                      <a:lin ang="2700000" scaled="1"/>
                    </a:gra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null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object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throw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var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assert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continue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extern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false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void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instanceof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true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decltype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finally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package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default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typedef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kern="1200" dirty="0">
                        <a:solidFill>
                          <a:srgbClr val="000000"/>
                        </a:solidFill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bool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typeid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where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break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for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typename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while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static_cast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case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double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yield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catch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dynamic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string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dynamic_cast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generic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79904" y="4155926"/>
          <a:ext cx="5400408" cy="59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24"/>
                <a:gridCol w="864000"/>
                <a:gridCol w="216000"/>
                <a:gridCol w="864096"/>
                <a:gridCol w="216000"/>
                <a:gridCol w="864096"/>
                <a:gridCol w="216000"/>
                <a:gridCol w="864096"/>
                <a:gridCol w="216000"/>
                <a:gridCol w="864096"/>
              </a:tblGrid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Assertions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Control Flow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Declarations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Literals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Packages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 System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411510"/>
          <a:ext cx="8640960" cy="3600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</a:tblGrid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reinterpret_cast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switch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enum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if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template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return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using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null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object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throw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var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assert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continue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false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void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instanceof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true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decltype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finally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default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typedef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kern="1200" dirty="0">
                        <a:solidFill>
                          <a:srgbClr val="000000"/>
                        </a:solidFill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bool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typeid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where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break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for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typename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while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static_cast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case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double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yield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catch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dynamic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string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dynamic_cast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generic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79904" y="4155926"/>
          <a:ext cx="5400408" cy="59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24"/>
                <a:gridCol w="864000"/>
                <a:gridCol w="216000"/>
                <a:gridCol w="864096"/>
                <a:gridCol w="216000"/>
                <a:gridCol w="864096"/>
                <a:gridCol w="216000"/>
                <a:gridCol w="864096"/>
                <a:gridCol w="216000"/>
                <a:gridCol w="864096"/>
              </a:tblGrid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Assertions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Control Flow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Declarations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Literals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Packages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 System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411510"/>
          <a:ext cx="8640960" cy="3600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</a:tblGrid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reinterpret_cast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switch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enum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if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template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return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using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null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object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throw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var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assert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continue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false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void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instanceof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true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decltype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finally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default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typedef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kern="1200" dirty="0">
                        <a:solidFill>
                          <a:srgbClr val="000000"/>
                        </a:solidFill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bool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typeid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where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break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for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typename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while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static_cast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typeof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case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double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yield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catch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dynamic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string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dynamic_cast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generic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79904" y="4155926"/>
          <a:ext cx="5400408" cy="59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24"/>
                <a:gridCol w="864000"/>
                <a:gridCol w="216000"/>
                <a:gridCol w="864096"/>
                <a:gridCol w="216000"/>
                <a:gridCol w="864096"/>
                <a:gridCol w="216000"/>
                <a:gridCol w="864096"/>
                <a:gridCol w="216000"/>
                <a:gridCol w="864096"/>
              </a:tblGrid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Assertions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Control Flow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Declarations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Literals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Packages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 System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411510"/>
          <a:ext cx="8640960" cy="3600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</a:tblGrid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switch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if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return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null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object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throw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var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assert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continue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false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void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true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finally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default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typedef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kern="1200" dirty="0">
                        <a:solidFill>
                          <a:srgbClr val="000000"/>
                        </a:solidFill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bool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break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for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while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case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double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yield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catch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dynamic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string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79904" y="4155926"/>
          <a:ext cx="5400408" cy="59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24"/>
                <a:gridCol w="864000"/>
                <a:gridCol w="216000"/>
                <a:gridCol w="864096"/>
                <a:gridCol w="216000"/>
                <a:gridCol w="864096"/>
                <a:gridCol w="216000"/>
                <a:gridCol w="864096"/>
                <a:gridCol w="216000"/>
                <a:gridCol w="864096"/>
              </a:tblGrid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Assertions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Control Flow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Declarations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Literals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Packages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 System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411510"/>
          <a:ext cx="8640960" cy="3600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</a:tblGrid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switch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if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return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null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object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throw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var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assert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continue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false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void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true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finally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default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typedef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kern="1200" dirty="0">
                        <a:solidFill>
                          <a:srgbClr val="000000"/>
                        </a:solidFill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bool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break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for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while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case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double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yield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catch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dynamic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string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79904" y="4155926"/>
          <a:ext cx="5400408" cy="59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24"/>
                <a:gridCol w="864000"/>
                <a:gridCol w="216000"/>
                <a:gridCol w="864096"/>
                <a:gridCol w="216000"/>
                <a:gridCol w="864096"/>
                <a:gridCol w="216000"/>
                <a:gridCol w="864096"/>
                <a:gridCol w="216000"/>
                <a:gridCol w="864096"/>
              </a:tblGrid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Assertions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Control Flow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Declarations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Literals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Packages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 System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411510"/>
          <a:ext cx="8640960" cy="3600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</a:tblGrid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switch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if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return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null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object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throw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var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assert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continue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false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void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true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finally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default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type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kern="1200" dirty="0">
                        <a:solidFill>
                          <a:srgbClr val="000000"/>
                        </a:solidFill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bool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break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for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while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case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float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yield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catch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any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string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79904" y="4155926"/>
          <a:ext cx="5400408" cy="59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24"/>
                <a:gridCol w="864000"/>
                <a:gridCol w="216000"/>
                <a:gridCol w="864096"/>
                <a:gridCol w="216000"/>
                <a:gridCol w="864096"/>
                <a:gridCol w="216000"/>
                <a:gridCol w="864096"/>
                <a:gridCol w="216000"/>
                <a:gridCol w="864096"/>
              </a:tblGrid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Assertions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Control Flow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Declarations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Literals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Packages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 System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411510"/>
          <a:ext cx="8640960" cy="3600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</a:tblGrid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switch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if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return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null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import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object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throw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var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F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assert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continue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false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void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true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finally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int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try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default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type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kern="1200" dirty="0">
                        <a:solidFill>
                          <a:srgbClr val="000000"/>
                        </a:solidFill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latin typeface="Courier New"/>
                        </a:rPr>
                        <a:t>bool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break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for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while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do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case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float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yield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catch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any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string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495"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else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79904" y="4155926"/>
          <a:ext cx="5400408" cy="59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24"/>
                <a:gridCol w="864000"/>
                <a:gridCol w="216000"/>
                <a:gridCol w="864096"/>
                <a:gridCol w="216000"/>
                <a:gridCol w="864096"/>
                <a:gridCol w="216000"/>
                <a:gridCol w="864096"/>
                <a:gridCol w="216000"/>
                <a:gridCol w="864096"/>
              </a:tblGrid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F1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Assertions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Control Flow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67FF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Declarations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9B9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Literals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1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Packages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69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 System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FF99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 smtClean="0"/>
                        <a:t>Types</a:t>
                      </a:r>
                      <a:endParaRPr lang="en-GB" sz="7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-1620688" y="2283718"/>
            <a:ext cx="4320480" cy="576064"/>
          </a:xfrm>
          <a:prstGeom prst="roundRect">
            <a:avLst>
              <a:gd name="adj" fmla="val 24807"/>
            </a:avLst>
          </a:prstGeom>
          <a:gradFill flip="none" rotWithShape="1">
            <a:gsLst>
              <a:gs pos="0">
                <a:schemeClr val="bg2"/>
              </a:gs>
              <a:gs pos="50000">
                <a:schemeClr val="bg2">
                  <a:alpha val="25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/>
          <a:p>
            <a:pPr algn="l"/>
            <a:r>
              <a:rPr lang="en-GB" sz="3200" b="1" dirty="0" smtClean="0">
                <a:solidFill>
                  <a:schemeClr val="tx2"/>
                </a:solidFill>
                <a:latin typeface="Garamond" pitchFamily="18" charset="0"/>
              </a:rPr>
              <a:t>Initial Research 4</a:t>
            </a:r>
            <a:endParaRPr lang="en-GB" sz="3200" b="1" dirty="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71600" y="411510"/>
            <a:ext cx="7920880" cy="396044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GB" dirty="0" smtClean="0"/>
              <a:t>Why a subset?</a:t>
            </a:r>
          </a:p>
          <a:p>
            <a:pPr lvl="1">
              <a:buClr>
                <a:schemeClr val="tx2"/>
              </a:buClr>
            </a:pPr>
            <a:r>
              <a:rPr lang="en-GB" dirty="0" smtClean="0"/>
              <a:t>Java SE 8 language specification is 788 pages</a:t>
            </a:r>
          </a:p>
          <a:p>
            <a:pPr lvl="1">
              <a:buClr>
                <a:schemeClr val="tx2"/>
              </a:buClr>
            </a:pPr>
            <a:r>
              <a:rPr lang="en-GB" dirty="0" smtClean="0"/>
              <a:t>C++17 language specification is 1600+ pages</a:t>
            </a:r>
          </a:p>
          <a:p>
            <a:pPr>
              <a:buClr>
                <a:schemeClr val="tx2"/>
              </a:buClr>
            </a:pPr>
            <a:r>
              <a:rPr lang="en-GB" dirty="0" smtClean="0"/>
              <a:t>Modern computer languages are getting</a:t>
            </a:r>
          </a:p>
          <a:p>
            <a:pPr lvl="1">
              <a:buClr>
                <a:schemeClr val="tx2"/>
              </a:buClr>
            </a:pPr>
            <a:r>
              <a:rPr lang="en-GB" dirty="0" smtClean="0"/>
              <a:t>Bigger</a:t>
            </a:r>
          </a:p>
          <a:p>
            <a:pPr lvl="1">
              <a:buClr>
                <a:schemeClr val="tx2"/>
              </a:buClr>
            </a:pPr>
            <a:r>
              <a:rPr lang="en-GB" dirty="0" smtClean="0"/>
              <a:t>More complex</a:t>
            </a:r>
          </a:p>
          <a:p>
            <a:pPr lvl="1">
              <a:buClr>
                <a:schemeClr val="tx2"/>
              </a:buClr>
            </a:pPr>
            <a:r>
              <a:rPr lang="en-GB" dirty="0" smtClean="0"/>
              <a:t>More difficult to learn due to </a:t>
            </a:r>
            <a:r>
              <a:rPr lang="en-GB" i="1" dirty="0" smtClean="0"/>
              <a:t>cognitive load</a:t>
            </a:r>
          </a:p>
          <a:p>
            <a:pPr lvl="1">
              <a:buClr>
                <a:schemeClr val="tx2"/>
              </a:buClr>
            </a:pP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4515966"/>
            <a:ext cx="720080" cy="201836"/>
          </a:xfrm>
        </p:spPr>
        <p:txBody>
          <a:bodyPr/>
          <a:lstStyle>
            <a:lvl1pPr>
              <a:defRPr sz="1000" i="1">
                <a:solidFill>
                  <a:schemeClr val="tx2"/>
                </a:solidFill>
              </a:defRPr>
            </a:lvl1pPr>
          </a:lstStyle>
          <a:p>
            <a:fld id="{F596E717-5BCE-4626-BA0A-15E93300C8B9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971600" y="4515966"/>
            <a:ext cx="7200800" cy="216024"/>
          </a:xfrm>
        </p:spPr>
        <p:txBody>
          <a:bodyPr anchor="ctr">
            <a:noAutofit/>
          </a:bodyPr>
          <a:lstStyle>
            <a:lvl1pPr marL="0" indent="0">
              <a:buNone/>
              <a:defRPr sz="1000" i="1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>
                <a:hlinkClick r:id="rId2"/>
              </a:rPr>
              <a:t>https://docs.oracle.com/javase/specs/jls/se8/jls8.pdf</a:t>
            </a:r>
            <a:r>
              <a:rPr lang="en-US" dirty="0" smtClean="0"/>
              <a:t> and </a:t>
            </a:r>
            <a:r>
              <a:rPr lang="en-US" dirty="0" smtClean="0">
                <a:hlinkClick r:id="rId3"/>
              </a:rPr>
              <a:t>https://bluej.org/</a:t>
            </a:r>
            <a:r>
              <a:rPr lang="en-US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-1620688" y="2283718"/>
            <a:ext cx="4320480" cy="576064"/>
          </a:xfrm>
          <a:prstGeom prst="roundRect">
            <a:avLst>
              <a:gd name="adj" fmla="val 24807"/>
            </a:avLst>
          </a:prstGeom>
          <a:gradFill flip="none" rotWithShape="1">
            <a:gsLst>
              <a:gs pos="0">
                <a:schemeClr val="bg2"/>
              </a:gs>
              <a:gs pos="50000">
                <a:schemeClr val="bg2">
                  <a:alpha val="25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/>
          <a:p>
            <a:pPr algn="l"/>
            <a:r>
              <a:rPr lang="en-GB" sz="3200" b="1" dirty="0" smtClean="0">
                <a:solidFill>
                  <a:schemeClr val="tx2"/>
                </a:solidFill>
                <a:latin typeface="Garamond" pitchFamily="18" charset="0"/>
              </a:rPr>
              <a:t>Cognitive Load</a:t>
            </a:r>
            <a:endParaRPr lang="en-GB" sz="3200" b="1" dirty="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71600" y="411510"/>
            <a:ext cx="7920880" cy="3960440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GB" dirty="0" smtClean="0"/>
              <a:t>We can reduce cognitive load by reducing the “size” of the programming language</a:t>
            </a:r>
          </a:p>
          <a:p>
            <a:pPr>
              <a:buClr>
                <a:schemeClr val="tx2"/>
              </a:buClr>
            </a:pPr>
            <a:r>
              <a:rPr lang="en-GB" dirty="0" smtClean="0"/>
              <a:t>The logical extreme leads to esoteric languages like </a:t>
            </a:r>
            <a:r>
              <a:rPr lang="en-GB" i="1" dirty="0" err="1" smtClean="0"/>
              <a:t>Brainfuck</a:t>
            </a:r>
            <a:endParaRPr lang="en-GB" i="1" dirty="0" smtClean="0"/>
          </a:p>
          <a:p>
            <a:pPr>
              <a:buClr>
                <a:schemeClr val="tx2"/>
              </a:buClr>
            </a:pPr>
            <a:r>
              <a:rPr lang="en-GB" dirty="0" smtClean="0"/>
              <a:t>Another possibility is to look at non-imperative (declarative/functional) languages</a:t>
            </a:r>
          </a:p>
          <a:p>
            <a:pPr>
              <a:buClr>
                <a:schemeClr val="tx2"/>
              </a:buClr>
            </a:pP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4515966"/>
            <a:ext cx="720080" cy="201836"/>
          </a:xfrm>
        </p:spPr>
        <p:txBody>
          <a:bodyPr/>
          <a:lstStyle>
            <a:lvl1pPr>
              <a:defRPr sz="1000" i="1">
                <a:solidFill>
                  <a:schemeClr val="tx2"/>
                </a:solidFill>
              </a:defRPr>
            </a:lvl1pPr>
          </a:lstStyle>
          <a:p>
            <a:fld id="{F596E717-5BCE-4626-BA0A-15E93300C8B9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971600" y="4515966"/>
            <a:ext cx="7200800" cy="216024"/>
          </a:xfrm>
        </p:spPr>
        <p:txBody>
          <a:bodyPr anchor="ctr">
            <a:noAutofit/>
          </a:bodyPr>
          <a:lstStyle>
            <a:lvl1pPr marL="0" indent="0">
              <a:buNone/>
              <a:defRPr sz="1000" i="1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>
                <a:hlinkClick r:id="rId2"/>
              </a:rPr>
              <a:t>https://en.wikipedia.org/wiki/Brainfuck</a:t>
            </a:r>
            <a:r>
              <a:rPr lang="en-US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-1620688" y="2283718"/>
            <a:ext cx="4320480" cy="576064"/>
          </a:xfrm>
          <a:prstGeom prst="roundRect">
            <a:avLst>
              <a:gd name="adj" fmla="val 24807"/>
            </a:avLst>
          </a:prstGeom>
          <a:gradFill flip="none" rotWithShape="1">
            <a:gsLst>
              <a:gs pos="0">
                <a:schemeClr val="bg2"/>
              </a:gs>
              <a:gs pos="50000">
                <a:schemeClr val="bg2">
                  <a:alpha val="25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/>
          <a:p>
            <a:pPr algn="l"/>
            <a:r>
              <a:rPr lang="en-GB" sz="3200" b="1" dirty="0" smtClean="0">
                <a:solidFill>
                  <a:schemeClr val="tx2"/>
                </a:solidFill>
                <a:latin typeface="Garamond" pitchFamily="18" charset="0"/>
              </a:rPr>
              <a:t>COCL</a:t>
            </a:r>
            <a:endParaRPr lang="en-GB" sz="3200" b="1" dirty="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71600" y="411510"/>
            <a:ext cx="2376264" cy="3960440"/>
          </a:xfrm>
        </p:spPr>
        <p:txBody>
          <a:bodyPr/>
          <a:lstStyle/>
          <a:p>
            <a:pPr marL="0" indent="0">
              <a:buClr>
                <a:schemeClr val="tx2"/>
              </a:buClr>
              <a:buNone/>
            </a:pPr>
            <a:r>
              <a:rPr lang="en-GB" dirty="0" smtClean="0"/>
              <a:t>This led to research into a Chronology of Computer Languages (COCL)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4515966"/>
            <a:ext cx="720080" cy="201836"/>
          </a:xfrm>
        </p:spPr>
        <p:txBody>
          <a:bodyPr/>
          <a:lstStyle>
            <a:lvl1pPr>
              <a:defRPr sz="1000" i="1">
                <a:solidFill>
                  <a:schemeClr val="tx2"/>
                </a:solidFill>
              </a:defRPr>
            </a:lvl1pPr>
          </a:lstStyle>
          <a:p>
            <a:fld id="{F596E717-5BCE-4626-BA0A-15E93300C8B9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971600" y="4515966"/>
            <a:ext cx="7200800" cy="216024"/>
          </a:xfrm>
        </p:spPr>
        <p:txBody>
          <a:bodyPr anchor="ctr">
            <a:noAutofit/>
          </a:bodyPr>
          <a:lstStyle>
            <a:lvl1pPr marL="0" indent="0">
              <a:buNone/>
              <a:defRPr sz="1000" i="1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>
                <a:hlinkClick r:id="rId2"/>
              </a:rPr>
              <a:t>http://www.chilliant.com/cocl.html</a:t>
            </a:r>
            <a:r>
              <a:rPr lang="en-US" dirty="0" smtClean="0"/>
              <a:t> 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411510"/>
            <a:ext cx="5544616" cy="396044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-1620688" y="2283718"/>
            <a:ext cx="4320480" cy="576064"/>
          </a:xfrm>
          <a:prstGeom prst="roundRect">
            <a:avLst>
              <a:gd name="adj" fmla="val 24807"/>
            </a:avLst>
          </a:prstGeom>
          <a:gradFill flip="none" rotWithShape="1">
            <a:gsLst>
              <a:gs pos="0">
                <a:schemeClr val="bg2"/>
              </a:gs>
              <a:gs pos="50000">
                <a:schemeClr val="bg2">
                  <a:alpha val="25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/>
          <a:p>
            <a:pPr algn="l"/>
            <a:r>
              <a:rPr lang="en-GB" sz="3200" b="1" dirty="0" smtClean="0">
                <a:solidFill>
                  <a:schemeClr val="tx2"/>
                </a:solidFill>
                <a:latin typeface="Garamond" pitchFamily="18" charset="0"/>
              </a:rPr>
              <a:t>Curly Brace Languages</a:t>
            </a:r>
            <a:endParaRPr lang="en-GB" sz="3200" b="1" dirty="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71600" y="411510"/>
            <a:ext cx="7920880" cy="3960440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GB" dirty="0" smtClean="0"/>
              <a:t>Seven of the TIOBE top ten are “</a:t>
            </a:r>
            <a:r>
              <a:rPr lang="en-GB" i="1" dirty="0" smtClean="0"/>
              <a:t>curly brace</a:t>
            </a:r>
            <a:r>
              <a:rPr lang="en-GB" dirty="0" smtClean="0"/>
              <a:t>” languages</a:t>
            </a:r>
          </a:p>
          <a:p>
            <a:pPr lvl="1">
              <a:buClr>
                <a:schemeClr val="tx2"/>
              </a:buClr>
            </a:pPr>
            <a:r>
              <a:rPr lang="en-GB" u="sng" dirty="0" smtClean="0"/>
              <a:t>Java</a:t>
            </a:r>
            <a:r>
              <a:rPr lang="en-GB" dirty="0" smtClean="0"/>
              <a:t>, </a:t>
            </a:r>
            <a:r>
              <a:rPr lang="en-GB" u="sng" dirty="0" smtClean="0"/>
              <a:t>C</a:t>
            </a:r>
            <a:r>
              <a:rPr lang="en-GB" dirty="0" smtClean="0"/>
              <a:t>, </a:t>
            </a:r>
            <a:r>
              <a:rPr lang="en-GB" u="sng" dirty="0" smtClean="0"/>
              <a:t>C++</a:t>
            </a:r>
            <a:r>
              <a:rPr lang="en-GB" dirty="0" smtClean="0"/>
              <a:t>, Python, Visual Basic .NET, </a:t>
            </a:r>
            <a:r>
              <a:rPr lang="en-GB" u="sng" dirty="0" smtClean="0"/>
              <a:t>C#</a:t>
            </a:r>
            <a:r>
              <a:rPr lang="en-GB" dirty="0" smtClean="0"/>
              <a:t>, </a:t>
            </a:r>
            <a:r>
              <a:rPr lang="en-GB" u="sng" dirty="0" smtClean="0"/>
              <a:t>PHP</a:t>
            </a:r>
            <a:r>
              <a:rPr lang="en-GB" dirty="0" smtClean="0"/>
              <a:t>, </a:t>
            </a:r>
            <a:r>
              <a:rPr lang="en-GB" u="sng" dirty="0" smtClean="0"/>
              <a:t>JS</a:t>
            </a:r>
            <a:r>
              <a:rPr lang="en-GB" dirty="0" smtClean="0"/>
              <a:t>, </a:t>
            </a:r>
            <a:r>
              <a:rPr lang="en-GB" dirty="0" smtClean="0"/>
              <a:t>SQL, </a:t>
            </a:r>
            <a:r>
              <a:rPr lang="en-GB" u="sng" dirty="0" smtClean="0"/>
              <a:t>Objective-C</a:t>
            </a:r>
          </a:p>
          <a:p>
            <a:pPr>
              <a:buClr>
                <a:schemeClr val="tx2"/>
              </a:buClr>
            </a:pPr>
            <a:r>
              <a:rPr lang="en-GB" dirty="0" smtClean="0"/>
              <a:t>From this, I took the decision to look at:</a:t>
            </a:r>
          </a:p>
          <a:p>
            <a:pPr lvl="1">
              <a:buClr>
                <a:schemeClr val="tx2"/>
              </a:buClr>
            </a:pPr>
            <a:r>
              <a:rPr lang="en-GB" dirty="0" smtClean="0"/>
              <a:t>Imperative languages</a:t>
            </a:r>
          </a:p>
          <a:p>
            <a:pPr lvl="1">
              <a:buClr>
                <a:schemeClr val="tx2"/>
              </a:buClr>
            </a:pPr>
            <a:r>
              <a:rPr lang="en-GB" dirty="0" smtClean="0"/>
              <a:t>Subsets of existing curly brace languages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4515966"/>
            <a:ext cx="720080" cy="201836"/>
          </a:xfrm>
        </p:spPr>
        <p:txBody>
          <a:bodyPr/>
          <a:lstStyle>
            <a:lvl1pPr>
              <a:defRPr sz="1000" i="1">
                <a:solidFill>
                  <a:schemeClr val="tx2"/>
                </a:solidFill>
              </a:defRPr>
            </a:lvl1pPr>
          </a:lstStyle>
          <a:p>
            <a:fld id="{F596E717-5BCE-4626-BA0A-15E93300C8B9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971600" y="4515966"/>
            <a:ext cx="7200800" cy="216024"/>
          </a:xfrm>
        </p:spPr>
        <p:txBody>
          <a:bodyPr anchor="ctr">
            <a:noAutofit/>
          </a:bodyPr>
          <a:lstStyle>
            <a:lvl1pPr marL="0" indent="0">
              <a:buNone/>
              <a:defRPr sz="1000" i="1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https://en.wikipedia.org/wiki/List_of_programming_languages_by_type#Curly-bracket_languages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gg">
  <a:themeElements>
    <a:clrScheme name="egg">
      <a:dk1>
        <a:sysClr val="windowText" lastClr="000000"/>
      </a:dk1>
      <a:lt1>
        <a:sysClr val="window" lastClr="FFFFFF"/>
      </a:lt1>
      <a:dk2>
        <a:srgbClr val="004080"/>
      </a:dk2>
      <a:lt2>
        <a:srgbClr val="FFEEDD"/>
      </a:lt2>
      <a:accent1>
        <a:srgbClr val="FF8001"/>
      </a:accent1>
      <a:accent2>
        <a:srgbClr val="86FF01"/>
      </a:accent2>
      <a:accent3>
        <a:srgbClr val="01FF7A"/>
      </a:accent3>
      <a:accent4>
        <a:srgbClr val="018CFF"/>
      </a:accent4>
      <a:accent5>
        <a:srgbClr val="7401FF"/>
      </a:accent5>
      <a:accent6>
        <a:srgbClr val="FF0192"/>
      </a:accent6>
      <a:hlink>
        <a:srgbClr val="004080"/>
      </a:hlink>
      <a:folHlink>
        <a:srgbClr val="004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egg</Template>
  <TotalTime>878</TotalTime>
  <Words>5693</Words>
  <Application>Microsoft Office PowerPoint</Application>
  <PresentationFormat>On-screen Show (16:9)</PresentationFormat>
  <Paragraphs>5291</Paragraphs>
  <Slides>58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egg</vt:lpstr>
      <vt:lpstr>egg</vt:lpstr>
      <vt:lpstr>What is egg?</vt:lpstr>
      <vt:lpstr>Initial Research 1</vt:lpstr>
      <vt:lpstr>Initial Research 2</vt:lpstr>
      <vt:lpstr>Initial Research 3</vt:lpstr>
      <vt:lpstr>Initial Research 4</vt:lpstr>
      <vt:lpstr>Cognitive Load</vt:lpstr>
      <vt:lpstr>COCL</vt:lpstr>
      <vt:lpstr>Curly Brace Languages</vt:lpstr>
      <vt:lpstr>Language Vocabulary</vt:lpstr>
      <vt:lpstr>Keyword Breakdown 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egg</dc:title>
  <dc:creator>Ian Taylor</dc:creator>
  <cp:keywords>egg</cp:keywords>
  <cp:lastModifiedBy>Ian Taylor</cp:lastModifiedBy>
  <cp:revision>65</cp:revision>
  <dcterms:created xsi:type="dcterms:W3CDTF">2018-07-18T10:17:35Z</dcterms:created>
  <dcterms:modified xsi:type="dcterms:W3CDTF">2018-07-19T19:55:40Z</dcterms:modified>
</cp:coreProperties>
</file>