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7" r:id="rId3"/>
    <p:sldId id="260" r:id="rId4"/>
    <p:sldId id="258" r:id="rId5"/>
    <p:sldId id="259" r:id="rId6"/>
    <p:sldId id="262" r:id="rId7"/>
    <p:sldId id="263" r:id="rId8"/>
    <p:sldId id="281" r:id="rId9"/>
    <p:sldId id="256" r:id="rId10"/>
    <p:sldId id="264" r:id="rId11"/>
    <p:sldId id="285" r:id="rId12"/>
    <p:sldId id="282" r:id="rId13"/>
    <p:sldId id="284" r:id="rId14"/>
    <p:sldId id="28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snapToObjects="1">
      <p:cViewPr varScale="1">
        <p:scale>
          <a:sx n="121" d="100"/>
          <a:sy n="121"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26/08/2025</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26/08/2025</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Tabular Data</a:t>
            </a:r>
          </a:p>
        </p:txBody>
      </p:sp>
    </p:spTree>
    <p:extLst>
      <p:ext uri="{BB962C8B-B14F-4D97-AF65-F5344CB8AC3E}">
        <p14:creationId xmlns:p14="http://schemas.microsoft.com/office/powerpoint/2010/main" val="124839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75920" y="1036585"/>
            <a:ext cx="9275740" cy="4524315"/>
          </a:xfrm>
          <a:prstGeom prst="rect">
            <a:avLst/>
          </a:prstGeom>
          <a:noFill/>
        </p:spPr>
        <p:txBody>
          <a:bodyPr wrap="square" rtlCol="0">
            <a:spAutoFit/>
          </a:bodyPr>
          <a:lstStyle/>
          <a:p>
            <a:r>
              <a:rPr lang="fr-FR" sz="2400" noProof="1"/>
              <a:t>Functions are used to take a number of input objects and generate an output. These range from very simple mathematical functions (abs()) to functions to run long, complex modelling computations.</a:t>
            </a:r>
          </a:p>
          <a:p>
            <a:endParaRPr lang="fr-FR" sz="2400" noProof="1"/>
          </a:p>
          <a:p>
            <a:r>
              <a:rPr lang="fr-FR" sz="2400" noProof="1"/>
              <a:t>The inputs to a functions can be set by name or position. For example, these are the same:</a:t>
            </a:r>
          </a:p>
          <a:p>
            <a:endParaRPr lang="fr-FR" sz="2400" noProof="1"/>
          </a:p>
          <a:p>
            <a:r>
              <a:rPr lang="fr-FR" sz="2400" noProof="1"/>
              <a:t>	</a:t>
            </a:r>
            <a:r>
              <a:rPr lang="fr-FR" sz="2400" b="1" noProof="1">
                <a:solidFill>
                  <a:schemeClr val="accent4">
                    <a:lumMod val="75000"/>
                  </a:schemeClr>
                </a:solidFill>
              </a:rPr>
              <a:t>pow(base=2, exp=5)</a:t>
            </a:r>
          </a:p>
          <a:p>
            <a:r>
              <a:rPr lang="fr-FR" sz="2400" b="1" noProof="1">
                <a:solidFill>
                  <a:schemeClr val="accent4">
                    <a:lumMod val="75000"/>
                  </a:schemeClr>
                </a:solidFill>
              </a:rPr>
              <a:t>	pow(2, 5)</a:t>
            </a:r>
          </a:p>
          <a:p>
            <a:endParaRPr lang="fr-FR" sz="2400" b="1" noProof="1">
              <a:solidFill>
                <a:schemeClr val="accent4">
                  <a:lumMod val="75000"/>
                </a:schemeClr>
              </a:solidFill>
            </a:endParaRPr>
          </a:p>
          <a:p>
            <a:r>
              <a:rPr lang="fr-FR" sz="2400" noProof="1"/>
              <a:t>You can see the arguments, names, and default values looking at the documention in the Python help pages.</a:t>
            </a:r>
          </a:p>
        </p:txBody>
      </p:sp>
    </p:spTree>
    <p:extLst>
      <p:ext uri="{BB962C8B-B14F-4D97-AF65-F5344CB8AC3E}">
        <p14:creationId xmlns:p14="http://schemas.microsoft.com/office/powerpoint/2010/main" val="14866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E1CC9-9E34-D468-454E-07CFDFB2BEB1}"/>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7572BBC0-93DC-8886-FFDC-D1A46FCD611A}"/>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Methods</a:t>
            </a:r>
          </a:p>
        </p:txBody>
      </p:sp>
      <p:pic>
        <p:nvPicPr>
          <p:cNvPr id="1026" name="Picture 2">
            <a:extLst>
              <a:ext uri="{FF2B5EF4-FFF2-40B4-BE49-F238E27FC236}">
                <a16:creationId xmlns:a16="http://schemas.microsoft.com/office/drawing/2014/main" id="{E3E71A4E-20D6-AB31-E937-19AA95CA2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715867E8-4E68-CE6A-125D-82EECD7AB881}"/>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57E2953D-4316-F4EF-8CB5-9A32C908DC74}"/>
              </a:ext>
            </a:extLst>
          </p:cNvPr>
          <p:cNvSpPr txBox="1"/>
          <p:nvPr/>
        </p:nvSpPr>
        <p:spPr>
          <a:xfrm>
            <a:off x="1675920" y="1036585"/>
            <a:ext cx="9275740" cy="3416320"/>
          </a:xfrm>
          <a:prstGeom prst="rect">
            <a:avLst/>
          </a:prstGeom>
          <a:noFill/>
        </p:spPr>
        <p:txBody>
          <a:bodyPr wrap="square" rtlCol="0">
            <a:spAutoFit/>
          </a:bodyPr>
          <a:lstStyle/>
          <a:p>
            <a:r>
              <a:rPr lang="fr-FR" sz="2400" noProof="1"/>
              <a:t>A </a:t>
            </a:r>
            <a:r>
              <a:rPr lang="fr-FR" sz="2400" i="1" noProof="1"/>
              <a:t>method</a:t>
            </a:r>
            <a:r>
              <a:rPr lang="fr-FR" sz="2400" noProof="1"/>
              <a:t> is a special kind of function that is attached to an object. We call it by using a dot followed by the name of the function. Then, the function works just as with any other.</a:t>
            </a:r>
          </a:p>
          <a:p>
            <a:endParaRPr lang="fr-FR" sz="2400" noProof="1"/>
          </a:p>
          <a:p>
            <a:r>
              <a:rPr lang="fr-FR" sz="2400" noProof="1"/>
              <a:t>	</a:t>
            </a:r>
            <a:r>
              <a:rPr lang="fr-FR" sz="2400" b="1" noProof="1">
                <a:solidFill>
                  <a:schemeClr val="accent4">
                    <a:lumMod val="75000"/>
                  </a:schemeClr>
                </a:solidFill>
              </a:rPr>
              <a:t>my_string = "DATA SCIENCE!"</a:t>
            </a:r>
          </a:p>
          <a:p>
            <a:r>
              <a:rPr lang="fr-FR" sz="2400" b="1" noProof="1">
                <a:solidFill>
                  <a:schemeClr val="accent4">
                    <a:lumMod val="75000"/>
                  </a:schemeClr>
                </a:solidFill>
              </a:rPr>
              <a:t>	my_string.count("A")</a:t>
            </a:r>
          </a:p>
          <a:p>
            <a:endParaRPr lang="fr-FR" sz="2400" b="1" noProof="1">
              <a:solidFill>
                <a:schemeClr val="accent4">
                  <a:lumMod val="75000"/>
                </a:schemeClr>
              </a:solidFill>
            </a:endParaRPr>
          </a:p>
          <a:p>
            <a:r>
              <a:rPr lang="fr-FR" sz="2400" noProof="1"/>
              <a:t>Most of the functions we will be using will be methods associated with data frame objects.</a:t>
            </a:r>
          </a:p>
        </p:txBody>
      </p:sp>
    </p:spTree>
    <p:extLst>
      <p:ext uri="{BB962C8B-B14F-4D97-AF65-F5344CB8AC3E}">
        <p14:creationId xmlns:p14="http://schemas.microsoft.com/office/powerpoint/2010/main" val="253286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82989-84C8-A079-6EC5-AC57F271A951}"/>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CF0D20EE-1B09-22FD-FDBC-F651187F1989}"/>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Modules</a:t>
            </a:r>
          </a:p>
        </p:txBody>
      </p:sp>
      <p:pic>
        <p:nvPicPr>
          <p:cNvPr id="1026" name="Picture 2">
            <a:extLst>
              <a:ext uri="{FF2B5EF4-FFF2-40B4-BE49-F238E27FC236}">
                <a16:creationId xmlns:a16="http://schemas.microsoft.com/office/drawing/2014/main" id="{EFE3A8C5-C216-1A4D-4770-75AC2014A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F1B0D0D7-C4A9-9CD3-E19D-CB87EB6A85F5}"/>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3FC199D6-54C1-903D-D5DB-A9468A5969C7}"/>
              </a:ext>
            </a:extLst>
          </p:cNvPr>
          <p:cNvSpPr txBox="1"/>
          <p:nvPr/>
        </p:nvSpPr>
        <p:spPr>
          <a:xfrm>
            <a:off x="1675920" y="1036585"/>
            <a:ext cx="9275740" cy="4893647"/>
          </a:xfrm>
          <a:prstGeom prst="rect">
            <a:avLst/>
          </a:prstGeom>
          <a:noFill/>
        </p:spPr>
        <p:txBody>
          <a:bodyPr wrap="square" rtlCol="0">
            <a:spAutoFit/>
          </a:bodyPr>
          <a:lstStyle/>
          <a:p>
            <a:r>
              <a:rPr lang="fr-FR" sz="2400" noProof="1"/>
              <a:t>Only a limited number of functions are available when we start Python. To get access to others, we need to first import the modules (collections of additional functions and objects) that we want to work with. For example, if we start by running:</a:t>
            </a:r>
          </a:p>
          <a:p>
            <a:endParaRPr lang="fr-FR" sz="2400" noProof="1"/>
          </a:p>
          <a:p>
            <a:r>
              <a:rPr lang="fr-FR" sz="2400" noProof="1"/>
              <a:t>	</a:t>
            </a:r>
            <a:r>
              <a:rPr lang="fr-FR" sz="2400" b="1" noProof="1">
                <a:solidFill>
                  <a:schemeClr val="accent4">
                    <a:lumMod val="75000"/>
                  </a:schemeClr>
                </a:solidFill>
              </a:rPr>
              <a:t>import pathlib</a:t>
            </a:r>
          </a:p>
          <a:p>
            <a:endParaRPr lang="fr-FR" sz="2400" b="1" noProof="1">
              <a:solidFill>
                <a:schemeClr val="accent4">
                  <a:lumMod val="75000"/>
                </a:schemeClr>
              </a:solidFill>
            </a:endParaRPr>
          </a:p>
          <a:p>
            <a:r>
              <a:rPr lang="fr-FR" sz="2400" noProof="1"/>
              <a:t>We then will be able to run the following code:</a:t>
            </a:r>
          </a:p>
          <a:p>
            <a:endParaRPr lang="fr-FR" sz="2400" noProof="1"/>
          </a:p>
          <a:p>
            <a:r>
              <a:rPr lang="fr-FR" sz="2400" noProof="1"/>
              <a:t>	</a:t>
            </a:r>
            <a:r>
              <a:rPr lang="fr-FR" sz="2400" b="1" noProof="1">
                <a:solidFill>
                  <a:schemeClr val="accent4">
                    <a:lumMod val="75000"/>
                  </a:schemeClr>
                </a:solidFill>
              </a:rPr>
              <a:t> pathlib.Path("file.txt")</a:t>
            </a:r>
          </a:p>
          <a:p>
            <a:endParaRPr lang="fr-FR" sz="2400" b="1" noProof="1">
              <a:solidFill>
                <a:schemeClr val="accent4">
                  <a:lumMod val="75000"/>
                </a:schemeClr>
              </a:solidFill>
            </a:endParaRPr>
          </a:p>
          <a:p>
            <a:r>
              <a:rPr lang="fr-FR" sz="2400" noProof="1"/>
              <a:t>Note that we start with the module name followed by a dot an then the name of the function.  </a:t>
            </a:r>
          </a:p>
        </p:txBody>
      </p:sp>
    </p:spTree>
    <p:extLst>
      <p:ext uri="{BB962C8B-B14F-4D97-AF65-F5344CB8AC3E}">
        <p14:creationId xmlns:p14="http://schemas.microsoft.com/office/powerpoint/2010/main" val="54750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CD5D4-8762-09B8-015E-CEF22A410DDA}"/>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73754751-C89E-022E-602D-02C7E8CD10D5}"/>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Modules, cont.</a:t>
            </a:r>
          </a:p>
        </p:txBody>
      </p:sp>
      <p:pic>
        <p:nvPicPr>
          <p:cNvPr id="1026" name="Picture 2">
            <a:extLst>
              <a:ext uri="{FF2B5EF4-FFF2-40B4-BE49-F238E27FC236}">
                <a16:creationId xmlns:a16="http://schemas.microsoft.com/office/drawing/2014/main" id="{4B6D187F-F69D-F037-73C9-FF8A7FA9D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C203BB3C-1420-70E8-8D74-7B117563AAD0}"/>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9DDFA64-6449-0A00-0F31-A3242343CBF7}"/>
              </a:ext>
            </a:extLst>
          </p:cNvPr>
          <p:cNvSpPr txBox="1"/>
          <p:nvPr/>
        </p:nvSpPr>
        <p:spPr>
          <a:xfrm>
            <a:off x="1675920" y="1036585"/>
            <a:ext cx="9275740" cy="3785652"/>
          </a:xfrm>
          <a:prstGeom prst="rect">
            <a:avLst/>
          </a:prstGeom>
          <a:noFill/>
        </p:spPr>
        <p:txBody>
          <a:bodyPr wrap="square" rtlCol="0">
            <a:spAutoFit/>
          </a:bodyPr>
          <a:lstStyle/>
          <a:p>
            <a:r>
              <a:rPr lang="fr-FR" sz="2400" noProof="1"/>
              <a:t>Alternatively, if we only need a few functions, we can import them directly:</a:t>
            </a:r>
          </a:p>
          <a:p>
            <a:endParaRPr lang="fr-FR" sz="2400" noProof="1"/>
          </a:p>
          <a:p>
            <a:r>
              <a:rPr lang="fr-FR" sz="2400" noProof="1"/>
              <a:t>	</a:t>
            </a:r>
            <a:r>
              <a:rPr lang="fr-FR" sz="2400" b="1" noProof="1">
                <a:solidFill>
                  <a:schemeClr val="accent4">
                    <a:lumMod val="75000"/>
                  </a:schemeClr>
                </a:solidFill>
              </a:rPr>
              <a:t>from pathlib import Path</a:t>
            </a:r>
          </a:p>
          <a:p>
            <a:endParaRPr lang="fr-FR" sz="2400" b="1" noProof="1">
              <a:solidFill>
                <a:schemeClr val="accent4">
                  <a:lumMod val="75000"/>
                </a:schemeClr>
              </a:solidFill>
            </a:endParaRPr>
          </a:p>
          <a:p>
            <a:r>
              <a:rPr lang="fr-FR" sz="2400" noProof="1"/>
              <a:t>Which then lets us write the previous code like this:</a:t>
            </a:r>
          </a:p>
          <a:p>
            <a:endParaRPr lang="fr-FR" sz="2400" noProof="1"/>
          </a:p>
          <a:p>
            <a:r>
              <a:rPr lang="fr-FR" sz="2400" noProof="1"/>
              <a:t>	</a:t>
            </a:r>
            <a:r>
              <a:rPr lang="fr-FR" sz="2400" b="1" noProof="1">
                <a:solidFill>
                  <a:schemeClr val="accent4">
                    <a:lumMod val="75000"/>
                  </a:schemeClr>
                </a:solidFill>
              </a:rPr>
              <a:t> Path("file.txt")</a:t>
            </a:r>
          </a:p>
          <a:p>
            <a:endParaRPr lang="fr-FR" sz="2400" b="1" noProof="1">
              <a:solidFill>
                <a:schemeClr val="accent4">
                  <a:lumMod val="75000"/>
                </a:schemeClr>
              </a:solidFill>
            </a:endParaRPr>
          </a:p>
          <a:p>
            <a:endParaRPr lang="fr-FR" sz="2400" b="1" noProof="1">
              <a:solidFill>
                <a:schemeClr val="accent4">
                  <a:lumMod val="75000"/>
                </a:schemeClr>
              </a:solidFill>
            </a:endParaRPr>
          </a:p>
        </p:txBody>
      </p:sp>
    </p:spTree>
    <p:extLst>
      <p:ext uri="{BB962C8B-B14F-4D97-AF65-F5344CB8AC3E}">
        <p14:creationId xmlns:p14="http://schemas.microsoft.com/office/powerpoint/2010/main" val="201584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D2C9-7F6A-3059-D652-23DCE3CB0D92}"/>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8AB8D323-235E-B2DF-F222-3A788D9BD0D9}"/>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Modules, cont.</a:t>
            </a:r>
          </a:p>
        </p:txBody>
      </p:sp>
      <p:pic>
        <p:nvPicPr>
          <p:cNvPr id="1026" name="Picture 2">
            <a:extLst>
              <a:ext uri="{FF2B5EF4-FFF2-40B4-BE49-F238E27FC236}">
                <a16:creationId xmlns:a16="http://schemas.microsoft.com/office/drawing/2014/main" id="{69AF03C3-44CF-1BA7-B52A-5E71A045C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38E06A3E-A84B-CE0B-8E5D-1352B53DBC08}"/>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7C595867-1E7A-96B3-9DFF-E6F3CE270534}"/>
              </a:ext>
            </a:extLst>
          </p:cNvPr>
          <p:cNvSpPr txBox="1"/>
          <p:nvPr/>
        </p:nvSpPr>
        <p:spPr>
          <a:xfrm>
            <a:off x="1675920" y="1036585"/>
            <a:ext cx="9275740" cy="4154984"/>
          </a:xfrm>
          <a:prstGeom prst="rect">
            <a:avLst/>
          </a:prstGeom>
          <a:noFill/>
        </p:spPr>
        <p:txBody>
          <a:bodyPr wrap="square" rtlCol="0">
            <a:spAutoFit/>
          </a:bodyPr>
          <a:lstStyle/>
          <a:p>
            <a:r>
              <a:rPr lang="fr-FR" sz="2400" noProof="1"/>
              <a:t>Other ways of importing modules include giving the module a different name:</a:t>
            </a:r>
          </a:p>
          <a:p>
            <a:endParaRPr lang="fr-FR" sz="2400" noProof="1"/>
          </a:p>
          <a:p>
            <a:r>
              <a:rPr lang="fr-FR" sz="2400" noProof="1"/>
              <a:t>	</a:t>
            </a:r>
            <a:r>
              <a:rPr lang="fr-FR" sz="2400" b="1" noProof="1">
                <a:solidFill>
                  <a:schemeClr val="accent4">
                    <a:lumMod val="75000"/>
                  </a:schemeClr>
                </a:solidFill>
              </a:rPr>
              <a:t>import numpy as np</a:t>
            </a:r>
          </a:p>
          <a:p>
            <a:endParaRPr lang="fr-FR" sz="2400" b="1" noProof="1">
              <a:solidFill>
                <a:schemeClr val="accent4">
                  <a:lumMod val="75000"/>
                </a:schemeClr>
              </a:solidFill>
            </a:endParaRPr>
          </a:p>
          <a:p>
            <a:r>
              <a:rPr lang="fr-FR" sz="2400" noProof="1"/>
              <a:t>Which then treats the module as being nammed </a:t>
            </a:r>
            <a:r>
              <a:rPr lang="fr-FR" sz="2400" b="1" noProof="1"/>
              <a:t>np</a:t>
            </a:r>
            <a:r>
              <a:rPr lang="fr-FR" sz="2400" noProof="1"/>
              <a:t>:</a:t>
            </a:r>
          </a:p>
          <a:p>
            <a:endParaRPr lang="fr-FR" sz="2400" noProof="1"/>
          </a:p>
          <a:p>
            <a:r>
              <a:rPr lang="fr-FR" sz="2400" noProof="1"/>
              <a:t>	</a:t>
            </a:r>
            <a:r>
              <a:rPr lang="fr-FR" sz="2400" b="1" noProof="1">
                <a:solidFill>
                  <a:schemeClr val="accent4">
                    <a:lumMod val="75000"/>
                  </a:schemeClr>
                </a:solidFill>
              </a:rPr>
              <a:t> np.array([1, 1])</a:t>
            </a:r>
          </a:p>
          <a:p>
            <a:endParaRPr lang="fr-FR" sz="2400" b="1" noProof="1">
              <a:solidFill>
                <a:schemeClr val="accent4">
                  <a:lumMod val="75000"/>
                </a:schemeClr>
              </a:solidFill>
            </a:endParaRPr>
          </a:p>
          <a:p>
            <a:r>
              <a:rPr lang="fr-FR" sz="2400" b="1" noProof="1"/>
              <a:t>Note</a:t>
            </a:r>
            <a:r>
              <a:rPr lang="fr-FR" sz="2400" noProof="1"/>
              <a:t>: We generally only do this in a few cases like numpy and pandas that have standardized renaming values.</a:t>
            </a:r>
            <a:endParaRPr lang="fr-FR" sz="2400" b="1" noProof="1"/>
          </a:p>
        </p:txBody>
      </p:sp>
    </p:spTree>
    <p:extLst>
      <p:ext uri="{BB962C8B-B14F-4D97-AF65-F5344CB8AC3E}">
        <p14:creationId xmlns:p14="http://schemas.microsoft.com/office/powerpoint/2010/main" val="14088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Tree>
    <p:extLst>
      <p:ext uri="{BB962C8B-B14F-4D97-AF65-F5344CB8AC3E}">
        <p14:creationId xmlns:p14="http://schemas.microsoft.com/office/powerpoint/2010/main" val="41057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7D46A143-1196-0F4C-B42C-6EC904A9302F}"/>
              </a:ext>
            </a:extLst>
          </p:cNvPr>
          <p:cNvSpPr/>
          <p:nvPr/>
        </p:nvSpPr>
        <p:spPr>
          <a:xfrm>
            <a:off x="4713044" y="5157228"/>
            <a:ext cx="5519527" cy="461666"/>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88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4" name="ZoneTexte 33">
            <a:extLst>
              <a:ext uri="{FF2B5EF4-FFF2-40B4-BE49-F238E27FC236}">
                <a16:creationId xmlns:a16="http://schemas.microsoft.com/office/drawing/2014/main" id="{9B27F559-8159-D843-9EA4-878FE9DCF50C}"/>
              </a:ext>
            </a:extLst>
          </p:cNvPr>
          <p:cNvSpPr txBox="1"/>
          <p:nvPr/>
        </p:nvSpPr>
        <p:spPr>
          <a:xfrm>
            <a:off x="5830954" y="2224808"/>
            <a:ext cx="4129473" cy="461665"/>
          </a:xfrm>
          <a:prstGeom prst="rect">
            <a:avLst/>
          </a:prstGeom>
          <a:noFill/>
        </p:spPr>
        <p:txBody>
          <a:bodyPr wrap="square" rtlCol="0">
            <a:spAutoFit/>
          </a:bodyPr>
          <a:lstStyle/>
          <a:p>
            <a:pPr algn="ctr"/>
            <a:r>
              <a:rPr lang="fr-FR" sz="2400" b="1" noProof="1">
                <a:solidFill>
                  <a:schemeClr val="accent6">
                    <a:lumMod val="75000"/>
                  </a:schemeClr>
                </a:solidFill>
              </a:rPr>
              <a:t>Columns ⇒ Variables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7" name="ZoneTexte 36">
            <a:extLst>
              <a:ext uri="{FF2B5EF4-FFF2-40B4-BE49-F238E27FC236}">
                <a16:creationId xmlns:a16="http://schemas.microsoft.com/office/drawing/2014/main" id="{1C8708B0-79F7-2F4E-A98A-4521AE0CD39D}"/>
              </a:ext>
            </a:extLst>
          </p:cNvPr>
          <p:cNvSpPr txBox="1"/>
          <p:nvPr/>
        </p:nvSpPr>
        <p:spPr>
          <a:xfrm>
            <a:off x="6585319" y="2610377"/>
            <a:ext cx="2620742" cy="584775"/>
          </a:xfrm>
          <a:prstGeom prst="rect">
            <a:avLst/>
          </a:prstGeom>
          <a:noFill/>
        </p:spPr>
        <p:txBody>
          <a:bodyPr wrap="square" rtlCol="0">
            <a:spAutoFit/>
          </a:bodyPr>
          <a:lstStyle/>
          <a:p>
            <a:pPr algn="ctr"/>
            <a:r>
              <a:rPr lang="fr-FR" sz="1600" noProof="1">
                <a:solidFill>
                  <a:schemeClr val="accent6">
                    <a:lumMod val="60000"/>
                    <a:lumOff val="40000"/>
                  </a:schemeClr>
                </a:solidFill>
              </a:rPr>
              <a:t>each column has name and a data type</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 coins arrondis 42">
            <a:extLst>
              <a:ext uri="{FF2B5EF4-FFF2-40B4-BE49-F238E27FC236}">
                <a16:creationId xmlns:a16="http://schemas.microsoft.com/office/drawing/2014/main" id="{74483B3E-3146-3A49-913B-D82CD293FBB4}"/>
              </a:ext>
            </a:extLst>
          </p:cNvPr>
          <p:cNvSpPr/>
          <p:nvPr/>
        </p:nvSpPr>
        <p:spPr>
          <a:xfrm>
            <a:off x="6836951" y="3325232"/>
            <a:ext cx="1871631" cy="320232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0803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335864" y="1351508"/>
            <a:ext cx="9542042" cy="4524315"/>
          </a:xfrm>
          <a:prstGeom prst="rect">
            <a:avLst/>
          </a:prstGeom>
          <a:noFill/>
        </p:spPr>
        <p:txBody>
          <a:bodyPr wrap="square" rtlCol="0">
            <a:spAutoFit/>
          </a:bodyPr>
          <a:lstStyle/>
          <a:p>
            <a:r>
              <a:rPr lang="fr-FR" sz="2400" noProof="1"/>
              <a:t>Each feature (column) in the tabular data model has a </a:t>
            </a:r>
            <a:r>
              <a:rPr lang="fr-FR" sz="2400" b="1" noProof="1"/>
              <a:t>data type</a:t>
            </a:r>
            <a:r>
              <a:rPr lang="fr-FR" sz="2400" noProof="1"/>
              <a:t> associated with it. This is not always explicit in way the dataset is saved, but will be defined when we are working with it in Python. </a:t>
            </a:r>
          </a:p>
          <a:p>
            <a:endParaRPr lang="fr-FR" sz="2400" noProof="1"/>
          </a:p>
          <a:p>
            <a:r>
              <a:rPr lang="fr-FR" sz="2400" noProof="1"/>
              <a:t>The most common data types we will see are:</a:t>
            </a:r>
          </a:p>
          <a:p>
            <a:endParaRPr lang="fr-FR" sz="2400" noProof="1"/>
          </a:p>
          <a:p>
            <a:r>
              <a:rPr lang="fr-FR" sz="2400" noProof="1"/>
              <a:t>        ↣ </a:t>
            </a:r>
            <a:r>
              <a:rPr lang="fr-FR" sz="2400" b="1" noProof="1"/>
              <a:t>int64: </a:t>
            </a:r>
            <a:r>
              <a:rPr lang="fr-FR" sz="2400" noProof="1"/>
              <a:t>a whole number</a:t>
            </a:r>
          </a:p>
          <a:p>
            <a:r>
              <a:rPr lang="fr-FR" sz="2400" b="1" noProof="1"/>
              <a:t>        </a:t>
            </a:r>
            <a:r>
              <a:rPr lang="fr-FR" sz="2400" noProof="1"/>
              <a:t>↣ </a:t>
            </a:r>
            <a:r>
              <a:rPr lang="fr-FR" sz="2400" b="1" noProof="1"/>
              <a:t>float64</a:t>
            </a:r>
            <a:r>
              <a:rPr lang="fr-FR" sz="2400" noProof="1"/>
              <a:t>: a number with a decimal point</a:t>
            </a:r>
            <a:endParaRPr lang="fr-FR" sz="2400" b="1" noProof="1"/>
          </a:p>
          <a:p>
            <a:r>
              <a:rPr lang="fr-FR" sz="2400" noProof="1"/>
              <a:t>        ↣ </a:t>
            </a:r>
            <a:r>
              <a:rPr lang="fr-FR" sz="2400" b="1" noProof="1"/>
              <a:t>object: </a:t>
            </a:r>
            <a:r>
              <a:rPr lang="fr-FR" sz="2400" noProof="1"/>
              <a:t>usually, an arbitrary sequences of any characters</a:t>
            </a:r>
          </a:p>
          <a:p>
            <a:endParaRPr lang="fr-FR" sz="2400" noProof="1"/>
          </a:p>
          <a:p>
            <a:r>
              <a:rPr lang="fr-FR" sz="2400" noProof="1"/>
              <a:t>There is a single type for each feature; we cannot mix and match data types. We will see other data types as they arise in our work.</a:t>
            </a:r>
          </a:p>
        </p:txBody>
      </p:sp>
    </p:spTree>
    <p:extLst>
      <p:ext uri="{BB962C8B-B14F-4D97-AF65-F5344CB8AC3E}">
        <p14:creationId xmlns:p14="http://schemas.microsoft.com/office/powerpoint/2010/main" val="181787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2701903" y="3120601"/>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4748418" y="3120601"/>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6794933" y="3120601"/>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2750649" y="3582266"/>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4772791" y="3582266"/>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6746187" y="3582266"/>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2750649" y="4043931"/>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4772791" y="4043931"/>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6746187" y="4043931"/>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2750649" y="4505596"/>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4772791" y="4505596"/>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6746187" y="4505596"/>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2701903" y="4967261"/>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4772791" y="4967261"/>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6746187" y="4967261"/>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2750649" y="5428926"/>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4772791" y="5428926"/>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6746187" y="5428926"/>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2726276" y="5890591"/>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4748418" y="5890591"/>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6721814" y="5890591"/>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9787" y="1160182"/>
            <a:ext cx="8159555" cy="461665"/>
          </a:xfrm>
          <a:prstGeom prst="rect">
            <a:avLst/>
          </a:prstGeom>
          <a:noFill/>
        </p:spPr>
        <p:txBody>
          <a:bodyPr wrap="square" rtlCol="0">
            <a:spAutoFit/>
          </a:bodyPr>
          <a:lstStyle/>
          <a:p>
            <a:r>
              <a:rPr lang="fr-FR" sz="2400" noProof="1"/>
              <a:t>Implied data types in our example:</a:t>
            </a:r>
          </a:p>
        </p:txBody>
      </p:sp>
      <p:sp>
        <p:nvSpPr>
          <p:cNvPr id="39" name="ZoneTexte 38">
            <a:extLst>
              <a:ext uri="{FF2B5EF4-FFF2-40B4-BE49-F238E27FC236}">
                <a16:creationId xmlns:a16="http://schemas.microsoft.com/office/drawing/2014/main" id="{1BD22DCE-0C45-AD4E-9E6B-F4C766E67D0A}"/>
              </a:ext>
            </a:extLst>
          </p:cNvPr>
          <p:cNvSpPr txBox="1"/>
          <p:nvPr/>
        </p:nvSpPr>
        <p:spPr>
          <a:xfrm>
            <a:off x="2135614" y="1746166"/>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character</a:t>
            </a:r>
          </a:p>
          <a:p>
            <a:pPr algn="ctr"/>
            <a:r>
              <a:rPr lang="fr-FR" sz="2400" b="1" noProof="1">
                <a:solidFill>
                  <a:schemeClr val="accent5">
                    <a:lumMod val="75000"/>
                  </a:schemeClr>
                </a:solidFill>
              </a:rPr>
              <a:t>&lt;object&gt;</a:t>
            </a:r>
          </a:p>
        </p:txBody>
      </p:sp>
      <p:sp>
        <p:nvSpPr>
          <p:cNvPr id="29" name="ZoneTexte 28">
            <a:extLst>
              <a:ext uri="{FF2B5EF4-FFF2-40B4-BE49-F238E27FC236}">
                <a16:creationId xmlns:a16="http://schemas.microsoft.com/office/drawing/2014/main" id="{8017E9C9-988F-CD4B-A5AF-21D0A2C41F32}"/>
              </a:ext>
            </a:extLst>
          </p:cNvPr>
          <p:cNvSpPr txBox="1"/>
          <p:nvPr/>
        </p:nvSpPr>
        <p:spPr>
          <a:xfrm>
            <a:off x="4175620" y="1741865"/>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&lt;float64&gt;</a:t>
            </a:r>
          </a:p>
        </p:txBody>
      </p:sp>
      <p:sp>
        <p:nvSpPr>
          <p:cNvPr id="30" name="ZoneTexte 29">
            <a:extLst>
              <a:ext uri="{FF2B5EF4-FFF2-40B4-BE49-F238E27FC236}">
                <a16:creationId xmlns:a16="http://schemas.microsoft.com/office/drawing/2014/main" id="{D00A88C8-CE0A-5642-B83A-B63A7830B922}"/>
              </a:ext>
            </a:extLst>
          </p:cNvPr>
          <p:cNvSpPr txBox="1"/>
          <p:nvPr/>
        </p:nvSpPr>
        <p:spPr>
          <a:xfrm>
            <a:off x="6145707" y="1736020"/>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&lt;int64&gt;</a:t>
            </a:r>
          </a:p>
        </p:txBody>
      </p:sp>
      <p:cxnSp>
        <p:nvCxnSpPr>
          <p:cNvPr id="31" name="Connecteur droit avec flèche 30">
            <a:extLst>
              <a:ext uri="{FF2B5EF4-FFF2-40B4-BE49-F238E27FC236}">
                <a16:creationId xmlns:a16="http://schemas.microsoft.com/office/drawing/2014/main" id="{A7E5C8AA-79EA-0742-B296-9F3C7E768F4C}"/>
              </a:ext>
            </a:extLst>
          </p:cNvPr>
          <p:cNvCxnSpPr>
            <a:cxnSpLocks/>
            <a:endCxn id="48" idx="0"/>
          </p:cNvCxnSpPr>
          <p:nvPr/>
        </p:nvCxnSpPr>
        <p:spPr>
          <a:xfrm>
            <a:off x="3676415" y="2654298"/>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6042E3F1-35B7-684D-BFCC-E75D12B2BF89}"/>
              </a:ext>
            </a:extLst>
          </p:cNvPr>
          <p:cNvCxnSpPr>
            <a:cxnSpLocks/>
          </p:cNvCxnSpPr>
          <p:nvPr/>
        </p:nvCxnSpPr>
        <p:spPr>
          <a:xfrm>
            <a:off x="5733462" y="2581410"/>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22FC470E-19CE-EF4A-B81B-D41A1E0EDC70}"/>
              </a:ext>
            </a:extLst>
          </p:cNvPr>
          <p:cNvCxnSpPr>
            <a:cxnSpLocks/>
          </p:cNvCxnSpPr>
          <p:nvPr/>
        </p:nvCxnSpPr>
        <p:spPr>
          <a:xfrm>
            <a:off x="7693017" y="2594896"/>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7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Python Basics</a:t>
            </a:r>
          </a:p>
        </p:txBody>
      </p:sp>
    </p:spTree>
    <p:extLst>
      <p:ext uri="{BB962C8B-B14F-4D97-AF65-F5344CB8AC3E}">
        <p14:creationId xmlns:p14="http://schemas.microsoft.com/office/powerpoint/2010/main" val="22566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Objects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3046988"/>
          </a:xfrm>
          <a:prstGeom prst="rect">
            <a:avLst/>
          </a:prstGeom>
          <a:noFill/>
        </p:spPr>
        <p:txBody>
          <a:bodyPr wrap="square" rtlCol="0">
            <a:spAutoFit/>
          </a:bodyPr>
          <a:lstStyle/>
          <a:p>
            <a:r>
              <a:rPr lang="fr-FR" sz="2400" noProof="1"/>
              <a:t>Everything in Python is an object. We can save new objects by assigning a value to a name with an equals sign:</a:t>
            </a:r>
          </a:p>
          <a:p>
            <a:endParaRPr lang="fr-FR" sz="2400" noProof="1"/>
          </a:p>
          <a:p>
            <a:r>
              <a:rPr lang="fr-FR" sz="2400" noProof="1"/>
              <a:t>	</a:t>
            </a:r>
            <a:r>
              <a:rPr lang="fr-FR" sz="2400" b="1" noProof="1">
                <a:solidFill>
                  <a:schemeClr val="accent4">
                    <a:lumMod val="75000"/>
                  </a:schemeClr>
                </a:solidFill>
              </a:rPr>
              <a:t>almost_pi = 3.14</a:t>
            </a:r>
          </a:p>
          <a:p>
            <a:r>
              <a:rPr lang="fr-FR" sz="2400" b="1" noProof="1">
                <a:solidFill>
                  <a:schemeClr val="accent4">
                    <a:lumMod val="75000"/>
                  </a:schemeClr>
                </a:solidFill>
              </a:rPr>
              <a:t>	almost_e = 2.718</a:t>
            </a:r>
          </a:p>
          <a:p>
            <a:r>
              <a:rPr lang="fr-FR" sz="2400" b="1" noProof="1">
                <a:solidFill>
                  <a:schemeClr val="accent4">
                    <a:lumMod val="75000"/>
                  </a:schemeClr>
                </a:solidFill>
              </a:rPr>
              <a:t>	almost_phi = 1.618</a:t>
            </a:r>
            <a:endParaRPr lang="fr-FR" sz="2400" noProof="1">
              <a:solidFill>
                <a:schemeClr val="accent4">
                  <a:lumMod val="75000"/>
                </a:schemeClr>
              </a:solidFill>
            </a:endParaRPr>
          </a:p>
          <a:p>
            <a:endParaRPr lang="fr-FR" sz="2400" b="1" noProof="1">
              <a:solidFill>
                <a:schemeClr val="accent4">
                  <a:lumMod val="75000"/>
                </a:schemeClr>
              </a:solidFill>
            </a:endParaRPr>
          </a:p>
          <a:p>
            <a:endParaRPr lang="fr-FR" sz="2400" b="1" noProof="1">
              <a:solidFill>
                <a:schemeClr val="accent4">
                  <a:lumMod val="75000"/>
                </a:schemeClr>
              </a:solidFill>
            </a:endParaRPr>
          </a:p>
        </p:txBody>
      </p:sp>
    </p:spTree>
    <p:extLst>
      <p:ext uri="{BB962C8B-B14F-4D97-AF65-F5344CB8AC3E}">
        <p14:creationId xmlns:p14="http://schemas.microsoft.com/office/powerpoint/2010/main" val="35245611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844</Words>
  <Application>Microsoft Macintosh PowerPoint</Application>
  <PresentationFormat>Grand écran</PresentationFormat>
  <Paragraphs>185</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24</cp:revision>
  <dcterms:created xsi:type="dcterms:W3CDTF">2021-04-28T17:57:29Z</dcterms:created>
  <dcterms:modified xsi:type="dcterms:W3CDTF">2025-08-27T03:00:27Z</dcterms:modified>
</cp:coreProperties>
</file>