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300" r:id="rId3"/>
    <p:sldId id="301" r:id="rId4"/>
    <p:sldId id="306" r:id="rId5"/>
    <p:sldId id="281" r:id="rId6"/>
    <p:sldId id="285" r:id="rId7"/>
    <p:sldId id="312" r:id="rId8"/>
    <p:sldId id="310" r:id="rId9"/>
    <p:sldId id="311" r:id="rId10"/>
    <p:sldId id="307" r:id="rId11"/>
    <p:sldId id="317" r:id="rId12"/>
    <p:sldId id="308" r:id="rId13"/>
    <p:sldId id="318" r:id="rId14"/>
    <p:sldId id="309" r:id="rId15"/>
    <p:sldId id="313" r:id="rId16"/>
    <p:sldId id="314" r:id="rId17"/>
    <p:sldId id="315" r:id="rId18"/>
    <p:sldId id="316" r:id="rId19"/>
    <p:sldId id="287" r:id="rId20"/>
    <p:sldId id="325" r:id="rId21"/>
    <p:sldId id="326" r:id="rId22"/>
    <p:sldId id="305" r:id="rId23"/>
    <p:sldId id="324" r:id="rId24"/>
    <p:sldId id="321" r:id="rId25"/>
    <p:sldId id="322" r:id="rId26"/>
    <p:sldId id="319" r:id="rId27"/>
    <p:sldId id="320" r:id="rId28"/>
    <p:sldId id="323" r:id="rId2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35"/>
    <p:restoredTop sz="94626"/>
  </p:normalViewPr>
  <p:slideViewPr>
    <p:cSldViewPr snapToGrid="0" snapToObjects="1">
      <p:cViewPr varScale="1">
        <p:scale>
          <a:sx n="121" d="100"/>
          <a:sy n="121" d="100"/>
        </p:scale>
        <p:origin x="8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18/08/2025</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‹N°›</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18/08/2025</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‹N°›</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3564527" y="2767280"/>
            <a:ext cx="5062943" cy="1323439"/>
          </a:xfrm>
          <a:prstGeom prst="rect">
            <a:avLst/>
          </a:prstGeom>
          <a:noFill/>
        </p:spPr>
        <p:txBody>
          <a:bodyPr wrap="square" rtlCol="0">
            <a:spAutoFit/>
          </a:bodyPr>
          <a:lstStyle/>
          <a:p>
            <a:pPr algn="ctr"/>
            <a:r>
              <a:rPr lang="fr-FR" sz="8000" noProof="1">
                <a:solidFill>
                  <a:schemeClr val="accent2">
                    <a:lumMod val="75000"/>
                  </a:schemeClr>
                </a:solidFill>
              </a:rPr>
              <a:t>Welcome!</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391678"/>
            <a:ext cx="7707087" cy="1569660"/>
          </a:xfrm>
          <a:prstGeom prst="rect">
            <a:avLst/>
          </a:prstGeom>
          <a:noFill/>
        </p:spPr>
        <p:txBody>
          <a:bodyPr wrap="square" rtlCol="0">
            <a:spAutoFit/>
          </a:bodyPr>
          <a:lstStyle/>
          <a:p>
            <a:pPr algn="ctr"/>
            <a:r>
              <a:rPr lang="fr-FR" sz="4800" b="1" noProof="1"/>
              <a:t>DSST289: Introduction to Data Science</a:t>
            </a:r>
          </a:p>
        </p:txBody>
      </p:sp>
    </p:spTree>
    <p:extLst>
      <p:ext uri="{BB962C8B-B14F-4D97-AF65-F5344CB8AC3E}">
        <p14:creationId xmlns:p14="http://schemas.microsoft.com/office/powerpoint/2010/main" val="81674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CADC6-7FC0-081D-1EE3-49908F5CE316}"/>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DEBF6BC7-34E1-FA8A-6FEB-438157FFDB54}"/>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8EA75ACA-9F49-3B17-2382-5EACF423B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911077C3-1447-77D9-C405-27FA3DBEE8CD}"/>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E3D2D9C8-A06F-ECDA-E502-52BE3B5559B1}"/>
              </a:ext>
            </a:extLst>
          </p:cNvPr>
          <p:cNvPicPr>
            <a:picLocks noChangeAspect="1"/>
          </p:cNvPicPr>
          <p:nvPr/>
        </p:nvPicPr>
        <p:blipFill>
          <a:blip r:embed="rId3"/>
          <a:stretch>
            <a:fillRect/>
          </a:stretch>
        </p:blipFill>
        <p:spPr>
          <a:xfrm>
            <a:off x="3853047" y="1120450"/>
            <a:ext cx="7243638" cy="5550399"/>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29CED21D-0173-ACE4-5E4E-0AEE89E20FA4}"/>
              </a:ext>
            </a:extLst>
          </p:cNvPr>
          <p:cNvCxnSpPr>
            <a:cxnSpLocks/>
          </p:cNvCxnSpPr>
          <p:nvPr/>
        </p:nvCxnSpPr>
        <p:spPr>
          <a:xfrm flipV="1">
            <a:off x="3682387" y="1849821"/>
            <a:ext cx="3306992" cy="79230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2FC04062-3FFA-3D52-B85C-38E6D83C8D2A}"/>
              </a:ext>
            </a:extLst>
          </p:cNvPr>
          <p:cNvSpPr txBox="1"/>
          <p:nvPr/>
        </p:nvSpPr>
        <p:spPr>
          <a:xfrm>
            <a:off x="376868" y="1946324"/>
            <a:ext cx="3167380" cy="1477328"/>
          </a:xfrm>
          <a:prstGeom prst="rect">
            <a:avLst/>
          </a:prstGeom>
          <a:noFill/>
        </p:spPr>
        <p:txBody>
          <a:bodyPr wrap="square" rtlCol="0">
            <a:spAutoFit/>
          </a:bodyPr>
          <a:lstStyle/>
          <a:p>
            <a:pPr algn="just"/>
            <a:r>
              <a:rPr lang="en-US" noProof="0" dirty="0">
                <a:solidFill>
                  <a:schemeClr val="accent2">
                    <a:lumMod val="75000"/>
                  </a:schemeClr>
                </a:solidFill>
              </a:rPr>
              <a:t>At the start of class, we will fill out the course form together. This is a form of checking attendance and sometimes doing a bit of data collection.</a:t>
            </a:r>
          </a:p>
        </p:txBody>
      </p:sp>
    </p:spTree>
    <p:extLst>
      <p:ext uri="{BB962C8B-B14F-4D97-AF65-F5344CB8AC3E}">
        <p14:creationId xmlns:p14="http://schemas.microsoft.com/office/powerpoint/2010/main" val="1826876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63997-AEFD-8F1A-A767-93B83CD63F2C}"/>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E2847DA5-E5D9-CC0E-3FE1-ACE7466515A1}"/>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C22DACD8-1A7E-2D63-EA63-9D969A6F1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2A92D80D-8A26-144A-FB4B-3440FB44B251}"/>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a:extLst>
              <a:ext uri="{FF2B5EF4-FFF2-40B4-BE49-F238E27FC236}">
                <a16:creationId xmlns:a16="http://schemas.microsoft.com/office/drawing/2014/main" id="{0689FB98-3EB3-6CDC-FC50-0D7A45FD9EBD}"/>
              </a:ext>
            </a:extLst>
          </p:cNvPr>
          <p:cNvPicPr>
            <a:picLocks noChangeAspect="1"/>
          </p:cNvPicPr>
          <p:nvPr/>
        </p:nvPicPr>
        <p:blipFill>
          <a:blip r:embed="rId3"/>
          <a:srcRect/>
          <a:stretch/>
        </p:blipFill>
        <p:spPr>
          <a:xfrm>
            <a:off x="4379009" y="1120450"/>
            <a:ext cx="6443961" cy="5550399"/>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572C209A-56DE-88D2-7458-6B6A716EDEFA}"/>
              </a:ext>
            </a:extLst>
          </p:cNvPr>
          <p:cNvCxnSpPr>
            <a:cxnSpLocks/>
          </p:cNvCxnSpPr>
          <p:nvPr/>
        </p:nvCxnSpPr>
        <p:spPr>
          <a:xfrm flipV="1">
            <a:off x="2083550" y="1439917"/>
            <a:ext cx="3676119" cy="33633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8BB95732-11BB-396E-5207-DFCCC12CB829}"/>
              </a:ext>
            </a:extLst>
          </p:cNvPr>
          <p:cNvSpPr txBox="1"/>
          <p:nvPr/>
        </p:nvSpPr>
        <p:spPr>
          <a:xfrm>
            <a:off x="376868" y="1946324"/>
            <a:ext cx="3167380" cy="3139321"/>
          </a:xfrm>
          <a:prstGeom prst="rect">
            <a:avLst/>
          </a:prstGeom>
          <a:noFill/>
        </p:spPr>
        <p:txBody>
          <a:bodyPr wrap="square" rtlCol="0">
            <a:spAutoFit/>
          </a:bodyPr>
          <a:lstStyle/>
          <a:p>
            <a:pPr algn="just"/>
            <a:r>
              <a:rPr lang="en-US" noProof="0" dirty="0">
                <a:solidFill>
                  <a:schemeClr val="accent2">
                    <a:lumMod val="75000"/>
                  </a:schemeClr>
                </a:solidFill>
              </a:rPr>
              <a:t>At the start of class, we will fill out the course form together. This is a form of checking attendance and sometimes doing a bit of data collection.</a:t>
            </a:r>
          </a:p>
          <a:p>
            <a:pPr algn="just"/>
            <a:endParaRPr lang="en-US" dirty="0">
              <a:solidFill>
                <a:schemeClr val="accent2">
                  <a:lumMod val="75000"/>
                </a:schemeClr>
              </a:solidFill>
            </a:endParaRPr>
          </a:p>
          <a:p>
            <a:pPr algn="just"/>
            <a:r>
              <a:rPr lang="en-US" noProof="0" dirty="0">
                <a:solidFill>
                  <a:schemeClr val="accent2">
                    <a:lumMod val="75000"/>
                  </a:schemeClr>
                </a:solidFill>
              </a:rPr>
              <a:t>It will ask you whether you are in class, whether you’ve done the reading, and sometimes asks for some extra information.</a:t>
            </a:r>
          </a:p>
        </p:txBody>
      </p:sp>
    </p:spTree>
    <p:extLst>
      <p:ext uri="{BB962C8B-B14F-4D97-AF65-F5344CB8AC3E}">
        <p14:creationId xmlns:p14="http://schemas.microsoft.com/office/powerpoint/2010/main" val="1609568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06624-AF6D-1752-E184-10886D276AD9}"/>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C8F32069-1A4E-AF7B-23F9-10FC7044CE94}"/>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BFA2A4F5-2E4B-DD97-2E7F-28742F17F1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DDB0D15A-9F48-F325-9CF3-72B099A329E0}"/>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9586465C-9827-0472-176A-B89EFF3D657A}"/>
              </a:ext>
            </a:extLst>
          </p:cNvPr>
          <p:cNvPicPr>
            <a:picLocks noChangeAspect="1"/>
          </p:cNvPicPr>
          <p:nvPr/>
        </p:nvPicPr>
        <p:blipFill>
          <a:blip r:embed="rId3"/>
          <a:stretch>
            <a:fillRect/>
          </a:stretch>
        </p:blipFill>
        <p:spPr>
          <a:xfrm>
            <a:off x="3853047" y="1120450"/>
            <a:ext cx="7243638" cy="5550399"/>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2F41C794-E923-75BC-EC8B-9940519924F7}"/>
              </a:ext>
            </a:extLst>
          </p:cNvPr>
          <p:cNvCxnSpPr>
            <a:cxnSpLocks/>
          </p:cNvCxnSpPr>
          <p:nvPr/>
        </p:nvCxnSpPr>
        <p:spPr>
          <a:xfrm>
            <a:off x="3544248" y="4041911"/>
            <a:ext cx="3930618" cy="21477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24DE9CB4-E3A9-6AE7-4D98-F19BB254EFD5}"/>
              </a:ext>
            </a:extLst>
          </p:cNvPr>
          <p:cNvSpPr txBox="1"/>
          <p:nvPr/>
        </p:nvSpPr>
        <p:spPr>
          <a:xfrm>
            <a:off x="376868" y="3249607"/>
            <a:ext cx="3167380" cy="2308324"/>
          </a:xfrm>
          <a:prstGeom prst="rect">
            <a:avLst/>
          </a:prstGeom>
          <a:noFill/>
        </p:spPr>
        <p:txBody>
          <a:bodyPr wrap="square" rtlCol="0">
            <a:spAutoFit/>
          </a:bodyPr>
          <a:lstStyle/>
          <a:p>
            <a:pPr algn="just"/>
            <a:r>
              <a:rPr lang="en-US" noProof="0" dirty="0">
                <a:solidFill>
                  <a:schemeClr val="accent2">
                    <a:lumMod val="75000"/>
                  </a:schemeClr>
                </a:solidFill>
              </a:rPr>
              <a:t>During class, we will spend most of our time going through a </a:t>
            </a:r>
            <a:r>
              <a:rPr lang="en-US" b="1" noProof="0" dirty="0">
                <a:solidFill>
                  <a:schemeClr val="accent2">
                    <a:lumMod val="75000"/>
                  </a:schemeClr>
                </a:solidFill>
              </a:rPr>
              <a:t>Notebook</a:t>
            </a:r>
            <a:r>
              <a:rPr lang="en-US" noProof="0" dirty="0">
                <a:solidFill>
                  <a:schemeClr val="accent2">
                    <a:lumMod val="75000"/>
                  </a:schemeClr>
                </a:solidFill>
              </a:rPr>
              <a:t> (coding) together and/or doing some data collection.</a:t>
            </a:r>
          </a:p>
          <a:p>
            <a:pPr algn="just"/>
            <a:endParaRPr lang="en-US" dirty="0">
              <a:solidFill>
                <a:schemeClr val="accent2">
                  <a:lumMod val="75000"/>
                </a:schemeClr>
              </a:solidFill>
            </a:endParaRPr>
          </a:p>
          <a:p>
            <a:pPr algn="just"/>
            <a:r>
              <a:rPr lang="en-US" noProof="0" dirty="0">
                <a:solidFill>
                  <a:schemeClr val="accent2">
                    <a:lumMod val="75000"/>
                  </a:schemeClr>
                </a:solidFill>
              </a:rPr>
              <a:t>These are neither submitted nor graded.</a:t>
            </a:r>
          </a:p>
        </p:txBody>
      </p:sp>
    </p:spTree>
    <p:extLst>
      <p:ext uri="{BB962C8B-B14F-4D97-AF65-F5344CB8AC3E}">
        <p14:creationId xmlns:p14="http://schemas.microsoft.com/office/powerpoint/2010/main" val="383758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CE247-5A5D-5D2A-8FCD-C472C9CBFF22}"/>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6B1F23F3-EBF9-10CC-31B6-9E69ED8D6D37}"/>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C5204DF3-AD96-4841-2F34-862DB223C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2E106580-93DB-9CBD-89C8-3BF984C9BEE1}"/>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a:extLst>
              <a:ext uri="{FF2B5EF4-FFF2-40B4-BE49-F238E27FC236}">
                <a16:creationId xmlns:a16="http://schemas.microsoft.com/office/drawing/2014/main" id="{3E4936A1-F4FA-A100-8121-821D895A6E07}"/>
              </a:ext>
            </a:extLst>
          </p:cNvPr>
          <p:cNvPicPr>
            <a:picLocks noChangeAspect="1"/>
          </p:cNvPicPr>
          <p:nvPr/>
        </p:nvPicPr>
        <p:blipFill>
          <a:blip r:embed="rId3"/>
          <a:srcRect/>
          <a:stretch/>
        </p:blipFill>
        <p:spPr>
          <a:xfrm>
            <a:off x="4006583" y="1120450"/>
            <a:ext cx="6936566" cy="5550399"/>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2346876B-B655-D284-A3AD-62444C278B85}"/>
              </a:ext>
            </a:extLst>
          </p:cNvPr>
          <p:cNvCxnSpPr>
            <a:cxnSpLocks/>
          </p:cNvCxnSpPr>
          <p:nvPr/>
        </p:nvCxnSpPr>
        <p:spPr>
          <a:xfrm flipV="1">
            <a:off x="1578939" y="1369536"/>
            <a:ext cx="2427644" cy="177268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38C451F4-F4B7-8A5D-149B-1571098E90AB}"/>
              </a:ext>
            </a:extLst>
          </p:cNvPr>
          <p:cNvSpPr txBox="1"/>
          <p:nvPr/>
        </p:nvSpPr>
        <p:spPr>
          <a:xfrm>
            <a:off x="376868" y="3249607"/>
            <a:ext cx="3167380" cy="2308324"/>
          </a:xfrm>
          <a:prstGeom prst="rect">
            <a:avLst/>
          </a:prstGeom>
          <a:noFill/>
        </p:spPr>
        <p:txBody>
          <a:bodyPr wrap="square" rtlCol="0">
            <a:spAutoFit/>
          </a:bodyPr>
          <a:lstStyle/>
          <a:p>
            <a:pPr algn="just"/>
            <a:r>
              <a:rPr lang="en-US" noProof="0" dirty="0">
                <a:solidFill>
                  <a:schemeClr val="accent2">
                    <a:lumMod val="75000"/>
                  </a:schemeClr>
                </a:solidFill>
              </a:rPr>
              <a:t>During class, we will spend most of our time going through a </a:t>
            </a:r>
            <a:r>
              <a:rPr lang="en-US" b="1" noProof="0" dirty="0">
                <a:solidFill>
                  <a:schemeClr val="accent2">
                    <a:lumMod val="75000"/>
                  </a:schemeClr>
                </a:solidFill>
              </a:rPr>
              <a:t>Notebook</a:t>
            </a:r>
            <a:r>
              <a:rPr lang="en-US" noProof="0" dirty="0">
                <a:solidFill>
                  <a:schemeClr val="accent2">
                    <a:lumMod val="75000"/>
                  </a:schemeClr>
                </a:solidFill>
              </a:rPr>
              <a:t> (coding) together and/or doing some data collection.</a:t>
            </a:r>
          </a:p>
          <a:p>
            <a:pPr algn="just"/>
            <a:endParaRPr lang="en-US" dirty="0">
              <a:solidFill>
                <a:schemeClr val="accent2">
                  <a:lumMod val="75000"/>
                </a:schemeClr>
              </a:solidFill>
            </a:endParaRPr>
          </a:p>
          <a:p>
            <a:pPr algn="just"/>
            <a:r>
              <a:rPr lang="en-US" noProof="0" dirty="0">
                <a:solidFill>
                  <a:schemeClr val="accent2">
                    <a:lumMod val="75000"/>
                  </a:schemeClr>
                </a:solidFill>
              </a:rPr>
              <a:t>These are neither submitted nor graded.</a:t>
            </a:r>
          </a:p>
        </p:txBody>
      </p:sp>
    </p:spTree>
    <p:extLst>
      <p:ext uri="{BB962C8B-B14F-4D97-AF65-F5344CB8AC3E}">
        <p14:creationId xmlns:p14="http://schemas.microsoft.com/office/powerpoint/2010/main" val="25877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92CFB-7D98-4939-06AF-208C367E49C4}"/>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A01ED585-9FFA-6338-AE56-A3BA35EEACF5}"/>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2288E39C-65D7-EDBA-C99A-6D361802B7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568325F4-0199-8653-64AC-6AB532F0D55B}"/>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918F9FD4-0035-F906-112E-B8DD1F176AB1}"/>
              </a:ext>
            </a:extLst>
          </p:cNvPr>
          <p:cNvPicPr>
            <a:picLocks noChangeAspect="1"/>
          </p:cNvPicPr>
          <p:nvPr/>
        </p:nvPicPr>
        <p:blipFill>
          <a:blip r:embed="rId3"/>
          <a:stretch>
            <a:fillRect/>
          </a:stretch>
        </p:blipFill>
        <p:spPr>
          <a:xfrm>
            <a:off x="3853047" y="1120450"/>
            <a:ext cx="7243638" cy="5550399"/>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4ED2BFA2-F542-30E4-8CAA-FCAE48D15BD0}"/>
              </a:ext>
            </a:extLst>
          </p:cNvPr>
          <p:cNvCxnSpPr>
            <a:cxnSpLocks/>
          </p:cNvCxnSpPr>
          <p:nvPr/>
        </p:nvCxnSpPr>
        <p:spPr>
          <a:xfrm flipV="1">
            <a:off x="1717078" y="1849821"/>
            <a:ext cx="3947998" cy="1363487"/>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20AAE05A-9365-2D5B-2DDD-43B68FB0992D}"/>
              </a:ext>
            </a:extLst>
          </p:cNvPr>
          <p:cNvSpPr txBox="1"/>
          <p:nvPr/>
        </p:nvSpPr>
        <p:spPr>
          <a:xfrm>
            <a:off x="376868" y="3249607"/>
            <a:ext cx="3167380" cy="923330"/>
          </a:xfrm>
          <a:prstGeom prst="rect">
            <a:avLst/>
          </a:prstGeom>
          <a:noFill/>
        </p:spPr>
        <p:txBody>
          <a:bodyPr wrap="square" rtlCol="0">
            <a:spAutoFit/>
          </a:bodyPr>
          <a:lstStyle/>
          <a:p>
            <a:pPr algn="just"/>
            <a:r>
              <a:rPr lang="en-US" noProof="0" dirty="0">
                <a:solidFill>
                  <a:schemeClr val="accent2">
                    <a:lumMod val="75000"/>
                  </a:schemeClr>
                </a:solidFill>
              </a:rPr>
              <a:t>Solutions will be posted at the </a:t>
            </a:r>
            <a:r>
              <a:rPr lang="en-US" b="1" noProof="0" dirty="0">
                <a:solidFill>
                  <a:schemeClr val="accent2">
                    <a:lumMod val="75000"/>
                  </a:schemeClr>
                </a:solidFill>
              </a:rPr>
              <a:t>solutions</a:t>
            </a:r>
            <a:r>
              <a:rPr lang="en-US" noProof="0" dirty="0">
                <a:solidFill>
                  <a:schemeClr val="accent2">
                    <a:lumMod val="75000"/>
                  </a:schemeClr>
                </a:solidFill>
              </a:rPr>
              <a:t> page, linked to at the top of the page.</a:t>
            </a:r>
          </a:p>
        </p:txBody>
      </p:sp>
    </p:spTree>
    <p:extLst>
      <p:ext uri="{BB962C8B-B14F-4D97-AF65-F5344CB8AC3E}">
        <p14:creationId xmlns:p14="http://schemas.microsoft.com/office/powerpoint/2010/main" val="704235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59651-39C0-E7ED-3D02-56B1B89E1449}"/>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CCDCB3B2-F3DC-5E5B-97A5-53E9C2E3A5F2}"/>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6E4415F6-AFCD-3371-78AD-02B5715B4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69A30443-9959-040E-50AF-8960121A97C8}"/>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ED80C6B7-EDDF-8DAD-6252-EEAC5CED5E25}"/>
              </a:ext>
            </a:extLst>
          </p:cNvPr>
          <p:cNvPicPr>
            <a:picLocks noChangeAspect="1"/>
          </p:cNvPicPr>
          <p:nvPr/>
        </p:nvPicPr>
        <p:blipFill>
          <a:blip r:embed="rId3"/>
          <a:stretch>
            <a:fillRect/>
          </a:stretch>
        </p:blipFill>
        <p:spPr>
          <a:xfrm>
            <a:off x="3853047" y="1120450"/>
            <a:ext cx="7243638" cy="5550399"/>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83492ADA-C782-FE5D-15C0-B4699C0CC28B}"/>
              </a:ext>
            </a:extLst>
          </p:cNvPr>
          <p:cNvCxnSpPr>
            <a:cxnSpLocks/>
          </p:cNvCxnSpPr>
          <p:nvPr/>
        </p:nvCxnSpPr>
        <p:spPr>
          <a:xfrm>
            <a:off x="1879048" y="4295873"/>
            <a:ext cx="7580262" cy="1358693"/>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89C173D2-6267-BB89-0D6C-9D9B17257026}"/>
              </a:ext>
            </a:extLst>
          </p:cNvPr>
          <p:cNvSpPr txBox="1"/>
          <p:nvPr/>
        </p:nvSpPr>
        <p:spPr>
          <a:xfrm>
            <a:off x="376868" y="2541547"/>
            <a:ext cx="3167380" cy="1754326"/>
          </a:xfrm>
          <a:prstGeom prst="rect">
            <a:avLst/>
          </a:prstGeom>
          <a:noFill/>
        </p:spPr>
        <p:txBody>
          <a:bodyPr wrap="square" rtlCol="0">
            <a:spAutoFit/>
          </a:bodyPr>
          <a:lstStyle/>
          <a:p>
            <a:pPr algn="just"/>
            <a:r>
              <a:rPr lang="en-US" dirty="0">
                <a:solidFill>
                  <a:schemeClr val="accent2">
                    <a:lumMod val="75000"/>
                  </a:schemeClr>
                </a:solidFill>
              </a:rPr>
              <a:t>We will also have a quiz given on Wednesdays at the start of class (starting next week). The </a:t>
            </a:r>
            <a:r>
              <a:rPr lang="en-US" b="1" dirty="0">
                <a:solidFill>
                  <a:schemeClr val="accent2">
                    <a:lumMod val="75000"/>
                  </a:schemeClr>
                </a:solidFill>
              </a:rPr>
              <a:t>Quiz</a:t>
            </a:r>
            <a:r>
              <a:rPr lang="en-US" dirty="0">
                <a:solidFill>
                  <a:schemeClr val="accent2">
                    <a:lumMod val="75000"/>
                  </a:schemeClr>
                </a:solidFill>
              </a:rPr>
              <a:t> page will give a very clear study guide to the questions I will be asking.</a:t>
            </a:r>
            <a:endParaRPr lang="en-US" noProof="0" dirty="0">
              <a:solidFill>
                <a:schemeClr val="accent2">
                  <a:lumMod val="75000"/>
                </a:schemeClr>
              </a:solidFill>
            </a:endParaRPr>
          </a:p>
        </p:txBody>
      </p:sp>
    </p:spTree>
    <p:extLst>
      <p:ext uri="{BB962C8B-B14F-4D97-AF65-F5344CB8AC3E}">
        <p14:creationId xmlns:p14="http://schemas.microsoft.com/office/powerpoint/2010/main" val="857857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E9AEC-9AEC-0C53-6F03-29067718B169}"/>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1076255B-5E0B-F213-DF9D-E1E7A2A01B9E}"/>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4B70159A-02D1-2E63-6159-689BAF4AE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3E881DC9-0C38-C590-09C6-341FB3DB9EF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a:extLst>
              <a:ext uri="{FF2B5EF4-FFF2-40B4-BE49-F238E27FC236}">
                <a16:creationId xmlns:a16="http://schemas.microsoft.com/office/drawing/2014/main" id="{55DD935A-383F-FABB-E1CA-5B5229C3B632}"/>
              </a:ext>
            </a:extLst>
          </p:cNvPr>
          <p:cNvPicPr>
            <a:picLocks noChangeAspect="1"/>
          </p:cNvPicPr>
          <p:nvPr/>
        </p:nvPicPr>
        <p:blipFill>
          <a:blip r:embed="rId3"/>
          <a:srcRect/>
          <a:stretch/>
        </p:blipFill>
        <p:spPr>
          <a:xfrm>
            <a:off x="3853047" y="1738793"/>
            <a:ext cx="7243638" cy="4313713"/>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E10E6FEC-186F-EBCA-2B40-7753228DB29B}"/>
              </a:ext>
            </a:extLst>
          </p:cNvPr>
          <p:cNvCxnSpPr>
            <a:cxnSpLocks/>
          </p:cNvCxnSpPr>
          <p:nvPr/>
        </p:nvCxnSpPr>
        <p:spPr>
          <a:xfrm flipV="1">
            <a:off x="1805476" y="2196662"/>
            <a:ext cx="2535296" cy="272662"/>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5C917305-6F92-C2FE-009E-1B768E9EE0CF}"/>
              </a:ext>
            </a:extLst>
          </p:cNvPr>
          <p:cNvSpPr txBox="1"/>
          <p:nvPr/>
        </p:nvSpPr>
        <p:spPr>
          <a:xfrm>
            <a:off x="376868" y="2541547"/>
            <a:ext cx="3167380" cy="1754326"/>
          </a:xfrm>
          <a:prstGeom prst="rect">
            <a:avLst/>
          </a:prstGeom>
          <a:noFill/>
        </p:spPr>
        <p:txBody>
          <a:bodyPr wrap="square" rtlCol="0">
            <a:spAutoFit/>
          </a:bodyPr>
          <a:lstStyle/>
          <a:p>
            <a:pPr algn="just"/>
            <a:r>
              <a:rPr lang="en-US" dirty="0">
                <a:solidFill>
                  <a:schemeClr val="accent2">
                    <a:lumMod val="75000"/>
                  </a:schemeClr>
                </a:solidFill>
              </a:rPr>
              <a:t>We will also have a quiz given on Wednesdays at the start of class (starting next week). The </a:t>
            </a:r>
            <a:r>
              <a:rPr lang="en-US" b="1" dirty="0">
                <a:solidFill>
                  <a:schemeClr val="accent2">
                    <a:lumMod val="75000"/>
                  </a:schemeClr>
                </a:solidFill>
              </a:rPr>
              <a:t>Quiz</a:t>
            </a:r>
            <a:r>
              <a:rPr lang="en-US" dirty="0">
                <a:solidFill>
                  <a:schemeClr val="accent2">
                    <a:lumMod val="75000"/>
                  </a:schemeClr>
                </a:solidFill>
              </a:rPr>
              <a:t> page will give a very clear study guide to the questions I will be asking.</a:t>
            </a:r>
            <a:endParaRPr lang="en-US" noProof="0" dirty="0">
              <a:solidFill>
                <a:schemeClr val="accent2">
                  <a:lumMod val="75000"/>
                </a:schemeClr>
              </a:solidFill>
            </a:endParaRPr>
          </a:p>
        </p:txBody>
      </p:sp>
    </p:spTree>
    <p:extLst>
      <p:ext uri="{BB962C8B-B14F-4D97-AF65-F5344CB8AC3E}">
        <p14:creationId xmlns:p14="http://schemas.microsoft.com/office/powerpoint/2010/main" val="86408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48F5E-9DD4-56CA-9487-F3F3421437B9}"/>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8C131FBA-7140-754E-8109-BD57EAB3B894}"/>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36D513A1-5107-EAB4-DB1B-AA5352B067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4E7A5AD6-8641-5E77-0B82-63BADBFA721C}"/>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a:extLst>
              <a:ext uri="{FF2B5EF4-FFF2-40B4-BE49-F238E27FC236}">
                <a16:creationId xmlns:a16="http://schemas.microsoft.com/office/drawing/2014/main" id="{B7469045-EFB7-84EF-C08F-4244A84DB019}"/>
              </a:ext>
            </a:extLst>
          </p:cNvPr>
          <p:cNvPicPr>
            <a:picLocks noChangeAspect="1"/>
          </p:cNvPicPr>
          <p:nvPr/>
        </p:nvPicPr>
        <p:blipFill>
          <a:blip r:embed="rId3"/>
          <a:srcRect/>
          <a:stretch/>
        </p:blipFill>
        <p:spPr>
          <a:xfrm>
            <a:off x="4170103" y="1738793"/>
            <a:ext cx="6609526" cy="4313713"/>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D6F5B67A-BB96-5B2E-DA91-815A8FF5B8C1}"/>
              </a:ext>
            </a:extLst>
          </p:cNvPr>
          <p:cNvCxnSpPr>
            <a:cxnSpLocks/>
          </p:cNvCxnSpPr>
          <p:nvPr/>
        </p:nvCxnSpPr>
        <p:spPr>
          <a:xfrm>
            <a:off x="1752924" y="3851617"/>
            <a:ext cx="4889614" cy="141365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6961E885-FEA3-C306-0B96-3E3713E04CB9}"/>
              </a:ext>
            </a:extLst>
          </p:cNvPr>
          <p:cNvSpPr txBox="1"/>
          <p:nvPr/>
        </p:nvSpPr>
        <p:spPr>
          <a:xfrm>
            <a:off x="376868" y="2541547"/>
            <a:ext cx="3167380" cy="1200329"/>
          </a:xfrm>
          <a:prstGeom prst="rect">
            <a:avLst/>
          </a:prstGeom>
          <a:noFill/>
        </p:spPr>
        <p:txBody>
          <a:bodyPr wrap="square" rtlCol="0">
            <a:spAutoFit/>
          </a:bodyPr>
          <a:lstStyle/>
          <a:p>
            <a:pPr algn="just"/>
            <a:r>
              <a:rPr lang="en-US" noProof="0" dirty="0">
                <a:solidFill>
                  <a:schemeClr val="accent2">
                    <a:lumMod val="75000"/>
                  </a:schemeClr>
                </a:solidFill>
              </a:rPr>
              <a:t>In the final week of the semester, we will do a final project. More details on that soon.</a:t>
            </a:r>
          </a:p>
        </p:txBody>
      </p:sp>
    </p:spTree>
    <p:extLst>
      <p:ext uri="{BB962C8B-B14F-4D97-AF65-F5344CB8AC3E}">
        <p14:creationId xmlns:p14="http://schemas.microsoft.com/office/powerpoint/2010/main" val="4263520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113D-0079-840C-5CD4-3703D9453DA5}"/>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E11C9327-1842-01E6-A23F-50F234442028}"/>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Grading</a:t>
            </a:r>
          </a:p>
        </p:txBody>
      </p:sp>
      <p:pic>
        <p:nvPicPr>
          <p:cNvPr id="1026" name="Picture 2">
            <a:extLst>
              <a:ext uri="{FF2B5EF4-FFF2-40B4-BE49-F238E27FC236}">
                <a16:creationId xmlns:a16="http://schemas.microsoft.com/office/drawing/2014/main" id="{4E646114-82B1-54BE-07AA-93BB5B710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D276884A-F09B-098F-7560-BB31A0E4AC47}"/>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17F39664-1903-9D18-97EF-531DAD013B87}"/>
              </a:ext>
            </a:extLst>
          </p:cNvPr>
          <p:cNvSpPr txBox="1"/>
          <p:nvPr/>
        </p:nvSpPr>
        <p:spPr>
          <a:xfrm>
            <a:off x="1217578" y="1407392"/>
            <a:ext cx="9756841" cy="1200329"/>
          </a:xfrm>
          <a:prstGeom prst="rect">
            <a:avLst/>
          </a:prstGeom>
          <a:noFill/>
        </p:spPr>
        <p:txBody>
          <a:bodyPr wrap="square" rtlCol="0">
            <a:spAutoFit/>
          </a:bodyPr>
          <a:lstStyle/>
          <a:p>
            <a:pPr algn="just"/>
            <a:r>
              <a:rPr lang="en-US" sz="2400" dirty="0"/>
              <a:t>The </a:t>
            </a:r>
            <a:r>
              <a:rPr lang="en-US" sz="2400" b="1" dirty="0"/>
              <a:t>quizzes</a:t>
            </a:r>
            <a:r>
              <a:rPr lang="en-US" sz="2400" dirty="0"/>
              <a:t> are graded on a pass/fail basis (75% required for a pass). The </a:t>
            </a:r>
            <a:r>
              <a:rPr lang="en-US" sz="2400" b="1" dirty="0"/>
              <a:t>final project </a:t>
            </a:r>
            <a:r>
              <a:rPr lang="en-US" sz="2400" dirty="0"/>
              <a:t>is also pass/fail according to a rubric. Attendance is handled using the course form.</a:t>
            </a:r>
          </a:p>
        </p:txBody>
      </p:sp>
    </p:spTree>
    <p:extLst>
      <p:ext uri="{BB962C8B-B14F-4D97-AF65-F5344CB8AC3E}">
        <p14:creationId xmlns:p14="http://schemas.microsoft.com/office/powerpoint/2010/main" val="910990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Grading</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3695B09F-B519-3944-93E1-7B210067C534}"/>
              </a:ext>
            </a:extLst>
          </p:cNvPr>
          <p:cNvSpPr txBox="1"/>
          <p:nvPr/>
        </p:nvSpPr>
        <p:spPr>
          <a:xfrm>
            <a:off x="1217578" y="1407392"/>
            <a:ext cx="9756841" cy="4524315"/>
          </a:xfrm>
          <a:prstGeom prst="rect">
            <a:avLst/>
          </a:prstGeom>
          <a:noFill/>
        </p:spPr>
        <p:txBody>
          <a:bodyPr wrap="square" rtlCol="0">
            <a:spAutoFit/>
          </a:bodyPr>
          <a:lstStyle/>
          <a:p>
            <a:pPr algn="just"/>
            <a:r>
              <a:rPr lang="en-US" sz="2400" dirty="0"/>
              <a:t>The </a:t>
            </a:r>
            <a:r>
              <a:rPr lang="en-US" sz="2400" b="1" dirty="0"/>
              <a:t>quizzes</a:t>
            </a:r>
            <a:r>
              <a:rPr lang="en-US" sz="2400" dirty="0"/>
              <a:t> are graded on a pass/fail basis (75% required for a pass). The </a:t>
            </a:r>
            <a:r>
              <a:rPr lang="en-US" sz="2400" b="1" dirty="0"/>
              <a:t>final project </a:t>
            </a:r>
            <a:r>
              <a:rPr lang="en-US" sz="2400" dirty="0"/>
              <a:t>is also pass/fail according to a rubric. Attendance is handled using the course form.</a:t>
            </a:r>
          </a:p>
          <a:p>
            <a:pPr algn="just"/>
            <a:endParaRPr lang="en-US" sz="2400" dirty="0"/>
          </a:p>
          <a:p>
            <a:pPr algn="just"/>
            <a:r>
              <a:rPr lang="en-US" sz="2400" dirty="0"/>
              <a:t>The following </a:t>
            </a:r>
            <a:r>
              <a:rPr lang="en-US" sz="2400" i="1" dirty="0"/>
              <a:t>guarantees the minimum requirements </a:t>
            </a:r>
            <a:r>
              <a:rPr lang="en-US" sz="2400" dirty="0"/>
              <a:t>for each letter grade:</a:t>
            </a:r>
          </a:p>
          <a:p>
            <a:pPr algn="just"/>
            <a:r>
              <a:rPr lang="en-US" sz="2400" dirty="0"/>
              <a:t>	</a:t>
            </a:r>
          </a:p>
          <a:p>
            <a:pPr algn="just"/>
            <a:r>
              <a:rPr lang="en-US" sz="2400" dirty="0">
                <a:solidFill>
                  <a:schemeClr val="accent2">
                    <a:lumMod val="75000"/>
                  </a:schemeClr>
                </a:solidFill>
              </a:rPr>
              <a:t>      </a:t>
            </a:r>
            <a:r>
              <a:rPr lang="en-US" sz="2400" b="1" dirty="0">
                <a:solidFill>
                  <a:schemeClr val="accent2">
                    <a:lumMod val="75000"/>
                  </a:schemeClr>
                </a:solidFill>
              </a:rPr>
              <a:t>A</a:t>
            </a:r>
            <a:r>
              <a:rPr lang="en-US" sz="2400" dirty="0">
                <a:solidFill>
                  <a:schemeClr val="accent2">
                    <a:lumMod val="75000"/>
                  </a:schemeClr>
                </a:solidFill>
              </a:rPr>
              <a:t> → pass final project, pass 10/12 quizzes, miss no more than 3 classes</a:t>
            </a:r>
          </a:p>
          <a:p>
            <a:pPr algn="just"/>
            <a:r>
              <a:rPr lang="en-US" sz="2400" dirty="0">
                <a:solidFill>
                  <a:schemeClr val="accent2">
                    <a:lumMod val="75000"/>
                  </a:schemeClr>
                </a:solidFill>
              </a:rPr>
              <a:t>      </a:t>
            </a:r>
            <a:r>
              <a:rPr lang="en-US" sz="2400" b="1" dirty="0">
                <a:solidFill>
                  <a:schemeClr val="accent2">
                    <a:lumMod val="75000"/>
                  </a:schemeClr>
                </a:solidFill>
              </a:rPr>
              <a:t>B</a:t>
            </a:r>
            <a:r>
              <a:rPr lang="en-US" sz="2400" dirty="0">
                <a:solidFill>
                  <a:schemeClr val="accent2">
                    <a:lumMod val="75000"/>
                  </a:schemeClr>
                </a:solidFill>
              </a:rPr>
              <a:t> → pass final project, pass   8/12 quizzes, miss no more than 4 classes</a:t>
            </a:r>
          </a:p>
          <a:p>
            <a:pPr algn="just"/>
            <a:r>
              <a:rPr lang="en-US" sz="2400" dirty="0">
                <a:solidFill>
                  <a:schemeClr val="accent2">
                    <a:lumMod val="75000"/>
                  </a:schemeClr>
                </a:solidFill>
              </a:rPr>
              <a:t>      </a:t>
            </a:r>
            <a:r>
              <a:rPr lang="en-US" sz="2400" b="1" dirty="0">
                <a:solidFill>
                  <a:schemeClr val="accent2">
                    <a:lumMod val="75000"/>
                  </a:schemeClr>
                </a:solidFill>
              </a:rPr>
              <a:t>C</a:t>
            </a:r>
            <a:r>
              <a:rPr lang="en-US" sz="2400" dirty="0">
                <a:solidFill>
                  <a:schemeClr val="accent2">
                    <a:lumMod val="75000"/>
                  </a:schemeClr>
                </a:solidFill>
              </a:rPr>
              <a:t> → pass final project, pass   6/12 quizzes, miss no more than 6 classes</a:t>
            </a:r>
          </a:p>
          <a:p>
            <a:pPr algn="just"/>
            <a:endParaRPr lang="en-US" sz="2400" dirty="0">
              <a:solidFill>
                <a:schemeClr val="accent2">
                  <a:lumMod val="75000"/>
                </a:schemeClr>
              </a:solidFill>
            </a:endParaRPr>
          </a:p>
          <a:p>
            <a:pPr algn="just"/>
            <a:r>
              <a:rPr lang="en-US" sz="2400" dirty="0"/>
              <a:t>Intermediate grades are assigned at the instructor’s discretion considering all completed work.</a:t>
            </a:r>
          </a:p>
        </p:txBody>
      </p:sp>
    </p:spTree>
    <p:extLst>
      <p:ext uri="{BB962C8B-B14F-4D97-AF65-F5344CB8AC3E}">
        <p14:creationId xmlns:p14="http://schemas.microsoft.com/office/powerpoint/2010/main" val="423093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1. Brief Overview</a:t>
            </a:r>
          </a:p>
        </p:txBody>
      </p:sp>
    </p:spTree>
    <p:extLst>
      <p:ext uri="{BB962C8B-B14F-4D97-AF65-F5344CB8AC3E}">
        <p14:creationId xmlns:p14="http://schemas.microsoft.com/office/powerpoint/2010/main" val="116694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B2643-D519-A10F-5FC3-916B72BE60F6}"/>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73831784-8DF1-BB56-1487-7FF00E5B7DAC}"/>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Generative AI</a:t>
            </a:r>
          </a:p>
        </p:txBody>
      </p:sp>
      <p:pic>
        <p:nvPicPr>
          <p:cNvPr id="1026" name="Picture 2">
            <a:extLst>
              <a:ext uri="{FF2B5EF4-FFF2-40B4-BE49-F238E27FC236}">
                <a16:creationId xmlns:a16="http://schemas.microsoft.com/office/drawing/2014/main" id="{F136B622-2952-475E-0B57-679A60B0E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0782ED99-7E63-B61B-75A8-2C4B2C9493B1}"/>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9CD61548-0C23-B541-BF1C-DDE764F4C7A4}"/>
              </a:ext>
            </a:extLst>
          </p:cNvPr>
          <p:cNvSpPr txBox="1"/>
          <p:nvPr/>
        </p:nvSpPr>
        <p:spPr>
          <a:xfrm>
            <a:off x="1217578" y="1407392"/>
            <a:ext cx="9756841" cy="3785652"/>
          </a:xfrm>
          <a:prstGeom prst="rect">
            <a:avLst/>
          </a:prstGeom>
          <a:noFill/>
        </p:spPr>
        <p:txBody>
          <a:bodyPr wrap="square" rtlCol="0">
            <a:spAutoFit/>
          </a:bodyPr>
          <a:lstStyle/>
          <a:p>
            <a:pPr algn="just"/>
            <a:r>
              <a:rPr lang="en-US" sz="2400" dirty="0"/>
              <a:t>I assume you are getting a lot of different rules/advice about using generative AI in all of your classes. We are actually going to be studying it here, so prepare to hear a lot more!</a:t>
            </a:r>
          </a:p>
          <a:p>
            <a:pPr algn="just"/>
            <a:endParaRPr lang="en-US" sz="2400" dirty="0"/>
          </a:p>
          <a:p>
            <a:pPr algn="just"/>
            <a:r>
              <a:rPr lang="en-US" sz="2400" dirty="0"/>
              <a:t>For the actual work this semester, you are welcome to Gen AI in any way you would like outside of class. During class, refrain from the temptation to have the technology answer your questions for you. I shouldn’t see any ChatGPT, Claude, Gemini, Grok … or similar running on your machine while we are working together in class unless there has been a specific instruction to do so. </a:t>
            </a:r>
          </a:p>
        </p:txBody>
      </p:sp>
    </p:spTree>
    <p:extLst>
      <p:ext uri="{BB962C8B-B14F-4D97-AF65-F5344CB8AC3E}">
        <p14:creationId xmlns:p14="http://schemas.microsoft.com/office/powerpoint/2010/main" val="4510631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79D09-4911-6D85-E1EA-24E08F7BFE59}"/>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DDCCE180-440C-166A-983D-407BD3DBE2E4}"/>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Quiz Days</a:t>
            </a:r>
          </a:p>
        </p:txBody>
      </p:sp>
      <p:pic>
        <p:nvPicPr>
          <p:cNvPr id="1026" name="Picture 2">
            <a:extLst>
              <a:ext uri="{FF2B5EF4-FFF2-40B4-BE49-F238E27FC236}">
                <a16:creationId xmlns:a16="http://schemas.microsoft.com/office/drawing/2014/main" id="{735D3400-E117-1E27-9A62-30CD332EA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F2184237-E8C3-05F2-2687-AEEB8154D235}"/>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B52CC3F5-B52B-042F-3961-026C098B05D3}"/>
              </a:ext>
            </a:extLst>
          </p:cNvPr>
          <p:cNvSpPr txBox="1"/>
          <p:nvPr/>
        </p:nvSpPr>
        <p:spPr>
          <a:xfrm>
            <a:off x="1217578" y="1407392"/>
            <a:ext cx="9756841" cy="3046988"/>
          </a:xfrm>
          <a:prstGeom prst="rect">
            <a:avLst/>
          </a:prstGeom>
          <a:noFill/>
        </p:spPr>
        <p:txBody>
          <a:bodyPr wrap="square" rtlCol="0">
            <a:spAutoFit/>
          </a:bodyPr>
          <a:lstStyle/>
          <a:p>
            <a:pPr algn="just"/>
            <a:r>
              <a:rPr lang="en-US" sz="2400" dirty="0"/>
              <a:t>The quizzes do not have a time-limit, but you must be in class at the start of class in order to take it. I will start the main material 15 minutes after the start of class (9h15 or 10h45). Prior to then, please do not interrupt others who are still working. After that time (or really, whenever you’d like), you may move to the hallway to finish.</a:t>
            </a:r>
          </a:p>
          <a:p>
            <a:pPr algn="just"/>
            <a:endParaRPr lang="en-US" sz="2400" dirty="0"/>
          </a:p>
          <a:p>
            <a:pPr algn="just"/>
            <a:r>
              <a:rPr lang="en-US" sz="2400" dirty="0"/>
              <a:t>We will review the quiz in class, assuming everyone is done. Therefore, it is not possible to take the quiz at an alternative time.</a:t>
            </a:r>
          </a:p>
        </p:txBody>
      </p:sp>
    </p:spTree>
    <p:extLst>
      <p:ext uri="{BB962C8B-B14F-4D97-AF65-F5344CB8AC3E}">
        <p14:creationId xmlns:p14="http://schemas.microsoft.com/office/powerpoint/2010/main" val="86974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164818" y="2830916"/>
            <a:ext cx="8066110" cy="830997"/>
          </a:xfrm>
          <a:prstGeom prst="rect">
            <a:avLst/>
          </a:prstGeom>
          <a:noFill/>
        </p:spPr>
        <p:txBody>
          <a:bodyPr wrap="square" rtlCol="0">
            <a:spAutoFit/>
          </a:bodyPr>
          <a:lstStyle/>
          <a:p>
            <a:pPr algn="ctr"/>
            <a:r>
              <a:rPr lang="fr-FR" sz="4800" b="1" noProof="1"/>
              <a:t>3. Back to the Class Form</a:t>
            </a:r>
          </a:p>
        </p:txBody>
      </p:sp>
    </p:spTree>
    <p:extLst>
      <p:ext uri="{BB962C8B-B14F-4D97-AF65-F5344CB8AC3E}">
        <p14:creationId xmlns:p14="http://schemas.microsoft.com/office/powerpoint/2010/main" val="1279284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2D0BA-725D-EC9E-CB6A-DCC616BA3D37}"/>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DAEBB13A-8485-C570-E2E9-2C75A6608584}"/>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Class Form</a:t>
            </a:r>
          </a:p>
        </p:txBody>
      </p:sp>
      <p:pic>
        <p:nvPicPr>
          <p:cNvPr id="1026" name="Picture 2">
            <a:extLst>
              <a:ext uri="{FF2B5EF4-FFF2-40B4-BE49-F238E27FC236}">
                <a16:creationId xmlns:a16="http://schemas.microsoft.com/office/drawing/2014/main" id="{72FE2F84-EF68-4344-C818-540A789D0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3A127D95-5B8F-4907-A828-708141327489}"/>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4DA14BA9-1988-9328-F9BE-B0FA45DD6F58}"/>
              </a:ext>
            </a:extLst>
          </p:cNvPr>
          <p:cNvSpPr txBox="1"/>
          <p:nvPr/>
        </p:nvSpPr>
        <p:spPr>
          <a:xfrm>
            <a:off x="1217579" y="1242920"/>
            <a:ext cx="10617069" cy="2308324"/>
          </a:xfrm>
          <a:prstGeom prst="rect">
            <a:avLst/>
          </a:prstGeom>
          <a:noFill/>
        </p:spPr>
        <p:txBody>
          <a:bodyPr wrap="square" rtlCol="0">
            <a:spAutoFit/>
          </a:bodyPr>
          <a:lstStyle/>
          <a:p>
            <a:pPr algn="just"/>
            <a:r>
              <a:rPr lang="en-US" sz="2400" dirty="0"/>
              <a:t>For the extra question today:</a:t>
            </a:r>
          </a:p>
          <a:p>
            <a:pPr algn="just"/>
            <a:endParaRPr lang="en-US" sz="2400" dirty="0"/>
          </a:p>
          <a:p>
            <a:pPr algn="just"/>
            <a:r>
              <a:rPr lang="en-US" sz="2400" i="1" dirty="0">
                <a:solidFill>
                  <a:schemeClr val="accent2">
                    <a:lumMod val="75000"/>
                  </a:schemeClr>
                </a:solidFill>
              </a:rPr>
              <a:t>     What is your previous background with R/Python/programming/spreadsheets?</a:t>
            </a:r>
          </a:p>
          <a:p>
            <a:pPr algn="just"/>
            <a:endParaRPr lang="en-US" sz="2400" i="1" dirty="0"/>
          </a:p>
          <a:p>
            <a:pPr algn="just"/>
            <a:r>
              <a:rPr lang="en-US" sz="2400" dirty="0"/>
              <a:t>None is totally fine! And if you have a lot, no need for an exhaustive list. Just trying to get a sense for everyone's background</a:t>
            </a:r>
          </a:p>
        </p:txBody>
      </p:sp>
    </p:spTree>
    <p:extLst>
      <p:ext uri="{BB962C8B-B14F-4D97-AF65-F5344CB8AC3E}">
        <p14:creationId xmlns:p14="http://schemas.microsoft.com/office/powerpoint/2010/main" val="2454654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9C978-B882-BBF0-F5BA-BF7D584426D0}"/>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63938AE5-344C-65F8-4120-AB05A8736A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194CA862-0FFA-52CF-B0FF-EE66C2035FA7}"/>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8336E70A-6C85-0FEE-EE37-C01892F3A35B}"/>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4. Our First Notebook</a:t>
            </a:r>
          </a:p>
        </p:txBody>
      </p:sp>
    </p:spTree>
    <p:extLst>
      <p:ext uri="{BB962C8B-B14F-4D97-AF65-F5344CB8AC3E}">
        <p14:creationId xmlns:p14="http://schemas.microsoft.com/office/powerpoint/2010/main" val="1976865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3B1AB-F51D-8CC7-58B4-EB4259D97B67}"/>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181B5117-0758-1049-34D5-FED0A2838D4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Python</a:t>
            </a:r>
          </a:p>
        </p:txBody>
      </p:sp>
      <p:pic>
        <p:nvPicPr>
          <p:cNvPr id="1026" name="Picture 2">
            <a:extLst>
              <a:ext uri="{FF2B5EF4-FFF2-40B4-BE49-F238E27FC236}">
                <a16:creationId xmlns:a16="http://schemas.microsoft.com/office/drawing/2014/main" id="{2431BCEB-5BE3-FBD3-F9A0-E78C7E41E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1ADA3941-DB10-8E4A-15CA-EB8D70665C86}"/>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6139CA21-3EC8-5254-BFA0-699124034D0F}"/>
              </a:ext>
            </a:extLst>
          </p:cNvPr>
          <p:cNvSpPr txBox="1"/>
          <p:nvPr/>
        </p:nvSpPr>
        <p:spPr>
          <a:xfrm>
            <a:off x="1217579" y="1242920"/>
            <a:ext cx="9756841" cy="4524315"/>
          </a:xfrm>
          <a:prstGeom prst="rect">
            <a:avLst/>
          </a:prstGeom>
          <a:noFill/>
        </p:spPr>
        <p:txBody>
          <a:bodyPr wrap="square" rtlCol="0">
            <a:spAutoFit/>
          </a:bodyPr>
          <a:lstStyle/>
          <a:p>
            <a:pPr algn="just"/>
            <a:r>
              <a:rPr lang="en-US" sz="2400" dirty="0"/>
              <a:t>A big change this semester is that I am transition this class from R to Python, for a number of inter-related reasons. The core content is the same, but Python let’s us do some extra things (machine-learning related, largely) that were tricky in R. It will also allow us to run code through Google </a:t>
            </a:r>
            <a:r>
              <a:rPr lang="en-US" sz="2400" dirty="0" err="1"/>
              <a:t>Colab</a:t>
            </a:r>
            <a:r>
              <a:rPr lang="en-US" sz="2400" dirty="0"/>
              <a:t> instead of requiring a setup on your machine. While we are using the Google product, everything you learn can be applied to any version of Python that you want to make use of.</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p:txBody>
      </p:sp>
      <p:pic>
        <p:nvPicPr>
          <p:cNvPr id="2" name="Picture 2" descr="¿Qué es Python? — Taller Introducción a Python">
            <a:extLst>
              <a:ext uri="{FF2B5EF4-FFF2-40B4-BE49-F238E27FC236}">
                <a16:creationId xmlns:a16="http://schemas.microsoft.com/office/drawing/2014/main" id="{02B3C4F4-4E79-2C69-4F62-8D4CCCA7CB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767" y="4401765"/>
            <a:ext cx="3146530" cy="209768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oogle Colaboratory Colab - Guía Completa Español - Marketing Branding">
            <a:extLst>
              <a:ext uri="{FF2B5EF4-FFF2-40B4-BE49-F238E27FC236}">
                <a16:creationId xmlns:a16="http://schemas.microsoft.com/office/drawing/2014/main" id="{B79C9409-BF5D-9B90-CA8A-E292BE5836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0486" y="4401766"/>
            <a:ext cx="3146530" cy="2097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290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CBEB8-7ACD-E2BD-D9B5-4E05403D37E1}"/>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C062EF8A-8B34-7FAC-BAE0-4B34E57DE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0E473E9D-3FEC-CFC6-F157-D64527D9CED2}"/>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79510C2B-F728-7376-6C4B-1F8FA8A753B3}"/>
              </a:ext>
            </a:extLst>
          </p:cNvPr>
          <p:cNvSpPr txBox="1"/>
          <p:nvPr/>
        </p:nvSpPr>
        <p:spPr>
          <a:xfrm>
            <a:off x="2164818" y="2830916"/>
            <a:ext cx="8066110" cy="830997"/>
          </a:xfrm>
          <a:prstGeom prst="rect">
            <a:avLst/>
          </a:prstGeom>
          <a:noFill/>
        </p:spPr>
        <p:txBody>
          <a:bodyPr wrap="square" rtlCol="0">
            <a:spAutoFit/>
          </a:bodyPr>
          <a:lstStyle/>
          <a:p>
            <a:pPr algn="ctr"/>
            <a:r>
              <a:rPr lang="fr-FR" sz="4800" b="1" noProof="1"/>
              <a:t>5. A Bit of Data</a:t>
            </a:r>
          </a:p>
        </p:txBody>
      </p:sp>
    </p:spTree>
    <p:extLst>
      <p:ext uri="{BB962C8B-B14F-4D97-AF65-F5344CB8AC3E}">
        <p14:creationId xmlns:p14="http://schemas.microsoft.com/office/powerpoint/2010/main" val="3263674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2C4A1-C8D5-8372-293B-5CED7F6BD26F}"/>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6A1D0635-3DDE-6025-9017-55690ADDEE8D}"/>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Recipe</a:t>
            </a:r>
          </a:p>
        </p:txBody>
      </p:sp>
      <p:pic>
        <p:nvPicPr>
          <p:cNvPr id="1026" name="Picture 2">
            <a:extLst>
              <a:ext uri="{FF2B5EF4-FFF2-40B4-BE49-F238E27FC236}">
                <a16:creationId xmlns:a16="http://schemas.microsoft.com/office/drawing/2014/main" id="{51B3A0D4-F056-4EBC-D49A-B703509E05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B8F50958-FE29-5B98-5C9F-2C1AF578CF89}"/>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20A11ADE-45E8-886B-FA68-8845485174C7}"/>
              </a:ext>
            </a:extLst>
          </p:cNvPr>
          <p:cNvSpPr txBox="1"/>
          <p:nvPr/>
        </p:nvSpPr>
        <p:spPr>
          <a:xfrm>
            <a:off x="1217578" y="1407392"/>
            <a:ext cx="9756841" cy="2677656"/>
          </a:xfrm>
          <a:prstGeom prst="rect">
            <a:avLst/>
          </a:prstGeom>
          <a:noFill/>
        </p:spPr>
        <p:txBody>
          <a:bodyPr wrap="square" rtlCol="0">
            <a:spAutoFit/>
          </a:bodyPr>
          <a:lstStyle/>
          <a:p>
            <a:pPr algn="just"/>
            <a:r>
              <a:rPr lang="en-US" sz="2400" dirty="0"/>
              <a:t>Let’s do a little data work today to start thinking about the core questions of data science.</a:t>
            </a:r>
          </a:p>
          <a:p>
            <a:pPr algn="just"/>
            <a:endParaRPr lang="en-US" sz="2400" dirty="0"/>
          </a:p>
          <a:p>
            <a:pPr lvl="1" algn="just"/>
            <a:r>
              <a:rPr lang="en-US" sz="2400" b="1" dirty="0"/>
              <a:t>On a piece of paper, write down a recipe for a favorite dish of yours. Something moderately complicated (around 5-10 ingredients) is perfect.</a:t>
            </a:r>
          </a:p>
          <a:p>
            <a:pPr lvl="1" algn="just"/>
            <a:endParaRPr lang="en-US" sz="2400" b="1" dirty="0"/>
          </a:p>
          <a:p>
            <a:pPr lvl="1" algn="just"/>
            <a:r>
              <a:rPr lang="en-US" sz="2400" b="1" dirty="0"/>
              <a:t>Include the ingredients and instructions for how to make it.</a:t>
            </a:r>
          </a:p>
        </p:txBody>
      </p:sp>
    </p:spTree>
    <p:extLst>
      <p:ext uri="{BB962C8B-B14F-4D97-AF65-F5344CB8AC3E}">
        <p14:creationId xmlns:p14="http://schemas.microsoft.com/office/powerpoint/2010/main" val="3898626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F50E7-6B62-D57B-81F1-DC7CF471CFF9}"/>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C39981FA-9525-0B48-74FB-20AA9F14746E}"/>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Recipe</a:t>
            </a:r>
          </a:p>
        </p:txBody>
      </p:sp>
      <p:pic>
        <p:nvPicPr>
          <p:cNvPr id="1026" name="Picture 2">
            <a:extLst>
              <a:ext uri="{FF2B5EF4-FFF2-40B4-BE49-F238E27FC236}">
                <a16:creationId xmlns:a16="http://schemas.microsoft.com/office/drawing/2014/main" id="{361E2B81-720B-C96A-AC11-B5A5FDCDD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956556B9-5AD2-537B-D22D-F0A08B4BE71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11" name="ZoneTexte 10">
            <a:extLst>
              <a:ext uri="{FF2B5EF4-FFF2-40B4-BE49-F238E27FC236}">
                <a16:creationId xmlns:a16="http://schemas.microsoft.com/office/drawing/2014/main" id="{0D986203-91EE-244A-C56A-72CE642E92AB}"/>
              </a:ext>
            </a:extLst>
          </p:cNvPr>
          <p:cNvSpPr txBox="1"/>
          <p:nvPr/>
        </p:nvSpPr>
        <p:spPr>
          <a:xfrm>
            <a:off x="1217578" y="1407392"/>
            <a:ext cx="9756841" cy="4154984"/>
          </a:xfrm>
          <a:prstGeom prst="rect">
            <a:avLst/>
          </a:prstGeom>
          <a:noFill/>
        </p:spPr>
        <p:txBody>
          <a:bodyPr wrap="square" rtlCol="0">
            <a:spAutoFit/>
          </a:bodyPr>
          <a:lstStyle/>
          <a:p>
            <a:pPr algn="just"/>
            <a:r>
              <a:rPr lang="en-US" sz="2400" dirty="0"/>
              <a:t>As you read the section for next class, consider what it would take to create a tabular version of your recipe as a structured dataset. Consider how we could create a large dataset of hundreds or thousands of these.</a:t>
            </a:r>
          </a:p>
          <a:p>
            <a:pPr algn="just"/>
            <a:endParaRPr lang="en-US" sz="2400" dirty="0"/>
          </a:p>
          <a:p>
            <a:pPr algn="just"/>
            <a:r>
              <a:rPr lang="en-US" sz="2400" dirty="0"/>
              <a:t>What if we needed a way to do things such as detect recipes that are vegetarian, vegan, kosher, gluten free? What if we wanted to calculate how to scale up/down you version? Convert from/to metric? Figure out what things you could make with a certain ingredient? </a:t>
            </a:r>
          </a:p>
          <a:p>
            <a:pPr algn="just"/>
            <a:endParaRPr lang="en-US" sz="2400" b="1" dirty="0"/>
          </a:p>
          <a:p>
            <a:pPr algn="just"/>
            <a:r>
              <a:rPr lang="en-US" sz="2400" b="1" dirty="0"/>
              <a:t>Think about all of these things as a concrete example as you read for Wednesday’s class!</a:t>
            </a:r>
          </a:p>
        </p:txBody>
      </p:sp>
    </p:spTree>
    <p:extLst>
      <p:ext uri="{BB962C8B-B14F-4D97-AF65-F5344CB8AC3E}">
        <p14:creationId xmlns:p14="http://schemas.microsoft.com/office/powerpoint/2010/main" val="1370159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3032149" y="126766"/>
            <a:ext cx="6127702" cy="830997"/>
          </a:xfrm>
          <a:prstGeom prst="rect">
            <a:avLst/>
          </a:prstGeom>
          <a:noFill/>
        </p:spPr>
        <p:txBody>
          <a:bodyPr wrap="square" rtlCol="0">
            <a:spAutoFit/>
          </a:bodyPr>
          <a:lstStyle/>
          <a:p>
            <a:pPr algn="ctr"/>
            <a:r>
              <a:rPr lang="fr-FR" sz="4800" b="1" u="sng" noProof="1"/>
              <a:t>Data Science Pipeline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0ABB8A78-CFF3-B67B-D1B1-DF55E4260E4B}"/>
              </a:ext>
            </a:extLst>
          </p:cNvPr>
          <p:cNvPicPr>
            <a:picLocks noChangeAspect="1"/>
          </p:cNvPicPr>
          <p:nvPr/>
        </p:nvPicPr>
        <p:blipFill>
          <a:blip r:embed="rId3"/>
          <a:stretch>
            <a:fillRect/>
          </a:stretch>
        </p:blipFill>
        <p:spPr>
          <a:xfrm>
            <a:off x="1403055" y="2293394"/>
            <a:ext cx="9385890" cy="2428046"/>
          </a:xfrm>
          <a:prstGeom prst="rect">
            <a:avLst/>
          </a:prstGeom>
        </p:spPr>
      </p:pic>
      <p:sp>
        <p:nvSpPr>
          <p:cNvPr id="4" name="ZoneTexte 10">
            <a:extLst>
              <a:ext uri="{FF2B5EF4-FFF2-40B4-BE49-F238E27FC236}">
                <a16:creationId xmlns:a16="http://schemas.microsoft.com/office/drawing/2014/main" id="{7705B3FD-5461-ECE0-AE84-34CAB81ED16C}"/>
              </a:ext>
            </a:extLst>
          </p:cNvPr>
          <p:cNvSpPr txBox="1"/>
          <p:nvPr/>
        </p:nvSpPr>
        <p:spPr>
          <a:xfrm>
            <a:off x="1114027" y="1210080"/>
            <a:ext cx="8647862" cy="830997"/>
          </a:xfrm>
          <a:prstGeom prst="rect">
            <a:avLst/>
          </a:prstGeom>
          <a:noFill/>
        </p:spPr>
        <p:txBody>
          <a:bodyPr wrap="square" rtlCol="0">
            <a:spAutoFit/>
          </a:bodyPr>
          <a:lstStyle/>
          <a:p>
            <a:pPr algn="just"/>
            <a:r>
              <a:rPr lang="en-US" sz="2400" dirty="0"/>
              <a:t>A standard, highly abstract diagram showing the flow of information when doing data science work. </a:t>
            </a:r>
          </a:p>
        </p:txBody>
      </p:sp>
    </p:spTree>
    <p:extLst>
      <p:ext uri="{BB962C8B-B14F-4D97-AF65-F5344CB8AC3E}">
        <p14:creationId xmlns:p14="http://schemas.microsoft.com/office/powerpoint/2010/main" val="159808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719E6-0C03-DA11-6035-FF475C558751}"/>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306767A7-A35A-1C2A-BDFF-04EEB5E8472C}"/>
              </a:ext>
            </a:extLst>
          </p:cNvPr>
          <p:cNvSpPr txBox="1"/>
          <p:nvPr/>
        </p:nvSpPr>
        <p:spPr>
          <a:xfrm>
            <a:off x="3032149" y="126766"/>
            <a:ext cx="6127702" cy="830997"/>
          </a:xfrm>
          <a:prstGeom prst="rect">
            <a:avLst/>
          </a:prstGeom>
          <a:noFill/>
        </p:spPr>
        <p:txBody>
          <a:bodyPr wrap="square" rtlCol="0">
            <a:spAutoFit/>
          </a:bodyPr>
          <a:lstStyle/>
          <a:p>
            <a:pPr algn="ctr"/>
            <a:r>
              <a:rPr lang="fr-FR" sz="4800" b="1" u="sng" noProof="1"/>
              <a:t>Data Science Pipeline</a:t>
            </a:r>
          </a:p>
        </p:txBody>
      </p:sp>
      <p:pic>
        <p:nvPicPr>
          <p:cNvPr id="1026" name="Picture 2">
            <a:extLst>
              <a:ext uri="{FF2B5EF4-FFF2-40B4-BE49-F238E27FC236}">
                <a16:creationId xmlns:a16="http://schemas.microsoft.com/office/drawing/2014/main" id="{37A0156A-8CB6-F4D1-46E0-257BA1B10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A736BB7C-8D7F-0BE7-39AF-23AFF00A6A43}"/>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2A1801CA-6556-D70A-107D-D948B5463B6C}"/>
              </a:ext>
            </a:extLst>
          </p:cNvPr>
          <p:cNvPicPr>
            <a:picLocks noChangeAspect="1"/>
          </p:cNvPicPr>
          <p:nvPr/>
        </p:nvPicPr>
        <p:blipFill>
          <a:blip r:embed="rId3"/>
          <a:stretch>
            <a:fillRect/>
          </a:stretch>
        </p:blipFill>
        <p:spPr>
          <a:xfrm>
            <a:off x="1403055" y="2293394"/>
            <a:ext cx="9385890" cy="2428046"/>
          </a:xfrm>
          <a:prstGeom prst="rect">
            <a:avLst/>
          </a:prstGeom>
        </p:spPr>
      </p:pic>
      <p:sp>
        <p:nvSpPr>
          <p:cNvPr id="4" name="ZoneTexte 10">
            <a:extLst>
              <a:ext uri="{FF2B5EF4-FFF2-40B4-BE49-F238E27FC236}">
                <a16:creationId xmlns:a16="http://schemas.microsoft.com/office/drawing/2014/main" id="{8DE5A363-F97A-855F-DB47-C38E949665CC}"/>
              </a:ext>
            </a:extLst>
          </p:cNvPr>
          <p:cNvSpPr txBox="1"/>
          <p:nvPr/>
        </p:nvSpPr>
        <p:spPr>
          <a:xfrm>
            <a:off x="1114027" y="1210080"/>
            <a:ext cx="8647862" cy="830997"/>
          </a:xfrm>
          <a:prstGeom prst="rect">
            <a:avLst/>
          </a:prstGeom>
          <a:noFill/>
        </p:spPr>
        <p:txBody>
          <a:bodyPr wrap="square" rtlCol="0">
            <a:spAutoFit/>
          </a:bodyPr>
          <a:lstStyle/>
          <a:p>
            <a:pPr algn="just"/>
            <a:r>
              <a:rPr lang="en-US" sz="2400" dirty="0"/>
              <a:t>A standard, highly abstract diagram showing the flow of information when doing data science work. </a:t>
            </a:r>
          </a:p>
        </p:txBody>
      </p:sp>
      <p:sp>
        <p:nvSpPr>
          <p:cNvPr id="2" name="ZoneTexte 10">
            <a:extLst>
              <a:ext uri="{FF2B5EF4-FFF2-40B4-BE49-F238E27FC236}">
                <a16:creationId xmlns:a16="http://schemas.microsoft.com/office/drawing/2014/main" id="{E72BCC94-DCEE-4153-18BD-CEAF192F699C}"/>
              </a:ext>
            </a:extLst>
          </p:cNvPr>
          <p:cNvSpPr txBox="1"/>
          <p:nvPr/>
        </p:nvSpPr>
        <p:spPr>
          <a:xfrm>
            <a:off x="1114027" y="4973757"/>
            <a:ext cx="8647862" cy="1569660"/>
          </a:xfrm>
          <a:prstGeom prst="rect">
            <a:avLst/>
          </a:prstGeom>
          <a:noFill/>
        </p:spPr>
        <p:txBody>
          <a:bodyPr wrap="square" rtlCol="0">
            <a:spAutoFit/>
          </a:bodyPr>
          <a:lstStyle/>
          <a:p>
            <a:pPr algn="just"/>
            <a:r>
              <a:rPr lang="en-US" sz="2400" dirty="0"/>
              <a:t>We are going to learn how to do all of these elements using a variety of tools, including </a:t>
            </a:r>
            <a:r>
              <a:rPr lang="en-US" sz="2400" b="1" dirty="0"/>
              <a:t>spreadsheets </a:t>
            </a:r>
            <a:r>
              <a:rPr lang="en-US" sz="2400" dirty="0"/>
              <a:t>(data collection) and </a:t>
            </a:r>
            <a:r>
              <a:rPr lang="en-US" sz="2400" b="1" dirty="0"/>
              <a:t>Python </a:t>
            </a:r>
            <a:r>
              <a:rPr lang="en-US" sz="2400" dirty="0"/>
              <a:t>(most of the other steps) as well as some custom hardware/software for certain kinds of data.</a:t>
            </a:r>
          </a:p>
        </p:txBody>
      </p:sp>
    </p:spTree>
    <p:extLst>
      <p:ext uri="{BB962C8B-B14F-4D97-AF65-F5344CB8AC3E}">
        <p14:creationId xmlns:p14="http://schemas.microsoft.com/office/powerpoint/2010/main" val="240032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5" name="ZoneTexte 4">
            <a:extLst>
              <a:ext uri="{FF2B5EF4-FFF2-40B4-BE49-F238E27FC236}">
                <a16:creationId xmlns:a16="http://schemas.microsoft.com/office/drawing/2014/main" id="{A9E3DC8F-D084-F246-8B0D-27E465CD52F5}"/>
              </a:ext>
            </a:extLst>
          </p:cNvPr>
          <p:cNvSpPr txBox="1"/>
          <p:nvPr/>
        </p:nvSpPr>
        <p:spPr>
          <a:xfrm>
            <a:off x="2242456" y="2598003"/>
            <a:ext cx="7707087" cy="830997"/>
          </a:xfrm>
          <a:prstGeom prst="rect">
            <a:avLst/>
          </a:prstGeom>
          <a:noFill/>
        </p:spPr>
        <p:txBody>
          <a:bodyPr wrap="square" rtlCol="0">
            <a:spAutoFit/>
          </a:bodyPr>
          <a:lstStyle/>
          <a:p>
            <a:pPr algn="ctr"/>
            <a:r>
              <a:rPr lang="fr-FR" sz="4800" b="1" noProof="1"/>
              <a:t>2. Syllabus</a:t>
            </a:r>
          </a:p>
        </p:txBody>
      </p:sp>
    </p:spTree>
    <p:extLst>
      <p:ext uri="{BB962C8B-B14F-4D97-AF65-F5344CB8AC3E}">
        <p14:creationId xmlns:p14="http://schemas.microsoft.com/office/powerpoint/2010/main" val="411664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78372AD5-0485-6535-9801-FA503280228C}"/>
              </a:ext>
            </a:extLst>
          </p:cNvPr>
          <p:cNvPicPr>
            <a:picLocks noChangeAspect="1"/>
          </p:cNvPicPr>
          <p:nvPr/>
        </p:nvPicPr>
        <p:blipFill>
          <a:blip r:embed="rId3"/>
          <a:stretch>
            <a:fillRect/>
          </a:stretch>
        </p:blipFill>
        <p:spPr>
          <a:xfrm>
            <a:off x="3853047" y="1120450"/>
            <a:ext cx="7243638" cy="5550399"/>
          </a:xfrm>
          <a:prstGeom prst="rect">
            <a:avLst/>
          </a:prstGeom>
          <a:effectLst>
            <a:outerShdw blurRad="50800" dist="38100" dir="2700000" algn="tl" rotWithShape="0">
              <a:prstClr val="black">
                <a:alpha val="40000"/>
              </a:prstClr>
            </a:outerShdw>
            <a:softEdge rad="0"/>
          </a:effectLst>
        </p:spPr>
      </p:pic>
      <p:sp>
        <p:nvSpPr>
          <p:cNvPr id="9" name="ZoneTexte 8">
            <a:extLst>
              <a:ext uri="{FF2B5EF4-FFF2-40B4-BE49-F238E27FC236}">
                <a16:creationId xmlns:a16="http://schemas.microsoft.com/office/drawing/2014/main" id="{825F0680-889F-E82C-1182-58A7182DA362}"/>
              </a:ext>
            </a:extLst>
          </p:cNvPr>
          <p:cNvSpPr txBox="1"/>
          <p:nvPr/>
        </p:nvSpPr>
        <p:spPr>
          <a:xfrm>
            <a:off x="68068" y="2666566"/>
            <a:ext cx="4030964" cy="1815882"/>
          </a:xfrm>
          <a:prstGeom prst="rect">
            <a:avLst/>
          </a:prstGeom>
          <a:noFill/>
        </p:spPr>
        <p:txBody>
          <a:bodyPr wrap="square">
            <a:spAutoFit/>
          </a:bodyPr>
          <a:lstStyle/>
          <a:p>
            <a:pPr algn="just"/>
            <a:r>
              <a:rPr lang="fr-FR" sz="1600" noProof="1">
                <a:solidFill>
                  <a:schemeClr val="accent2">
                    <a:lumMod val="75000"/>
                  </a:schemeClr>
                </a:solidFill>
              </a:rPr>
              <a:t>All of the notes and materials that you need this semester can be found on the public </a:t>
            </a:r>
            <a:r>
              <a:rPr lang="fr-FR" sz="1600" b="1" noProof="1">
                <a:solidFill>
                  <a:schemeClr val="accent2">
                    <a:lumMod val="75000"/>
                  </a:schemeClr>
                </a:solidFill>
              </a:rPr>
              <a:t>course website</a:t>
            </a:r>
            <a:r>
              <a:rPr lang="fr-FR" sz="1600" noProof="1">
                <a:solidFill>
                  <a:schemeClr val="accent2">
                    <a:lumMod val="75000"/>
                  </a:schemeClr>
                </a:solidFill>
              </a:rPr>
              <a:t>:</a:t>
            </a:r>
          </a:p>
          <a:p>
            <a:pPr algn="just"/>
            <a:endParaRPr lang="fr-FR" sz="1600" noProof="1"/>
          </a:p>
          <a:p>
            <a:pPr algn="just"/>
            <a:r>
              <a:rPr lang="fr-FR" sz="1600" b="1" noProof="1">
                <a:solidFill>
                  <a:schemeClr val="accent5">
                    <a:lumMod val="75000"/>
                  </a:schemeClr>
                </a:solidFill>
              </a:rPr>
              <a:t>taylor-arnold.github.io/courses/dsst289-f25/</a:t>
            </a:r>
          </a:p>
          <a:p>
            <a:pPr algn="just"/>
            <a:endParaRPr lang="fr-FR" sz="1600" b="1" noProof="1">
              <a:solidFill>
                <a:schemeClr val="accent5">
                  <a:lumMod val="75000"/>
                </a:schemeClr>
              </a:solidFill>
            </a:endParaRPr>
          </a:p>
          <a:p>
            <a:pPr algn="just"/>
            <a:r>
              <a:rPr lang="fr-FR" sz="1600" noProof="1">
                <a:solidFill>
                  <a:schemeClr val="accent2">
                    <a:lumMod val="75000"/>
                  </a:schemeClr>
                </a:solidFill>
              </a:rPr>
              <a:t>Let’s go through a few of these elements.</a:t>
            </a:r>
          </a:p>
        </p:txBody>
      </p:sp>
      <p:cxnSp>
        <p:nvCxnSpPr>
          <p:cNvPr id="10" name="Connecteur droit avec flèche 9">
            <a:extLst>
              <a:ext uri="{FF2B5EF4-FFF2-40B4-BE49-F238E27FC236}">
                <a16:creationId xmlns:a16="http://schemas.microsoft.com/office/drawing/2014/main" id="{45DB2965-B6AF-3DB2-344C-93100CED0B25}"/>
              </a:ext>
            </a:extLst>
          </p:cNvPr>
          <p:cNvCxnSpPr>
            <a:cxnSpLocks/>
          </p:cNvCxnSpPr>
          <p:nvPr/>
        </p:nvCxnSpPr>
        <p:spPr>
          <a:xfrm flipV="1">
            <a:off x="1944414" y="1573952"/>
            <a:ext cx="2249214" cy="94853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57821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1627D-5890-BCEF-03C7-DE658DF55802}"/>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D5BE8994-A492-F725-BF1E-5D6541FF2457}"/>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9E033FF1-67DA-32E1-38BE-FAE3834B7F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27305CCB-D080-7277-0720-2ABFF7FB88F9}"/>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873E54F6-0ACD-169B-7A02-8581303352A6}"/>
              </a:ext>
            </a:extLst>
          </p:cNvPr>
          <p:cNvPicPr>
            <a:picLocks noChangeAspect="1"/>
          </p:cNvPicPr>
          <p:nvPr/>
        </p:nvPicPr>
        <p:blipFill>
          <a:blip r:embed="rId3"/>
          <a:stretch>
            <a:fillRect/>
          </a:stretch>
        </p:blipFill>
        <p:spPr>
          <a:xfrm>
            <a:off x="3853047" y="1120450"/>
            <a:ext cx="7243638" cy="5550399"/>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4266DD96-ED4C-B857-1641-0FC1FE94FEBB}"/>
              </a:ext>
            </a:extLst>
          </p:cNvPr>
          <p:cNvCxnSpPr>
            <a:cxnSpLocks/>
          </p:cNvCxnSpPr>
          <p:nvPr/>
        </p:nvCxnSpPr>
        <p:spPr>
          <a:xfrm>
            <a:off x="3682387" y="3536610"/>
            <a:ext cx="2137878" cy="261359"/>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F2922E3D-8D7C-6DB1-5ED6-4CCE89D8CF8D}"/>
              </a:ext>
            </a:extLst>
          </p:cNvPr>
          <p:cNvSpPr txBox="1"/>
          <p:nvPr/>
        </p:nvSpPr>
        <p:spPr>
          <a:xfrm>
            <a:off x="429677" y="2936445"/>
            <a:ext cx="3167380" cy="1200329"/>
          </a:xfrm>
          <a:prstGeom prst="rect">
            <a:avLst/>
          </a:prstGeom>
          <a:noFill/>
        </p:spPr>
        <p:txBody>
          <a:bodyPr wrap="square" rtlCol="0">
            <a:spAutoFit/>
          </a:bodyPr>
          <a:lstStyle/>
          <a:p>
            <a:pPr algn="just"/>
            <a:r>
              <a:rPr lang="en-US" noProof="0" dirty="0">
                <a:solidFill>
                  <a:schemeClr val="accent2">
                    <a:lumMod val="75000"/>
                  </a:schemeClr>
                </a:solidFill>
              </a:rPr>
              <a:t>Prior to each course meeting, you should do the reading assigned in the </a:t>
            </a:r>
            <a:r>
              <a:rPr lang="en-US" b="1" noProof="0" dirty="0">
                <a:solidFill>
                  <a:schemeClr val="accent2">
                    <a:lumMod val="75000"/>
                  </a:schemeClr>
                </a:solidFill>
              </a:rPr>
              <a:t>Notes</a:t>
            </a:r>
            <a:r>
              <a:rPr lang="en-US" noProof="0" dirty="0">
                <a:solidFill>
                  <a:schemeClr val="accent2">
                    <a:lumMod val="75000"/>
                  </a:schemeClr>
                </a:solidFill>
              </a:rPr>
              <a:t> section on the website.</a:t>
            </a:r>
          </a:p>
        </p:txBody>
      </p:sp>
    </p:spTree>
    <p:extLst>
      <p:ext uri="{BB962C8B-B14F-4D97-AF65-F5344CB8AC3E}">
        <p14:creationId xmlns:p14="http://schemas.microsoft.com/office/powerpoint/2010/main" val="253970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1693D-15D2-D581-4659-EBDCDC40A05D}"/>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940F2C15-9B1B-F06E-3979-7D242D8F1A6F}"/>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53FBE68D-80BC-1436-A874-0948D859A8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DC0ADA58-8E6F-5F8F-B9A2-566B6C38BA67}"/>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a:extLst>
              <a:ext uri="{FF2B5EF4-FFF2-40B4-BE49-F238E27FC236}">
                <a16:creationId xmlns:a16="http://schemas.microsoft.com/office/drawing/2014/main" id="{BF2C9649-49A1-25C4-4090-E0BFFE489A25}"/>
              </a:ext>
            </a:extLst>
          </p:cNvPr>
          <p:cNvPicPr>
            <a:picLocks noChangeAspect="1"/>
          </p:cNvPicPr>
          <p:nvPr/>
        </p:nvPicPr>
        <p:blipFill>
          <a:blip r:embed="rId3"/>
          <a:srcRect/>
          <a:stretch/>
        </p:blipFill>
        <p:spPr>
          <a:xfrm>
            <a:off x="3853047" y="1120450"/>
            <a:ext cx="7243637" cy="5550399"/>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32FA4A37-2636-19AA-43C6-3D70E2144DD5}"/>
              </a:ext>
            </a:extLst>
          </p:cNvPr>
          <p:cNvCxnSpPr>
            <a:cxnSpLocks/>
            <a:stCxn id="7" idx="0"/>
          </p:cNvCxnSpPr>
          <p:nvPr/>
        </p:nvCxnSpPr>
        <p:spPr>
          <a:xfrm flipV="1">
            <a:off x="2013367" y="1443281"/>
            <a:ext cx="3460057" cy="1493164"/>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EA8A1B34-33A6-F52A-D3D8-0E11EA1B142B}"/>
              </a:ext>
            </a:extLst>
          </p:cNvPr>
          <p:cNvSpPr txBox="1"/>
          <p:nvPr/>
        </p:nvSpPr>
        <p:spPr>
          <a:xfrm>
            <a:off x="429677" y="2936445"/>
            <a:ext cx="3167380" cy="2585323"/>
          </a:xfrm>
          <a:prstGeom prst="rect">
            <a:avLst/>
          </a:prstGeom>
          <a:noFill/>
        </p:spPr>
        <p:txBody>
          <a:bodyPr wrap="square" rtlCol="0">
            <a:spAutoFit/>
          </a:bodyPr>
          <a:lstStyle/>
          <a:p>
            <a:pPr algn="just"/>
            <a:r>
              <a:rPr lang="en-US" noProof="0" dirty="0">
                <a:solidFill>
                  <a:schemeClr val="accent2">
                    <a:lumMod val="75000"/>
                  </a:schemeClr>
                </a:solidFill>
              </a:rPr>
              <a:t>Most readings will come from the book </a:t>
            </a:r>
            <a:r>
              <a:rPr lang="en-US" i="1" noProof="0" dirty="0">
                <a:solidFill>
                  <a:schemeClr val="accent2">
                    <a:lumMod val="75000"/>
                  </a:schemeClr>
                </a:solidFill>
              </a:rPr>
              <a:t>Humanities Data in Python</a:t>
            </a:r>
            <a:r>
              <a:rPr lang="en-US" noProof="0" dirty="0">
                <a:solidFill>
                  <a:schemeClr val="accent2">
                    <a:lumMod val="75000"/>
                  </a:schemeClr>
                </a:solidFill>
              </a:rPr>
              <a:t>. I am in the middle of writing this and will be making changes throughout the semester.</a:t>
            </a:r>
          </a:p>
          <a:p>
            <a:pPr algn="just"/>
            <a:endParaRPr lang="en-US" dirty="0">
              <a:solidFill>
                <a:schemeClr val="accent2">
                  <a:lumMod val="75000"/>
                </a:schemeClr>
              </a:solidFill>
            </a:endParaRPr>
          </a:p>
          <a:p>
            <a:pPr algn="just"/>
            <a:r>
              <a:rPr lang="en-US" noProof="0" dirty="0">
                <a:solidFill>
                  <a:schemeClr val="accent2">
                    <a:lumMod val="75000"/>
                  </a:schemeClr>
                </a:solidFill>
              </a:rPr>
              <a:t>And don’t worry, it’s not just for the humanities! </a:t>
            </a:r>
          </a:p>
        </p:txBody>
      </p:sp>
    </p:spTree>
    <p:extLst>
      <p:ext uri="{BB962C8B-B14F-4D97-AF65-F5344CB8AC3E}">
        <p14:creationId xmlns:p14="http://schemas.microsoft.com/office/powerpoint/2010/main" val="2184304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8CA3F-ACC2-FB08-D65A-37EF2A4D6503}"/>
            </a:ext>
          </a:extLst>
        </p:cNvPr>
        <p:cNvGrpSpPr/>
        <p:nvPr/>
      </p:nvGrpSpPr>
      <p:grpSpPr>
        <a:xfrm>
          <a:off x="0" y="0"/>
          <a:ext cx="0" cy="0"/>
          <a:chOff x="0" y="0"/>
          <a:chExt cx="0" cy="0"/>
        </a:xfrm>
      </p:grpSpPr>
      <p:sp>
        <p:nvSpPr>
          <p:cNvPr id="72" name="ZoneTexte 71">
            <a:extLst>
              <a:ext uri="{FF2B5EF4-FFF2-40B4-BE49-F238E27FC236}">
                <a16:creationId xmlns:a16="http://schemas.microsoft.com/office/drawing/2014/main" id="{0C5FB025-392C-EEF6-F7E8-50BB2EF1C1B6}"/>
              </a:ext>
            </a:extLst>
          </p:cNvPr>
          <p:cNvSpPr txBox="1"/>
          <p:nvPr/>
        </p:nvSpPr>
        <p:spPr>
          <a:xfrm>
            <a:off x="2412449" y="187151"/>
            <a:ext cx="7367101" cy="830997"/>
          </a:xfrm>
          <a:prstGeom prst="rect">
            <a:avLst/>
          </a:prstGeom>
          <a:noFill/>
        </p:spPr>
        <p:txBody>
          <a:bodyPr wrap="square" rtlCol="0">
            <a:spAutoFit/>
          </a:bodyPr>
          <a:lstStyle/>
          <a:p>
            <a:pPr algn="ctr"/>
            <a:r>
              <a:rPr lang="fr-FR" sz="4800" b="1" u="sng" noProof="1"/>
              <a:t>Course Structure</a:t>
            </a:r>
          </a:p>
        </p:txBody>
      </p:sp>
      <p:pic>
        <p:nvPicPr>
          <p:cNvPr id="1026" name="Picture 2">
            <a:extLst>
              <a:ext uri="{FF2B5EF4-FFF2-40B4-BE49-F238E27FC236}">
                <a16:creationId xmlns:a16="http://schemas.microsoft.com/office/drawing/2014/main" id="{4AE8A1B0-3F31-CBF5-85CC-C2E58EEC9E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2C3A5520-A9AA-B8CF-0B02-EBFABEBA5A14}"/>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57E4130D-4654-9AD3-4E21-0EC8205AA0D5}"/>
              </a:ext>
            </a:extLst>
          </p:cNvPr>
          <p:cNvPicPr>
            <a:picLocks noChangeAspect="1"/>
          </p:cNvPicPr>
          <p:nvPr/>
        </p:nvPicPr>
        <p:blipFill>
          <a:blip r:embed="rId3"/>
          <a:stretch>
            <a:fillRect/>
          </a:stretch>
        </p:blipFill>
        <p:spPr>
          <a:xfrm>
            <a:off x="3853047" y="1120450"/>
            <a:ext cx="7243638" cy="5550399"/>
          </a:xfrm>
          <a:prstGeom prst="rect">
            <a:avLst/>
          </a:prstGeom>
          <a:effectLst>
            <a:outerShdw blurRad="50800" dist="38100" dir="2700000" algn="tl" rotWithShape="0">
              <a:prstClr val="black">
                <a:alpha val="40000"/>
              </a:prstClr>
            </a:outerShdw>
            <a:softEdge rad="0"/>
          </a:effectLst>
        </p:spPr>
      </p:pic>
      <p:cxnSp>
        <p:nvCxnSpPr>
          <p:cNvPr id="5" name="Connecteur droit avec flèche 4">
            <a:extLst>
              <a:ext uri="{FF2B5EF4-FFF2-40B4-BE49-F238E27FC236}">
                <a16:creationId xmlns:a16="http://schemas.microsoft.com/office/drawing/2014/main" id="{57335EA5-5741-62DB-A8EE-DE81BEBD27BB}"/>
              </a:ext>
            </a:extLst>
          </p:cNvPr>
          <p:cNvCxnSpPr>
            <a:cxnSpLocks/>
          </p:cNvCxnSpPr>
          <p:nvPr/>
        </p:nvCxnSpPr>
        <p:spPr>
          <a:xfrm flipV="1">
            <a:off x="1715169" y="1923393"/>
            <a:ext cx="3371838" cy="915636"/>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7" name="ZoneTexte 6">
            <a:extLst>
              <a:ext uri="{FF2B5EF4-FFF2-40B4-BE49-F238E27FC236}">
                <a16:creationId xmlns:a16="http://schemas.microsoft.com/office/drawing/2014/main" id="{88F2F44F-2222-70AF-40C5-2BA09EC18B84}"/>
              </a:ext>
            </a:extLst>
          </p:cNvPr>
          <p:cNvSpPr txBox="1"/>
          <p:nvPr/>
        </p:nvSpPr>
        <p:spPr>
          <a:xfrm>
            <a:off x="429677" y="2936445"/>
            <a:ext cx="3167380" cy="646331"/>
          </a:xfrm>
          <a:prstGeom prst="rect">
            <a:avLst/>
          </a:prstGeom>
          <a:noFill/>
        </p:spPr>
        <p:txBody>
          <a:bodyPr wrap="square" rtlCol="0">
            <a:spAutoFit/>
          </a:bodyPr>
          <a:lstStyle/>
          <a:p>
            <a:pPr algn="just"/>
            <a:r>
              <a:rPr lang="en-US" dirty="0">
                <a:solidFill>
                  <a:schemeClr val="accent2">
                    <a:lumMod val="75000"/>
                  </a:schemeClr>
                </a:solidFill>
              </a:rPr>
              <a:t>There is also a direct link at the top of the page to the book.</a:t>
            </a:r>
            <a:endParaRPr lang="en-US" noProof="0" dirty="0">
              <a:solidFill>
                <a:schemeClr val="accent2">
                  <a:lumMod val="75000"/>
                </a:schemeClr>
              </a:solidFill>
            </a:endParaRPr>
          </a:p>
        </p:txBody>
      </p:sp>
    </p:spTree>
    <p:extLst>
      <p:ext uri="{BB962C8B-B14F-4D97-AF65-F5344CB8AC3E}">
        <p14:creationId xmlns:p14="http://schemas.microsoft.com/office/powerpoint/2010/main" val="21309358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1314</Words>
  <Application>Microsoft Macintosh PowerPoint</Application>
  <PresentationFormat>Grand écran</PresentationFormat>
  <Paragraphs>119</Paragraphs>
  <Slides>28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28</vt:i4>
      </vt:variant>
    </vt:vector>
  </HeadingPairs>
  <TitlesOfParts>
    <vt:vector size="32"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70</cp:revision>
  <dcterms:created xsi:type="dcterms:W3CDTF">2021-04-28T17:57:29Z</dcterms:created>
  <dcterms:modified xsi:type="dcterms:W3CDTF">2025-08-18T19:37:25Z</dcterms:modified>
</cp:coreProperties>
</file>