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ec6e2dfb1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ec6e2dfb1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845fe051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7845fe051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ec6e2dfb1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ec6e2dfb1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c6e2dfb1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c6e2dfb1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c6e2dfb1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c6e2dfb1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c6e2dfb1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c6e2dfb1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c6e2dfb1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ec6e2dfb1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c6e2dfb1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c6e2dfb1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c6e2dfb19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c6e2dfb19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c6e2dfb19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c6e2dfb1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ec6e2dfb19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ec6e2dfb19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c6e2dfb1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c6e2dfb1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c6e2dfb19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ec6e2dfb19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c6e2dfb19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ec6e2dfb19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c6e2dfb19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ec6e2dfb19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ec6e2dfb19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ec6e2dfb19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ec7a1be6f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ec7a1be6f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ec6e2dfb19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ec6e2dfb19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ec7a1be6f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ec7a1be6f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c6e2dfb1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c6e2dfb1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c6e2dfb1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c6e2dfb1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c6e2dfb1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c6e2dfb1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c6e2dfb1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c6e2dfb1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c6e2dfb1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c6e2dfb1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c6e2dfb1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c6e2dfb1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c6e2dfb1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c6e2dfb1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920" u="sng"/>
              <a:t>LLMs for Cleaning and Creating Tabular Data</a:t>
            </a:r>
            <a:endParaRPr sz="2920" u="sng"/>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new class of large language models offer a number of possibilities for assisting with the cleaning and creation of tabular datasets.</a:t>
            </a:r>
            <a:endParaRPr/>
          </a:p>
          <a:p>
            <a:pPr indent="0" lvl="0" marL="0" rtl="0" algn="l">
              <a:spcBef>
                <a:spcPts val="1200"/>
              </a:spcBef>
              <a:spcAft>
                <a:spcPts val="0"/>
              </a:spcAft>
              <a:buNone/>
            </a:pPr>
            <a:r>
              <a:t/>
            </a:r>
            <a:endParaRPr sz="800"/>
          </a:p>
          <a:p>
            <a:pPr indent="0" lvl="0" marL="0" rtl="0" algn="l">
              <a:spcBef>
                <a:spcPts val="1200"/>
              </a:spcBef>
              <a:spcAft>
                <a:spcPts val="1200"/>
              </a:spcAft>
              <a:buNone/>
            </a:pPr>
            <a:r>
              <a:rPr lang="en"/>
              <a:t>Let's see a few examples, along with some points of caution, using ChatGPT!</a:t>
            </a:r>
            <a:endParaRPr/>
          </a:p>
        </p:txBody>
      </p:sp>
      <p:pic>
        <p:nvPicPr>
          <p:cNvPr id="56" name="Google Shape;56;p13"/>
          <p:cNvPicPr preferRelativeResize="0"/>
          <p:nvPr/>
        </p:nvPicPr>
        <p:blipFill>
          <a:blip r:embed="rId3">
            <a:alphaModFix/>
          </a:blip>
          <a:stretch>
            <a:fillRect/>
          </a:stretch>
        </p:blipFill>
        <p:spPr>
          <a:xfrm>
            <a:off x="901900" y="3010300"/>
            <a:ext cx="1468050" cy="1468050"/>
          </a:xfrm>
          <a:prstGeom prst="rect">
            <a:avLst/>
          </a:prstGeom>
          <a:noFill/>
          <a:ln>
            <a:noFill/>
          </a:ln>
        </p:spPr>
      </p:pic>
      <p:pic>
        <p:nvPicPr>
          <p:cNvPr id="57" name="Google Shape;57;p13"/>
          <p:cNvPicPr preferRelativeResize="0"/>
          <p:nvPr/>
        </p:nvPicPr>
        <p:blipFill>
          <a:blip r:embed="rId4">
            <a:alphaModFix/>
          </a:blip>
          <a:stretch>
            <a:fillRect/>
          </a:stretch>
        </p:blipFill>
        <p:spPr>
          <a:xfrm>
            <a:off x="2825325" y="3334750"/>
            <a:ext cx="3276600" cy="819150"/>
          </a:xfrm>
          <a:prstGeom prst="rect">
            <a:avLst/>
          </a:prstGeom>
          <a:noFill/>
          <a:ln>
            <a:noFill/>
          </a:ln>
        </p:spPr>
      </p:pic>
      <p:pic>
        <p:nvPicPr>
          <p:cNvPr id="58" name="Google Shape;58;p13"/>
          <p:cNvPicPr preferRelativeResize="0"/>
          <p:nvPr/>
        </p:nvPicPr>
        <p:blipFill>
          <a:blip r:embed="rId5">
            <a:alphaModFix/>
          </a:blip>
          <a:stretch>
            <a:fillRect/>
          </a:stretch>
        </p:blipFill>
        <p:spPr>
          <a:xfrm>
            <a:off x="6767999" y="2818600"/>
            <a:ext cx="1615125" cy="1851452"/>
          </a:xfrm>
          <a:prstGeom prst="rect">
            <a:avLst/>
          </a:prstGeom>
          <a:noFill/>
          <a:ln>
            <a:noFill/>
          </a:ln>
        </p:spPr>
      </p:pic>
      <p:sp>
        <p:nvSpPr>
          <p:cNvPr id="59" name="Google Shape;59;p13"/>
          <p:cNvSpPr txBox="1"/>
          <p:nvPr>
            <p:ph idx="1" type="body"/>
          </p:nvPr>
        </p:nvSpPr>
        <p:spPr>
          <a:xfrm>
            <a:off x="1071000" y="4568875"/>
            <a:ext cx="969000" cy="454800"/>
          </a:xfrm>
          <a:prstGeom prst="rect">
            <a:avLst/>
          </a:prstGeom>
        </p:spPr>
        <p:txBody>
          <a:bodyPr anchorCtr="0" anchor="ctr" bIns="91425" lIns="91425" spcFirstLastPara="1" rIns="91425" wrap="square" tIns="91425">
            <a:normAutofit fontScale="77500" lnSpcReduction="20000"/>
          </a:bodyPr>
          <a:lstStyle/>
          <a:p>
            <a:pPr indent="0" lvl="0" marL="0" rtl="0" algn="ctr">
              <a:lnSpc>
                <a:spcPct val="95000"/>
              </a:lnSpc>
              <a:spcBef>
                <a:spcPts val="0"/>
              </a:spcBef>
              <a:spcAft>
                <a:spcPts val="1200"/>
              </a:spcAft>
              <a:buNone/>
            </a:pPr>
            <a:r>
              <a:rPr b="1" lang="en" sz="1400"/>
              <a:t>ChatGPT (OpenAI)</a:t>
            </a:r>
            <a:endParaRPr b="1" sz="1400"/>
          </a:p>
        </p:txBody>
      </p:sp>
      <p:sp>
        <p:nvSpPr>
          <p:cNvPr id="60" name="Google Shape;60;p13"/>
          <p:cNvSpPr txBox="1"/>
          <p:nvPr>
            <p:ph idx="1" type="body"/>
          </p:nvPr>
        </p:nvSpPr>
        <p:spPr>
          <a:xfrm>
            <a:off x="4087500" y="4568875"/>
            <a:ext cx="969000" cy="454800"/>
          </a:xfrm>
          <a:prstGeom prst="rect">
            <a:avLst/>
          </a:prstGeom>
        </p:spPr>
        <p:txBody>
          <a:bodyPr anchorCtr="0" anchor="ctr" bIns="91425" lIns="91425" spcFirstLastPara="1" rIns="91425" wrap="square" tIns="91425">
            <a:normAutofit/>
          </a:bodyPr>
          <a:lstStyle/>
          <a:p>
            <a:pPr indent="0" lvl="0" marL="0" rtl="0" algn="ctr">
              <a:lnSpc>
                <a:spcPct val="95000"/>
              </a:lnSpc>
              <a:spcBef>
                <a:spcPts val="0"/>
              </a:spcBef>
              <a:spcAft>
                <a:spcPts val="1200"/>
              </a:spcAft>
              <a:buNone/>
            </a:pPr>
            <a:r>
              <a:rPr b="1" lang="en" sz="1000"/>
              <a:t>(Google)</a:t>
            </a:r>
            <a:endParaRPr b="1" sz="1000"/>
          </a:p>
        </p:txBody>
      </p:sp>
      <p:sp>
        <p:nvSpPr>
          <p:cNvPr id="61" name="Google Shape;61;p13"/>
          <p:cNvSpPr txBox="1"/>
          <p:nvPr>
            <p:ph idx="1" type="body"/>
          </p:nvPr>
        </p:nvSpPr>
        <p:spPr>
          <a:xfrm>
            <a:off x="7139550" y="4568875"/>
            <a:ext cx="969000" cy="454800"/>
          </a:xfrm>
          <a:prstGeom prst="rect">
            <a:avLst/>
          </a:prstGeom>
        </p:spPr>
        <p:txBody>
          <a:bodyPr anchorCtr="0" anchor="ctr" bIns="91425" lIns="91425" spcFirstLastPara="1" rIns="91425" wrap="square" tIns="91425">
            <a:normAutofit lnSpcReduction="10000"/>
          </a:bodyPr>
          <a:lstStyle/>
          <a:p>
            <a:pPr indent="0" lvl="0" marL="0" rtl="0" algn="ctr">
              <a:lnSpc>
                <a:spcPct val="95000"/>
              </a:lnSpc>
              <a:spcBef>
                <a:spcPts val="0"/>
              </a:spcBef>
              <a:spcAft>
                <a:spcPts val="1200"/>
              </a:spcAft>
              <a:buNone/>
            </a:pPr>
            <a:r>
              <a:rPr b="1" lang="en" sz="1000"/>
              <a:t>Claude </a:t>
            </a:r>
            <a:r>
              <a:rPr b="1" lang="en" sz="1000"/>
              <a:t>(Anthropic)</a:t>
            </a:r>
            <a:endParaRPr b="1"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 Creating New Data</a:t>
            </a:r>
            <a:endParaRPr/>
          </a:p>
        </p:txBody>
      </p:sp>
      <p:pic>
        <p:nvPicPr>
          <p:cNvPr id="123" name="Google Shape;123;p23"/>
          <p:cNvPicPr preferRelativeResize="0"/>
          <p:nvPr/>
        </p:nvPicPr>
        <p:blipFill>
          <a:blip r:embed="rId3">
            <a:alphaModFix/>
          </a:blip>
          <a:stretch>
            <a:fillRect/>
          </a:stretch>
        </p:blipFill>
        <p:spPr>
          <a:xfrm>
            <a:off x="311700" y="1017725"/>
            <a:ext cx="5165899" cy="4051050"/>
          </a:xfrm>
          <a:prstGeom prst="rect">
            <a:avLst/>
          </a:prstGeom>
          <a:noFill/>
          <a:ln>
            <a:noFill/>
          </a:ln>
        </p:spPr>
      </p:pic>
      <p:sp>
        <p:nvSpPr>
          <p:cNvPr id="124" name="Google Shape;124;p23"/>
          <p:cNvSpPr txBox="1"/>
          <p:nvPr>
            <p:ph idx="1" type="body"/>
          </p:nvPr>
        </p:nvSpPr>
        <p:spPr>
          <a:xfrm>
            <a:off x="5788800" y="1453775"/>
            <a:ext cx="3043500" cy="327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use a JSON format here to more easily show on the screen, but you could also ask for a CSV that you can download and use just like any other dataset.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 Creating New Data</a:t>
            </a:r>
            <a:endParaRPr/>
          </a:p>
          <a:p>
            <a:pPr indent="0" lvl="0" marL="0" rtl="0" algn="l">
              <a:spcBef>
                <a:spcPts val="0"/>
              </a:spcBef>
              <a:spcAft>
                <a:spcPts val="0"/>
              </a:spcAft>
              <a:buNone/>
            </a:pPr>
            <a:r>
              <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What are some of the drawbacks of using an LLM such as ChatGPT to generate a dataset from publicly available data?</a:t>
            </a:r>
            <a:endParaRPr b="1"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 Creating New Data</a:t>
            </a:r>
            <a:endParaRPr/>
          </a:p>
          <a:p>
            <a:pPr indent="0" lvl="0" marL="0" rtl="0" algn="l">
              <a:spcBef>
                <a:spcPts val="0"/>
              </a:spcBef>
              <a:spcAft>
                <a:spcPts val="0"/>
              </a:spcAft>
              <a:buNone/>
            </a:pPr>
            <a:r>
              <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What are some of the drawbacks of using an LLM such as ChatGPT to generate a dataset from publicly available data?</a:t>
            </a:r>
            <a:endParaRPr b="1"/>
          </a:p>
          <a:p>
            <a:pPr indent="-342900" lvl="0" marL="457200" rtl="0" algn="l">
              <a:spcBef>
                <a:spcPts val="1200"/>
              </a:spcBef>
              <a:spcAft>
                <a:spcPts val="0"/>
              </a:spcAft>
              <a:buSzPts val="1800"/>
              <a:buChar char="●"/>
            </a:pPr>
            <a:r>
              <a:rPr lang="en"/>
              <a:t>We don't know exactly where the data is coming from, so cannot cite it of check it.</a:t>
            </a:r>
            <a:endParaRPr/>
          </a:p>
          <a:p>
            <a:pPr indent="-342900" lvl="0" marL="457200" rtl="0" algn="l">
              <a:spcBef>
                <a:spcPts val="0"/>
              </a:spcBef>
              <a:spcAft>
                <a:spcPts val="0"/>
              </a:spcAft>
              <a:buSzPts val="1800"/>
              <a:buChar char="●"/>
            </a:pPr>
            <a:r>
              <a:rPr lang="en"/>
              <a:t>Always the chance the it will hallucinate information that it does not have.</a:t>
            </a:r>
            <a:endParaRPr/>
          </a:p>
          <a:p>
            <a:pPr indent="-342900" lvl="0" marL="457200" rtl="0" algn="l">
              <a:spcBef>
                <a:spcPts val="0"/>
              </a:spcBef>
              <a:spcAft>
                <a:spcPts val="0"/>
              </a:spcAft>
              <a:buSzPts val="1800"/>
              <a:buChar char="●"/>
            </a:pPr>
            <a:r>
              <a:rPr lang="en"/>
              <a:t>Data is potentially old.</a:t>
            </a:r>
            <a:endParaRPr/>
          </a:p>
          <a:p>
            <a:pPr indent="-342900" lvl="0" marL="457200" rtl="0" algn="l">
              <a:spcBef>
                <a:spcPts val="0"/>
              </a:spcBef>
              <a:spcAft>
                <a:spcPts val="0"/>
              </a:spcAft>
              <a:buSzPts val="1800"/>
              <a:buChar char="●"/>
            </a:pPr>
            <a:r>
              <a:rPr lang="en"/>
              <a:t>ChatGPT (at least the current version) will refuse to make datasets like this that are too large.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 Annotating Data</a:t>
            </a:r>
            <a:endParaRPr/>
          </a:p>
          <a:p>
            <a:pPr indent="0" lvl="0" marL="0" rtl="0" algn="l">
              <a:spcBef>
                <a:spcPts val="0"/>
              </a:spcBef>
              <a:spcAft>
                <a:spcPts val="0"/>
              </a:spcAft>
              <a:buNone/>
            </a:pPr>
            <a:r>
              <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Another common task in creating tabular data is producing annotations from </a:t>
            </a:r>
            <a:r>
              <a:rPr lang="en"/>
              <a:t>unstructured</a:t>
            </a:r>
            <a:r>
              <a:rPr lang="en"/>
              <a:t> inputs. For example, rating the tone of a piece of text or identifying the objects in an image. Often this involves some level of subjective decision making.</a:t>
            </a:r>
            <a:endParaRPr/>
          </a:p>
          <a:p>
            <a:pPr indent="0" lvl="0" marL="0" rtl="0" algn="just">
              <a:spcBef>
                <a:spcPts val="1200"/>
              </a:spcBef>
              <a:spcAft>
                <a:spcPts val="0"/>
              </a:spcAft>
              <a:buNone/>
            </a:pPr>
            <a:r>
              <a:rPr lang="en"/>
              <a:t>Annotations may be generating manually, though this can be time consuming for large datasets. Also, if different people collaborate on the annotations, they may have different </a:t>
            </a:r>
            <a:r>
              <a:rPr lang="en"/>
              <a:t>systematic</a:t>
            </a:r>
            <a:r>
              <a:rPr lang="en"/>
              <a:t> </a:t>
            </a:r>
            <a:r>
              <a:rPr lang="en"/>
              <a:t>interpretations</a:t>
            </a:r>
            <a:r>
              <a:rPr lang="en"/>
              <a:t> that </a:t>
            </a:r>
            <a:r>
              <a:rPr lang="en"/>
              <a:t>affect</a:t>
            </a:r>
            <a:r>
              <a:rPr lang="en"/>
              <a:t> the results.</a:t>
            </a:r>
            <a:endParaRPr/>
          </a:p>
          <a:p>
            <a:pPr indent="0" lvl="0" marL="0" rtl="0" algn="just">
              <a:spcBef>
                <a:spcPts val="1200"/>
              </a:spcBef>
              <a:spcAft>
                <a:spcPts val="1200"/>
              </a:spcAft>
              <a:buNone/>
            </a:pPr>
            <a:r>
              <a:rPr lang="en"/>
              <a:t>Other computer vision and natural language processing algorithms can also be used, but require having a model specifically built for the application at hand.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 Annotating Data</a:t>
            </a:r>
            <a:endParaRPr/>
          </a:p>
          <a:p>
            <a:pPr indent="0" lvl="0" marL="0" rtl="0" algn="l">
              <a:spcBef>
                <a:spcPts val="0"/>
              </a:spcBef>
              <a:spcAft>
                <a:spcPts val="0"/>
              </a:spcAft>
              <a:buNone/>
            </a:pPr>
            <a:r>
              <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Using an LLM is another option. For example, let's see how it is able to convert a textual review of the movie </a:t>
            </a:r>
            <a:r>
              <a:rPr i="1" lang="en"/>
              <a:t>Everything Everywhere All at Once</a:t>
            </a:r>
            <a:r>
              <a:rPr lang="en"/>
              <a:t> into a numeric score.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 Annotating Data</a:t>
            </a:r>
            <a:endParaRPr/>
          </a:p>
          <a:p>
            <a:pPr indent="0" lvl="0" marL="0" rtl="0" algn="l">
              <a:spcBef>
                <a:spcPts val="0"/>
              </a:spcBef>
              <a:spcAft>
                <a:spcPts val="0"/>
              </a:spcAft>
              <a:buNone/>
            </a:pPr>
            <a:r>
              <a:t/>
            </a:r>
            <a:endParaRPr/>
          </a:p>
        </p:txBody>
      </p:sp>
      <p:pic>
        <p:nvPicPr>
          <p:cNvPr id="154" name="Google Shape;154;p28"/>
          <p:cNvPicPr preferRelativeResize="0"/>
          <p:nvPr/>
        </p:nvPicPr>
        <p:blipFill>
          <a:blip r:embed="rId3">
            <a:alphaModFix/>
          </a:blip>
          <a:stretch>
            <a:fillRect/>
          </a:stretch>
        </p:blipFill>
        <p:spPr>
          <a:xfrm>
            <a:off x="582700" y="1017725"/>
            <a:ext cx="8249599"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 Annotating Data</a:t>
            </a:r>
            <a:endParaRPr/>
          </a:p>
          <a:p>
            <a:pPr indent="0" lvl="0" marL="0" rtl="0" algn="l">
              <a:spcBef>
                <a:spcPts val="0"/>
              </a:spcBef>
              <a:spcAft>
                <a:spcPts val="0"/>
              </a:spcAft>
              <a:buNone/>
            </a:pPr>
            <a:r>
              <a:t/>
            </a:r>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Similarly, we can upload a movie poster and ask how many people are in the image.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 Annotating Data</a:t>
            </a:r>
            <a:endParaRPr/>
          </a:p>
          <a:p>
            <a:pPr indent="0" lvl="0" marL="0" rtl="0" algn="l">
              <a:spcBef>
                <a:spcPts val="0"/>
              </a:spcBef>
              <a:spcAft>
                <a:spcPts val="0"/>
              </a:spcAft>
              <a:buNone/>
            </a:pPr>
            <a:r>
              <a:t/>
            </a:r>
            <a:endParaRPr/>
          </a:p>
        </p:txBody>
      </p:sp>
      <p:pic>
        <p:nvPicPr>
          <p:cNvPr id="166" name="Google Shape;166;p30"/>
          <p:cNvPicPr preferRelativeResize="0"/>
          <p:nvPr/>
        </p:nvPicPr>
        <p:blipFill>
          <a:blip r:embed="rId3">
            <a:alphaModFix/>
          </a:blip>
          <a:stretch>
            <a:fillRect/>
          </a:stretch>
        </p:blipFill>
        <p:spPr>
          <a:xfrm>
            <a:off x="4274050" y="832175"/>
            <a:ext cx="4743517" cy="3820975"/>
          </a:xfrm>
          <a:prstGeom prst="rect">
            <a:avLst/>
          </a:prstGeom>
          <a:noFill/>
          <a:ln>
            <a:noFill/>
          </a:ln>
        </p:spPr>
      </p:pic>
      <p:sp>
        <p:nvSpPr>
          <p:cNvPr id="167" name="Google Shape;167;p30"/>
          <p:cNvSpPr txBox="1"/>
          <p:nvPr>
            <p:ph idx="1" type="body"/>
          </p:nvPr>
        </p:nvSpPr>
        <p:spPr>
          <a:xfrm>
            <a:off x="160000" y="1127188"/>
            <a:ext cx="39534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Similarly, we can upload a movie poster and ask how many people are in the image.</a:t>
            </a:r>
            <a:endParaRPr/>
          </a:p>
          <a:p>
            <a:pPr indent="0" lvl="0" marL="0" rtl="0" algn="just">
              <a:spcBef>
                <a:spcPts val="1200"/>
              </a:spcBef>
              <a:spcAft>
                <a:spcPts val="0"/>
              </a:spcAft>
              <a:buNone/>
            </a:pPr>
            <a:r>
              <a:t/>
            </a:r>
            <a:endParaRPr sz="1000"/>
          </a:p>
          <a:p>
            <a:pPr indent="0" lvl="0" marL="0" rtl="0" algn="just">
              <a:spcBef>
                <a:spcPts val="1200"/>
              </a:spcBef>
              <a:spcAft>
                <a:spcPts val="1200"/>
              </a:spcAft>
              <a:buNone/>
            </a:pPr>
            <a:r>
              <a:rPr lang="en"/>
              <a:t>As we can see here, it is not always correct.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 Annotating Data</a:t>
            </a:r>
            <a:endParaRPr/>
          </a:p>
          <a:p>
            <a:pPr indent="0" lvl="0" marL="0" rtl="0" algn="l">
              <a:spcBef>
                <a:spcPts val="0"/>
              </a:spcBef>
              <a:spcAft>
                <a:spcPts val="0"/>
              </a:spcAft>
              <a:buNone/>
            </a:pPr>
            <a:r>
              <a:t/>
            </a:r>
            <a:endParaRPr/>
          </a:p>
        </p:txBody>
      </p:sp>
      <p:sp>
        <p:nvSpPr>
          <p:cNvPr id="173" name="Google Shape;173;p31"/>
          <p:cNvSpPr txBox="1"/>
          <p:nvPr>
            <p:ph idx="1" type="body"/>
          </p:nvPr>
        </p:nvSpPr>
        <p:spPr>
          <a:xfrm>
            <a:off x="311700" y="1163225"/>
            <a:ext cx="3878100" cy="34056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a:t>Of course, these are only the results for a single review and single image. If the dataset had only a few dozen, we could input them all in like this and compile the data ourselves. </a:t>
            </a:r>
            <a:endParaRPr/>
          </a:p>
          <a:p>
            <a:pPr indent="0" lvl="0" marL="0" rtl="0" algn="just">
              <a:spcBef>
                <a:spcPts val="1200"/>
              </a:spcBef>
              <a:spcAft>
                <a:spcPts val="1200"/>
              </a:spcAft>
              <a:buNone/>
            </a:pPr>
            <a:r>
              <a:rPr lang="en"/>
              <a:t>For most practical data annotation tasks, we need to automatically run the LLM over a large number of inputs. This requires using an API and some programming.</a:t>
            </a:r>
            <a:endParaRPr/>
          </a:p>
        </p:txBody>
      </p:sp>
      <p:pic>
        <p:nvPicPr>
          <p:cNvPr id="174" name="Google Shape;174;p31"/>
          <p:cNvPicPr preferRelativeResize="0"/>
          <p:nvPr/>
        </p:nvPicPr>
        <p:blipFill>
          <a:blip r:embed="rId3">
            <a:alphaModFix/>
          </a:blip>
          <a:stretch>
            <a:fillRect/>
          </a:stretch>
        </p:blipFill>
        <p:spPr>
          <a:xfrm>
            <a:off x="4425848" y="1017725"/>
            <a:ext cx="4718152" cy="31884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Normalizing Data</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One persistent issue with tabular data is making sure that all of the records in a column are written consistently. For example, assume that we have a column of dates that were entered by different people that include the following:</a:t>
            </a:r>
            <a:endParaRPr/>
          </a:p>
          <a:p>
            <a:pPr indent="-322580" lvl="0" marL="457200" rtl="0" algn="l">
              <a:spcBef>
                <a:spcPts val="1200"/>
              </a:spcBef>
              <a:spcAft>
                <a:spcPts val="0"/>
              </a:spcAft>
              <a:buSzPct val="100000"/>
              <a:buChar char="●"/>
            </a:pPr>
            <a:r>
              <a:rPr lang="en" sz="1600"/>
              <a:t>02 05 92</a:t>
            </a:r>
            <a:endParaRPr sz="1600"/>
          </a:p>
          <a:p>
            <a:pPr indent="-322580" lvl="0" marL="457200" rtl="0" algn="l">
              <a:spcBef>
                <a:spcPts val="0"/>
              </a:spcBef>
              <a:spcAft>
                <a:spcPts val="0"/>
              </a:spcAft>
              <a:buSzPct val="100000"/>
              <a:buChar char="●"/>
            </a:pPr>
            <a:r>
              <a:rPr lang="en" sz="1600"/>
              <a:t>01-04-2020</a:t>
            </a:r>
            <a:endParaRPr sz="1600"/>
          </a:p>
          <a:p>
            <a:pPr indent="-322580" lvl="0" marL="457200" rtl="0" algn="l">
              <a:spcBef>
                <a:spcPts val="0"/>
              </a:spcBef>
              <a:spcAft>
                <a:spcPts val="0"/>
              </a:spcAft>
              <a:buSzPct val="100000"/>
              <a:buChar char="●"/>
            </a:pPr>
            <a:r>
              <a:rPr lang="en" sz="1600"/>
              <a:t>1996/05/01</a:t>
            </a:r>
            <a:endParaRPr sz="1600"/>
          </a:p>
          <a:p>
            <a:pPr indent="-322580" lvl="0" marL="457200" rtl="0" algn="l">
              <a:spcBef>
                <a:spcPts val="0"/>
              </a:spcBef>
              <a:spcAft>
                <a:spcPts val="0"/>
              </a:spcAft>
              <a:buSzPct val="100000"/>
              <a:buChar char="●"/>
            </a:pPr>
            <a:r>
              <a:rPr lang="en" sz="1600"/>
              <a:t>first day of spring in 2024</a:t>
            </a:r>
            <a:endParaRPr sz="1600"/>
          </a:p>
          <a:p>
            <a:pPr indent="-322580" lvl="0" marL="457200" rtl="0" algn="l">
              <a:spcBef>
                <a:spcPts val="0"/>
              </a:spcBef>
              <a:spcAft>
                <a:spcPts val="0"/>
              </a:spcAft>
              <a:buSzPct val="100000"/>
              <a:buChar char="●"/>
            </a:pPr>
            <a:r>
              <a:rPr lang="en" sz="1600"/>
              <a:t>2020-may-01</a:t>
            </a:r>
            <a:endParaRPr sz="1600"/>
          </a:p>
          <a:p>
            <a:pPr indent="-322580" lvl="0" marL="457200" rtl="0" algn="l">
              <a:spcBef>
                <a:spcPts val="0"/>
              </a:spcBef>
              <a:spcAft>
                <a:spcPts val="0"/>
              </a:spcAft>
              <a:buSzPct val="100000"/>
              <a:buChar char="●"/>
            </a:pPr>
            <a:r>
              <a:rPr lang="en" sz="1600"/>
              <a:t>02-04-96</a:t>
            </a:r>
            <a:endParaRPr sz="1600"/>
          </a:p>
          <a:p>
            <a:pPr indent="-322580" lvl="0" marL="457200" rtl="0" algn="l">
              <a:spcBef>
                <a:spcPts val="0"/>
              </a:spcBef>
              <a:spcAft>
                <a:spcPts val="0"/>
              </a:spcAft>
              <a:buSzPct val="100000"/>
              <a:buChar char="●"/>
            </a:pPr>
            <a:r>
              <a:rPr lang="en" sz="1600"/>
              <a:t>le 3 mars 2013</a:t>
            </a:r>
            <a:endParaRPr sz="1600"/>
          </a:p>
          <a:p>
            <a:pPr indent="-322580" lvl="0" marL="457200" rtl="0" algn="l">
              <a:spcBef>
                <a:spcPts val="0"/>
              </a:spcBef>
              <a:spcAft>
                <a:spcPts val="0"/>
              </a:spcAft>
              <a:buSzPct val="100000"/>
              <a:buChar char="●"/>
            </a:pPr>
            <a:r>
              <a:rPr lang="en" sz="1600"/>
              <a:t>7 de septiembre de 2014</a:t>
            </a:r>
            <a:endParaRPr sz="1600"/>
          </a:p>
          <a:p>
            <a:pPr indent="0" lvl="0" marL="0" rtl="0" algn="l">
              <a:spcBef>
                <a:spcPts val="1200"/>
              </a:spcBef>
              <a:spcAft>
                <a:spcPts val="1200"/>
              </a:spcAft>
              <a:buNone/>
            </a:pPr>
            <a:r>
              <a:rPr lang="en" sz="1600"/>
              <a:t>Normally, we would have to go through and manually put them into a single format. Let's see how ChatGPT can help with this.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 Annotating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0" name="Google Shape;18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What are some cautions we might have when using an LLM to augment existing unstructured data?</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 Annotating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6" name="Google Shape;18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What are some cautions we might have when using an LLM to augment existing unstructured data?</a:t>
            </a:r>
            <a:endParaRPr b="1"/>
          </a:p>
          <a:p>
            <a:pPr indent="-342900" lvl="0" marL="457200" rtl="0" algn="l">
              <a:spcBef>
                <a:spcPts val="1200"/>
              </a:spcBef>
              <a:spcAft>
                <a:spcPts val="0"/>
              </a:spcAft>
              <a:buSzPts val="1800"/>
              <a:buChar char="●"/>
            </a:pPr>
            <a:r>
              <a:rPr lang="en"/>
              <a:t>Requires some more programing (and cost) to run over the entire dataset.</a:t>
            </a:r>
            <a:endParaRPr/>
          </a:p>
          <a:p>
            <a:pPr indent="-342900" lvl="0" marL="457200" rtl="0" algn="l">
              <a:spcBef>
                <a:spcPts val="0"/>
              </a:spcBef>
              <a:spcAft>
                <a:spcPts val="0"/>
              </a:spcAft>
              <a:buSzPts val="1800"/>
              <a:buChar char="●"/>
            </a:pPr>
            <a:r>
              <a:rPr lang="en"/>
              <a:t>When asked an objective question, the results are often as accurate as custom-build algorithms.</a:t>
            </a:r>
            <a:endParaRPr/>
          </a:p>
          <a:p>
            <a:pPr indent="-342900" lvl="0" marL="457200" rtl="0" algn="l">
              <a:spcBef>
                <a:spcPts val="0"/>
              </a:spcBef>
              <a:spcAft>
                <a:spcPts val="0"/>
              </a:spcAft>
              <a:buSzPts val="1800"/>
              <a:buChar char="●"/>
            </a:pPr>
            <a:r>
              <a:rPr lang="en"/>
              <a:t>Privacy of the input data being sent through the API.</a:t>
            </a:r>
            <a:endParaRPr/>
          </a:p>
          <a:p>
            <a:pPr indent="-342900" lvl="0" marL="457200" rtl="0" algn="l">
              <a:spcBef>
                <a:spcPts val="0"/>
              </a:spcBef>
              <a:spcAft>
                <a:spcPts val="0"/>
              </a:spcAft>
              <a:buSzPts val="1800"/>
              <a:buChar char="●"/>
            </a:pPr>
            <a:r>
              <a:rPr lang="en"/>
              <a:t>Potential reproducibility issues: Stochastic (random) nature of LLMs will not always produce the same output each time. Also, models are constantly be updated and we don't always have access to older versions.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
            </a:r>
            <a:r>
              <a:rPr lang="en"/>
              <a:t>. Programing Help</a:t>
            </a:r>
            <a:endParaRPr/>
          </a:p>
          <a:p>
            <a:pPr indent="0" lvl="0" marL="0" rtl="0" algn="l">
              <a:spcBef>
                <a:spcPts val="0"/>
              </a:spcBef>
              <a:spcAft>
                <a:spcPts val="0"/>
              </a:spcAft>
              <a:buNone/>
            </a:pPr>
            <a:r>
              <a:t/>
            </a:r>
            <a:endParaRPr/>
          </a:p>
        </p:txBody>
      </p:sp>
      <p:sp>
        <p:nvSpPr>
          <p:cNvPr id="192" name="Google Shape;19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On a completely different note, LLMs are also a great way to lower the barrier to entry for </a:t>
            </a:r>
            <a:r>
              <a:rPr lang="en"/>
              <a:t>writing</a:t>
            </a:r>
            <a:r>
              <a:rPr lang="en"/>
              <a:t> code to clean and explore tabular datasets. This is particularly useful to answer quick questions when learning a language outside of a classroom environment or without someone local to ask questions of.</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 Programing Help</a:t>
            </a:r>
            <a:endParaRPr/>
          </a:p>
          <a:p>
            <a:pPr indent="0" lvl="0" marL="0" rtl="0" algn="l">
              <a:spcBef>
                <a:spcPts val="0"/>
              </a:spcBef>
              <a:spcAft>
                <a:spcPts val="0"/>
              </a:spcAft>
              <a:buNone/>
            </a:pPr>
            <a:r>
              <a:t/>
            </a:r>
            <a:endParaRPr/>
          </a:p>
        </p:txBody>
      </p:sp>
      <p:pic>
        <p:nvPicPr>
          <p:cNvPr id="198" name="Google Shape;198;p35"/>
          <p:cNvPicPr preferRelativeResize="0"/>
          <p:nvPr/>
        </p:nvPicPr>
        <p:blipFill>
          <a:blip r:embed="rId3">
            <a:alphaModFix/>
          </a:blip>
          <a:stretch>
            <a:fillRect/>
          </a:stretch>
        </p:blipFill>
        <p:spPr>
          <a:xfrm>
            <a:off x="311700" y="1119200"/>
            <a:ext cx="4155776" cy="3836101"/>
          </a:xfrm>
          <a:prstGeom prst="rect">
            <a:avLst/>
          </a:prstGeom>
          <a:noFill/>
          <a:ln>
            <a:noFill/>
          </a:ln>
        </p:spPr>
      </p:pic>
      <p:pic>
        <p:nvPicPr>
          <p:cNvPr id="199" name="Google Shape;199;p35"/>
          <p:cNvPicPr preferRelativeResize="0"/>
          <p:nvPr/>
        </p:nvPicPr>
        <p:blipFill>
          <a:blip r:embed="rId4">
            <a:alphaModFix/>
          </a:blip>
          <a:stretch>
            <a:fillRect/>
          </a:stretch>
        </p:blipFill>
        <p:spPr>
          <a:xfrm>
            <a:off x="4653601" y="1667100"/>
            <a:ext cx="4371722" cy="2645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 Programing Help</a:t>
            </a:r>
            <a:endParaRPr/>
          </a:p>
          <a:p>
            <a:pPr indent="0" lvl="0" marL="0" rtl="0" algn="l">
              <a:spcBef>
                <a:spcPts val="0"/>
              </a:spcBef>
              <a:spcAft>
                <a:spcPts val="0"/>
              </a:spcAft>
              <a:buNone/>
            </a:pPr>
            <a:r>
              <a:t/>
            </a:r>
            <a:endParaRPr/>
          </a:p>
        </p:txBody>
      </p:sp>
      <p:sp>
        <p:nvSpPr>
          <p:cNvPr id="205" name="Google Shape;205;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Often, as in the example above, ChatGPT will not only give you the answer but will also explain all of the steps. You can ask further questions and even ask it to give you practice problems (though note that it does not always get the answers completely correct).</a:t>
            </a:r>
            <a:endParaRPr/>
          </a:p>
          <a:p>
            <a:pPr indent="0" lvl="0" marL="0" rtl="0" algn="just">
              <a:spcBef>
                <a:spcPts val="1200"/>
              </a:spcBef>
              <a:spcAft>
                <a:spcPts val="1200"/>
              </a:spcAft>
              <a:buNone/>
            </a:pPr>
            <a:r>
              <a:rPr lang="en"/>
              <a:t>It's best to pair ChatGPT with a more cohesive resource for learning a program language, such as a textbook or online tutorial.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1" name="Google Shape;21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many potential use-cases for applying large </a:t>
            </a:r>
            <a:r>
              <a:rPr lang="en"/>
              <a:t>language models to the cleaning and creation of tabular data. Each of these, however, come along with potential points of difficulty that must always be considered when applying them.</a:t>
            </a:r>
            <a:endParaRPr/>
          </a:p>
          <a:p>
            <a:pPr indent="0" lvl="0" marL="0" rtl="0" algn="l">
              <a:spcBef>
                <a:spcPts val="1200"/>
              </a:spcBef>
              <a:spcAft>
                <a:spcPts val="1200"/>
              </a:spcAft>
              <a:buNone/>
            </a:pPr>
            <a:r>
              <a:rPr lang="en"/>
              <a:t>Like all tools, LLMs do not remove the need to understand tidy data principles nor does it replace writing code to clean, check, and explore data (though, it can help us learn how to code).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Activities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7" name="Google Shape;21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Can you think of any other application of LLMs to the creation of tabular data other than those shown here? </a:t>
            </a:r>
            <a:endParaRPr b="1"/>
          </a:p>
          <a:p>
            <a:pPr indent="0" lvl="0" marL="0" rtl="0" algn="l">
              <a:spcBef>
                <a:spcPts val="1200"/>
              </a:spcBef>
              <a:spcAft>
                <a:spcPts val="0"/>
              </a:spcAft>
              <a:buNone/>
            </a:pPr>
            <a:r>
              <a:rPr b="1" lang="en"/>
              <a:t>Try to apply similar techniques to other tasks and take note of any other potential concerns that you see in the output. </a:t>
            </a:r>
            <a:endParaRPr b="1"/>
          </a:p>
          <a:p>
            <a:pPr indent="0" lvl="0" marL="0" rtl="0" algn="l">
              <a:spcBef>
                <a:spcPts val="1200"/>
              </a:spcBef>
              <a:spcAft>
                <a:spcPts val="0"/>
              </a:spcAft>
              <a:buNone/>
            </a:pPr>
            <a:r>
              <a:rPr b="1" lang="en"/>
              <a:t>How does changing the way that you ask ChatGPT the question (called the "prompt") affect the output?</a:t>
            </a:r>
            <a:endParaRPr b="1"/>
          </a:p>
          <a:p>
            <a:pPr indent="0" lvl="0" marL="0" rtl="0" algn="l">
              <a:spcBef>
                <a:spcPts val="1200"/>
              </a:spcBef>
              <a:spcAft>
                <a:spcPts val="1200"/>
              </a:spcAft>
              <a:buNone/>
            </a:pPr>
            <a:r>
              <a:rPr b="1" lang="en"/>
              <a:t>Try to compare the output of using ChatGPT, Gemini, and/or Claude. What systematic differences do you notice?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Normalizing Data</a:t>
            </a:r>
            <a:endParaRPr/>
          </a:p>
        </p:txBody>
      </p:sp>
      <p:pic>
        <p:nvPicPr>
          <p:cNvPr id="73" name="Google Shape;73;p15"/>
          <p:cNvPicPr preferRelativeResize="0"/>
          <p:nvPr/>
        </p:nvPicPr>
        <p:blipFill>
          <a:blip r:embed="rId3">
            <a:alphaModFix/>
          </a:blip>
          <a:stretch>
            <a:fillRect/>
          </a:stretch>
        </p:blipFill>
        <p:spPr>
          <a:xfrm>
            <a:off x="1198725" y="1129652"/>
            <a:ext cx="7071473" cy="3851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Normalizing Data</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And here is the output file that was provided for download:</a:t>
            </a:r>
            <a:endParaRPr/>
          </a:p>
          <a:p>
            <a:pPr indent="0" lvl="0" marL="0" rtl="0" algn="l">
              <a:spcBef>
                <a:spcPts val="1200"/>
              </a:spcBef>
              <a:spcAft>
                <a:spcPts val="1200"/>
              </a:spcAft>
              <a:buNone/>
            </a:pPr>
            <a:r>
              <a:t/>
            </a:r>
            <a:endParaRPr/>
          </a:p>
        </p:txBody>
      </p:sp>
      <p:pic>
        <p:nvPicPr>
          <p:cNvPr id="80" name="Google Shape;80;p16"/>
          <p:cNvPicPr preferRelativeResize="0"/>
          <p:nvPr/>
        </p:nvPicPr>
        <p:blipFill>
          <a:blip r:embed="rId3">
            <a:alphaModFix/>
          </a:blip>
          <a:stretch>
            <a:fillRect/>
          </a:stretch>
        </p:blipFill>
        <p:spPr>
          <a:xfrm>
            <a:off x="3213625" y="1701025"/>
            <a:ext cx="3156149" cy="3054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Normalizing Data</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What are some potential concerns with this approach? More specifically, what assumptions did the model make here </a:t>
            </a:r>
            <a:r>
              <a:rPr b="1" lang="en"/>
              <a:t>that</a:t>
            </a:r>
            <a:r>
              <a:rPr b="1" lang="en"/>
              <a:t> may not be appropriate?</a:t>
            </a:r>
            <a:endParaRPr b="1"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Normalizing Data</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What are some potential concerns with this approach? More specifically, what assumptions did the model make here that may not be appropriate?</a:t>
            </a:r>
            <a:endParaRPr b="1"/>
          </a:p>
          <a:p>
            <a:pPr indent="-342900" lvl="0" marL="457200" rtl="0" algn="l">
              <a:spcBef>
                <a:spcPts val="1200"/>
              </a:spcBef>
              <a:spcAft>
                <a:spcPts val="0"/>
              </a:spcAft>
              <a:buSzPts val="1800"/>
              <a:buChar char="●"/>
            </a:pPr>
            <a:r>
              <a:rPr lang="en"/>
              <a:t>The first entry could be the 2nd of May or the 5th of February. The model assumes that the first entry is the day. The same thing occurs in the sixth entry.</a:t>
            </a:r>
            <a:endParaRPr/>
          </a:p>
          <a:p>
            <a:pPr indent="-342900" lvl="0" marL="457200" rtl="0" algn="l">
              <a:spcBef>
                <a:spcPts val="0"/>
              </a:spcBef>
              <a:spcAft>
                <a:spcPts val="0"/>
              </a:spcAft>
              <a:buSzPts val="1800"/>
              <a:buChar char="●"/>
            </a:pPr>
            <a:r>
              <a:rPr lang="en"/>
              <a:t>The fourth entry provides the first day of spring in the Northern Hemisphere, which is different from the first day of spring if we were referring to the Southern Hemisphere (22 September 2024).</a:t>
            </a:r>
            <a:endParaRPr/>
          </a:p>
          <a:p>
            <a:pPr indent="0" lvl="0" marL="0" rtl="0" algn="l">
              <a:spcBef>
                <a:spcPts val="1200"/>
              </a:spcBef>
              <a:spcAft>
                <a:spcPts val="1200"/>
              </a:spcAft>
              <a:buNone/>
            </a:pPr>
            <a:r>
              <a:rPr lang="en"/>
              <a:t>Note that human editors would also have to make decisions about these choices, but they would have the benefit of additional context and could better document any decisions that were made.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
            </a:r>
            <a:r>
              <a:rPr lang="en"/>
              <a:t>. Creating New Data</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Let's say that you need to create a tabular dataset from </a:t>
            </a:r>
            <a:r>
              <a:rPr lang="en"/>
              <a:t>publicly</a:t>
            </a:r>
            <a:r>
              <a:rPr lang="en"/>
              <a:t> available information. For example, we might want a dataset of all the countries in the European Union with associated metadata. Or, an ordered set of the heads of state for a particular country. </a:t>
            </a:r>
            <a:r>
              <a:rPr lang="en"/>
              <a:t>Following</a:t>
            </a:r>
            <a:r>
              <a:rPr lang="en"/>
              <a:t> the movies theme, we might want to get information about all of the top grossing films for a given year.</a:t>
            </a:r>
            <a:endParaRPr/>
          </a:p>
          <a:p>
            <a:pPr indent="0" lvl="0" marL="0" rtl="0" algn="just">
              <a:spcBef>
                <a:spcPts val="1200"/>
              </a:spcBef>
              <a:spcAft>
                <a:spcPts val="0"/>
              </a:spcAft>
              <a:buNone/>
            </a:pPr>
            <a:r>
              <a:t/>
            </a:r>
            <a:endParaRPr sz="800"/>
          </a:p>
          <a:p>
            <a:pPr indent="0" lvl="0" marL="0" rtl="0" algn="just">
              <a:spcBef>
                <a:spcPts val="1200"/>
              </a:spcBef>
              <a:spcAft>
                <a:spcPts val="1200"/>
              </a:spcAft>
              <a:buNone/>
            </a:pPr>
            <a:r>
              <a:rPr lang="en"/>
              <a:t>Usually, we would seek out these kinds of information in a physical book or reputable online resource. For many queries this would work well, but the issue would be turning the information we found into a tabular data format.</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 Creating New Data</a:t>
            </a:r>
            <a:endParaRPr/>
          </a:p>
        </p:txBody>
      </p:sp>
      <p:pic>
        <p:nvPicPr>
          <p:cNvPr id="104" name="Google Shape;104;p20"/>
          <p:cNvPicPr preferRelativeResize="0"/>
          <p:nvPr/>
        </p:nvPicPr>
        <p:blipFill>
          <a:blip r:embed="rId3">
            <a:alphaModFix/>
          </a:blip>
          <a:stretch>
            <a:fillRect/>
          </a:stretch>
        </p:blipFill>
        <p:spPr>
          <a:xfrm>
            <a:off x="4508375" y="0"/>
            <a:ext cx="4635624" cy="5988026"/>
          </a:xfrm>
          <a:prstGeom prst="rect">
            <a:avLst/>
          </a:prstGeom>
          <a:noFill/>
          <a:ln>
            <a:noFill/>
          </a:ln>
        </p:spPr>
      </p:pic>
      <p:sp>
        <p:nvSpPr>
          <p:cNvPr id="105" name="Google Shape;105;p20"/>
          <p:cNvSpPr txBox="1"/>
          <p:nvPr>
            <p:ph idx="1" type="body"/>
          </p:nvPr>
        </p:nvSpPr>
        <p:spPr>
          <a:xfrm>
            <a:off x="311700" y="1152475"/>
            <a:ext cx="3998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is a lot of data here, but it's not in a tabular data format that we could easily load and work with.</a:t>
            </a:r>
            <a:endParaRPr/>
          </a:p>
          <a:p>
            <a:pPr indent="0" lvl="0" marL="0" rtl="0" algn="l">
              <a:spcBef>
                <a:spcPts val="1200"/>
              </a:spcBef>
              <a:spcAft>
                <a:spcPts val="0"/>
              </a:spcAft>
              <a:buNone/>
            </a:pPr>
            <a:r>
              <a:rPr lang="en"/>
              <a:t>One option would be to manually copy and paste each of the fields into a spreadsheet.</a:t>
            </a:r>
            <a:endParaRPr/>
          </a:p>
          <a:p>
            <a:pPr indent="0" lvl="0" marL="0" rtl="0" algn="l">
              <a:spcBef>
                <a:spcPts val="1200"/>
              </a:spcBef>
              <a:spcAft>
                <a:spcPts val="1200"/>
              </a:spcAft>
              <a:buNone/>
            </a:pPr>
            <a:r>
              <a:rPr lang="en"/>
              <a:t>Another would be to do web scraping, which is often effective but requires a lot of coding.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 Creating New Data</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Since large language models are trained on large amounts of text from the internet and other machine readable sources, often the information that we need is already hidden somewhere inside the model.</a:t>
            </a:r>
            <a:endParaRPr/>
          </a:p>
          <a:p>
            <a:pPr indent="0" lvl="0" marL="0" rtl="0" algn="l">
              <a:spcBef>
                <a:spcPts val="1200"/>
              </a:spcBef>
              <a:spcAft>
                <a:spcPts val="1200"/>
              </a:spcAft>
              <a:buNone/>
            </a:pPr>
            <a:r>
              <a:rPr lang="en"/>
              <a:t>We can use this, along with the LLMs training data about how to create structured data, to generate the information in a way that is already usable.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