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6" r:id="rId4"/>
    <p:sldId id="261" r:id="rId5"/>
    <p:sldId id="259" r:id="rId6"/>
    <p:sldId id="264" r:id="rId7"/>
    <p:sldId id="263" r:id="rId8"/>
    <p:sldId id="268" r:id="rId9"/>
    <p:sldId id="258" r:id="rId10"/>
    <p:sldId id="260" r:id="rId11"/>
    <p:sldId id="26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1AA58D5-D0D9-42DC-A0EF-9EE23448A523}">
          <p14:sldIdLst>
            <p14:sldId id="256"/>
            <p14:sldId id="257"/>
            <p14:sldId id="266"/>
            <p14:sldId id="261"/>
            <p14:sldId id="259"/>
            <p14:sldId id="264"/>
            <p14:sldId id="263"/>
            <p14:sldId id="268"/>
          </p14:sldIdLst>
        </p14:section>
        <p14:section name="Graveyard" id="{C82637D4-6470-461E-A975-3AC2CA880D86}">
          <p14:sldIdLst>
            <p14:sldId id="258"/>
            <p14:sldId id="260"/>
            <p14:sldId id="26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AE3F3"/>
    <a:srgbClr val="ED7D31"/>
    <a:srgbClr val="D74D1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67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76B12-559D-442C-9C6D-ABC603F5C5C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35F66A2-CED3-42E2-AA57-29FC1DF1444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AB810F7-C417-472D-84F2-F189C41969B9}"/>
              </a:ext>
            </a:extLst>
          </p:cNvPr>
          <p:cNvSpPr>
            <a:spLocks noGrp="1"/>
          </p:cNvSpPr>
          <p:nvPr>
            <p:ph type="dt" sz="half" idx="10"/>
          </p:nvPr>
        </p:nvSpPr>
        <p:spPr/>
        <p:txBody>
          <a:bodyPr/>
          <a:lstStyle/>
          <a:p>
            <a:fld id="{13E26EAB-F85A-4DD0-BA21-D77BFDDF3463}" type="datetimeFigureOut">
              <a:rPr lang="en-US" smtClean="0"/>
              <a:t>7/17/2025</a:t>
            </a:fld>
            <a:endParaRPr lang="en-US"/>
          </a:p>
        </p:txBody>
      </p:sp>
      <p:sp>
        <p:nvSpPr>
          <p:cNvPr id="5" name="Footer Placeholder 4">
            <a:extLst>
              <a:ext uri="{FF2B5EF4-FFF2-40B4-BE49-F238E27FC236}">
                <a16:creationId xmlns:a16="http://schemas.microsoft.com/office/drawing/2014/main" id="{9F7FC105-5906-4E9B-BFD7-96C15A9F60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0FA4B4-E0A0-42C0-991A-F375B307FF82}"/>
              </a:ext>
            </a:extLst>
          </p:cNvPr>
          <p:cNvSpPr>
            <a:spLocks noGrp="1"/>
          </p:cNvSpPr>
          <p:nvPr>
            <p:ph type="sldNum" sz="quarter" idx="12"/>
          </p:nvPr>
        </p:nvSpPr>
        <p:spPr/>
        <p:txBody>
          <a:bodyPr/>
          <a:lstStyle/>
          <a:p>
            <a:fld id="{224ABEA3-ED8F-4532-90C7-719BF46DFF80}" type="slidenum">
              <a:rPr lang="en-US" smtClean="0"/>
              <a:t>‹#›</a:t>
            </a:fld>
            <a:endParaRPr lang="en-US"/>
          </a:p>
        </p:txBody>
      </p:sp>
    </p:spTree>
    <p:extLst>
      <p:ext uri="{BB962C8B-B14F-4D97-AF65-F5344CB8AC3E}">
        <p14:creationId xmlns:p14="http://schemas.microsoft.com/office/powerpoint/2010/main" val="3585809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0C34C-552F-49F3-9580-98DB1DF877F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E12A8DA-5109-458F-95C4-D94155A34AD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235AE-3070-4808-ADC7-EFF51336F23B}"/>
              </a:ext>
            </a:extLst>
          </p:cNvPr>
          <p:cNvSpPr>
            <a:spLocks noGrp="1"/>
          </p:cNvSpPr>
          <p:nvPr>
            <p:ph type="dt" sz="half" idx="10"/>
          </p:nvPr>
        </p:nvSpPr>
        <p:spPr/>
        <p:txBody>
          <a:bodyPr/>
          <a:lstStyle/>
          <a:p>
            <a:fld id="{13E26EAB-F85A-4DD0-BA21-D77BFDDF3463}" type="datetimeFigureOut">
              <a:rPr lang="en-US" smtClean="0"/>
              <a:t>7/17/2025</a:t>
            </a:fld>
            <a:endParaRPr lang="en-US"/>
          </a:p>
        </p:txBody>
      </p:sp>
      <p:sp>
        <p:nvSpPr>
          <p:cNvPr id="5" name="Footer Placeholder 4">
            <a:extLst>
              <a:ext uri="{FF2B5EF4-FFF2-40B4-BE49-F238E27FC236}">
                <a16:creationId xmlns:a16="http://schemas.microsoft.com/office/drawing/2014/main" id="{334CE43E-ED45-437E-AC38-3D84D83363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CC6F0B-AE6A-4C53-A0CF-1411F9862E8D}"/>
              </a:ext>
            </a:extLst>
          </p:cNvPr>
          <p:cNvSpPr>
            <a:spLocks noGrp="1"/>
          </p:cNvSpPr>
          <p:nvPr>
            <p:ph type="sldNum" sz="quarter" idx="12"/>
          </p:nvPr>
        </p:nvSpPr>
        <p:spPr/>
        <p:txBody>
          <a:bodyPr/>
          <a:lstStyle/>
          <a:p>
            <a:fld id="{224ABEA3-ED8F-4532-90C7-719BF46DFF80}" type="slidenum">
              <a:rPr lang="en-US" smtClean="0"/>
              <a:t>‹#›</a:t>
            </a:fld>
            <a:endParaRPr lang="en-US"/>
          </a:p>
        </p:txBody>
      </p:sp>
    </p:spTree>
    <p:extLst>
      <p:ext uri="{BB962C8B-B14F-4D97-AF65-F5344CB8AC3E}">
        <p14:creationId xmlns:p14="http://schemas.microsoft.com/office/powerpoint/2010/main" val="167477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97DE79E-E756-4444-8916-8F2D0E4EE26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96E4BBC-E6B1-4BEF-B0E3-54A66C3414E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F8C226-397A-438B-8C40-E9EACF033EB4}"/>
              </a:ext>
            </a:extLst>
          </p:cNvPr>
          <p:cNvSpPr>
            <a:spLocks noGrp="1"/>
          </p:cNvSpPr>
          <p:nvPr>
            <p:ph type="dt" sz="half" idx="10"/>
          </p:nvPr>
        </p:nvSpPr>
        <p:spPr/>
        <p:txBody>
          <a:bodyPr/>
          <a:lstStyle/>
          <a:p>
            <a:fld id="{13E26EAB-F85A-4DD0-BA21-D77BFDDF3463}" type="datetimeFigureOut">
              <a:rPr lang="en-US" smtClean="0"/>
              <a:t>7/17/2025</a:t>
            </a:fld>
            <a:endParaRPr lang="en-US"/>
          </a:p>
        </p:txBody>
      </p:sp>
      <p:sp>
        <p:nvSpPr>
          <p:cNvPr id="5" name="Footer Placeholder 4">
            <a:extLst>
              <a:ext uri="{FF2B5EF4-FFF2-40B4-BE49-F238E27FC236}">
                <a16:creationId xmlns:a16="http://schemas.microsoft.com/office/drawing/2014/main" id="{49EC503E-2260-46E3-AFE3-BFCD7E319D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E08D96-8A30-4895-8F29-274A3D92B9C7}"/>
              </a:ext>
            </a:extLst>
          </p:cNvPr>
          <p:cNvSpPr>
            <a:spLocks noGrp="1"/>
          </p:cNvSpPr>
          <p:nvPr>
            <p:ph type="sldNum" sz="quarter" idx="12"/>
          </p:nvPr>
        </p:nvSpPr>
        <p:spPr/>
        <p:txBody>
          <a:bodyPr/>
          <a:lstStyle/>
          <a:p>
            <a:fld id="{224ABEA3-ED8F-4532-90C7-719BF46DFF80}" type="slidenum">
              <a:rPr lang="en-US" smtClean="0"/>
              <a:t>‹#›</a:t>
            </a:fld>
            <a:endParaRPr lang="en-US"/>
          </a:p>
        </p:txBody>
      </p:sp>
    </p:spTree>
    <p:extLst>
      <p:ext uri="{BB962C8B-B14F-4D97-AF65-F5344CB8AC3E}">
        <p14:creationId xmlns:p14="http://schemas.microsoft.com/office/powerpoint/2010/main" val="37390907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77BE9-B626-41DC-8812-0A09BBFF743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E39CF3A-7CB0-4377-AFF4-8F2A15F3EFB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A8C698-6547-44F8-9493-4281D904B8B5}"/>
              </a:ext>
            </a:extLst>
          </p:cNvPr>
          <p:cNvSpPr>
            <a:spLocks noGrp="1"/>
          </p:cNvSpPr>
          <p:nvPr>
            <p:ph type="dt" sz="half" idx="10"/>
          </p:nvPr>
        </p:nvSpPr>
        <p:spPr/>
        <p:txBody>
          <a:bodyPr/>
          <a:lstStyle/>
          <a:p>
            <a:fld id="{13E26EAB-F85A-4DD0-BA21-D77BFDDF3463}" type="datetimeFigureOut">
              <a:rPr lang="en-US" smtClean="0"/>
              <a:t>7/17/2025</a:t>
            </a:fld>
            <a:endParaRPr lang="en-US"/>
          </a:p>
        </p:txBody>
      </p:sp>
      <p:sp>
        <p:nvSpPr>
          <p:cNvPr id="5" name="Footer Placeholder 4">
            <a:extLst>
              <a:ext uri="{FF2B5EF4-FFF2-40B4-BE49-F238E27FC236}">
                <a16:creationId xmlns:a16="http://schemas.microsoft.com/office/drawing/2014/main" id="{EB2C4E8B-E246-4F6D-91D3-C6795F457B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BCF9E3-88D1-45DA-AA40-0CAB7A58C088}"/>
              </a:ext>
            </a:extLst>
          </p:cNvPr>
          <p:cNvSpPr>
            <a:spLocks noGrp="1"/>
          </p:cNvSpPr>
          <p:nvPr>
            <p:ph type="sldNum" sz="quarter" idx="12"/>
          </p:nvPr>
        </p:nvSpPr>
        <p:spPr/>
        <p:txBody>
          <a:bodyPr/>
          <a:lstStyle/>
          <a:p>
            <a:fld id="{224ABEA3-ED8F-4532-90C7-719BF46DFF80}" type="slidenum">
              <a:rPr lang="en-US" smtClean="0"/>
              <a:t>‹#›</a:t>
            </a:fld>
            <a:endParaRPr lang="en-US"/>
          </a:p>
        </p:txBody>
      </p:sp>
    </p:spTree>
    <p:extLst>
      <p:ext uri="{BB962C8B-B14F-4D97-AF65-F5344CB8AC3E}">
        <p14:creationId xmlns:p14="http://schemas.microsoft.com/office/powerpoint/2010/main" val="20721697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C8540-D54D-48C1-AAC0-68873BC23B4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64289A1-7B1B-4E0D-A1AC-DE1DB7CAD28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9FEEBC5-990D-4BC7-984C-7E80C24118ED}"/>
              </a:ext>
            </a:extLst>
          </p:cNvPr>
          <p:cNvSpPr>
            <a:spLocks noGrp="1"/>
          </p:cNvSpPr>
          <p:nvPr>
            <p:ph type="dt" sz="half" idx="10"/>
          </p:nvPr>
        </p:nvSpPr>
        <p:spPr/>
        <p:txBody>
          <a:bodyPr/>
          <a:lstStyle/>
          <a:p>
            <a:fld id="{13E26EAB-F85A-4DD0-BA21-D77BFDDF3463}" type="datetimeFigureOut">
              <a:rPr lang="en-US" smtClean="0"/>
              <a:t>7/17/2025</a:t>
            </a:fld>
            <a:endParaRPr lang="en-US"/>
          </a:p>
        </p:txBody>
      </p:sp>
      <p:sp>
        <p:nvSpPr>
          <p:cNvPr id="5" name="Footer Placeholder 4">
            <a:extLst>
              <a:ext uri="{FF2B5EF4-FFF2-40B4-BE49-F238E27FC236}">
                <a16:creationId xmlns:a16="http://schemas.microsoft.com/office/drawing/2014/main" id="{3C69179A-1A14-4A4D-A882-7C71B119B8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44E701-EBB7-4095-AD64-A02AA00BBAA6}"/>
              </a:ext>
            </a:extLst>
          </p:cNvPr>
          <p:cNvSpPr>
            <a:spLocks noGrp="1"/>
          </p:cNvSpPr>
          <p:nvPr>
            <p:ph type="sldNum" sz="quarter" idx="12"/>
          </p:nvPr>
        </p:nvSpPr>
        <p:spPr/>
        <p:txBody>
          <a:bodyPr/>
          <a:lstStyle/>
          <a:p>
            <a:fld id="{224ABEA3-ED8F-4532-90C7-719BF46DFF80}" type="slidenum">
              <a:rPr lang="en-US" smtClean="0"/>
              <a:t>‹#›</a:t>
            </a:fld>
            <a:endParaRPr lang="en-US"/>
          </a:p>
        </p:txBody>
      </p:sp>
    </p:spTree>
    <p:extLst>
      <p:ext uri="{BB962C8B-B14F-4D97-AF65-F5344CB8AC3E}">
        <p14:creationId xmlns:p14="http://schemas.microsoft.com/office/powerpoint/2010/main" val="22880704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1A443-7C07-4862-9177-D8A7CE0CE9E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6FF9374-BD2D-434A-8D10-C24DCAB4CDA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9BF1020-4763-4AF9-B0A8-604D5C5D97E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58FF717-75C1-45E6-80D4-D59506726CC1}"/>
              </a:ext>
            </a:extLst>
          </p:cNvPr>
          <p:cNvSpPr>
            <a:spLocks noGrp="1"/>
          </p:cNvSpPr>
          <p:nvPr>
            <p:ph type="dt" sz="half" idx="10"/>
          </p:nvPr>
        </p:nvSpPr>
        <p:spPr/>
        <p:txBody>
          <a:bodyPr/>
          <a:lstStyle/>
          <a:p>
            <a:fld id="{13E26EAB-F85A-4DD0-BA21-D77BFDDF3463}" type="datetimeFigureOut">
              <a:rPr lang="en-US" smtClean="0"/>
              <a:t>7/17/2025</a:t>
            </a:fld>
            <a:endParaRPr lang="en-US"/>
          </a:p>
        </p:txBody>
      </p:sp>
      <p:sp>
        <p:nvSpPr>
          <p:cNvPr id="6" name="Footer Placeholder 5">
            <a:extLst>
              <a:ext uri="{FF2B5EF4-FFF2-40B4-BE49-F238E27FC236}">
                <a16:creationId xmlns:a16="http://schemas.microsoft.com/office/drawing/2014/main" id="{7D4E4316-8EDB-4D0D-AB7E-2950B5B758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C8B0F9-C475-47A9-8A72-D11C2E80C950}"/>
              </a:ext>
            </a:extLst>
          </p:cNvPr>
          <p:cNvSpPr>
            <a:spLocks noGrp="1"/>
          </p:cNvSpPr>
          <p:nvPr>
            <p:ph type="sldNum" sz="quarter" idx="12"/>
          </p:nvPr>
        </p:nvSpPr>
        <p:spPr/>
        <p:txBody>
          <a:bodyPr/>
          <a:lstStyle/>
          <a:p>
            <a:fld id="{224ABEA3-ED8F-4532-90C7-719BF46DFF80}" type="slidenum">
              <a:rPr lang="en-US" smtClean="0"/>
              <a:t>‹#›</a:t>
            </a:fld>
            <a:endParaRPr lang="en-US"/>
          </a:p>
        </p:txBody>
      </p:sp>
    </p:spTree>
    <p:extLst>
      <p:ext uri="{BB962C8B-B14F-4D97-AF65-F5344CB8AC3E}">
        <p14:creationId xmlns:p14="http://schemas.microsoft.com/office/powerpoint/2010/main" val="1064565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6A2E8-C7F5-4E37-B2F4-01BD9FD5225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8867FD4-5420-48CD-AEFB-65346677AC5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CADA05F-81A4-4732-A69D-A0CA7CA472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70CCF9E-2CD0-4B86-A7A7-62E09BD02DC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1B9C5F2-120C-402E-8B46-DEC0FD1B186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F5DB22C-E58D-4962-9DF4-08A2C75EAAE3}"/>
              </a:ext>
            </a:extLst>
          </p:cNvPr>
          <p:cNvSpPr>
            <a:spLocks noGrp="1"/>
          </p:cNvSpPr>
          <p:nvPr>
            <p:ph type="dt" sz="half" idx="10"/>
          </p:nvPr>
        </p:nvSpPr>
        <p:spPr/>
        <p:txBody>
          <a:bodyPr/>
          <a:lstStyle/>
          <a:p>
            <a:fld id="{13E26EAB-F85A-4DD0-BA21-D77BFDDF3463}" type="datetimeFigureOut">
              <a:rPr lang="en-US" smtClean="0"/>
              <a:t>7/17/2025</a:t>
            </a:fld>
            <a:endParaRPr lang="en-US"/>
          </a:p>
        </p:txBody>
      </p:sp>
      <p:sp>
        <p:nvSpPr>
          <p:cNvPr id="8" name="Footer Placeholder 7">
            <a:extLst>
              <a:ext uri="{FF2B5EF4-FFF2-40B4-BE49-F238E27FC236}">
                <a16:creationId xmlns:a16="http://schemas.microsoft.com/office/drawing/2014/main" id="{53515E97-C719-41A2-95A0-F884DCC269A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C0C9BFC-D0E4-4015-83D2-BA94B0A73D47}"/>
              </a:ext>
            </a:extLst>
          </p:cNvPr>
          <p:cNvSpPr>
            <a:spLocks noGrp="1"/>
          </p:cNvSpPr>
          <p:nvPr>
            <p:ph type="sldNum" sz="quarter" idx="12"/>
          </p:nvPr>
        </p:nvSpPr>
        <p:spPr/>
        <p:txBody>
          <a:bodyPr/>
          <a:lstStyle/>
          <a:p>
            <a:fld id="{224ABEA3-ED8F-4532-90C7-719BF46DFF80}" type="slidenum">
              <a:rPr lang="en-US" smtClean="0"/>
              <a:t>‹#›</a:t>
            </a:fld>
            <a:endParaRPr lang="en-US"/>
          </a:p>
        </p:txBody>
      </p:sp>
    </p:spTree>
    <p:extLst>
      <p:ext uri="{BB962C8B-B14F-4D97-AF65-F5344CB8AC3E}">
        <p14:creationId xmlns:p14="http://schemas.microsoft.com/office/powerpoint/2010/main" val="40581223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5B984-B56E-4127-9B22-519AD6E1DE0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F81C8AC-36B8-4CC0-B671-7E6BC9517091}"/>
              </a:ext>
            </a:extLst>
          </p:cNvPr>
          <p:cNvSpPr>
            <a:spLocks noGrp="1"/>
          </p:cNvSpPr>
          <p:nvPr>
            <p:ph type="dt" sz="half" idx="10"/>
          </p:nvPr>
        </p:nvSpPr>
        <p:spPr/>
        <p:txBody>
          <a:bodyPr/>
          <a:lstStyle/>
          <a:p>
            <a:fld id="{13E26EAB-F85A-4DD0-BA21-D77BFDDF3463}" type="datetimeFigureOut">
              <a:rPr lang="en-US" smtClean="0"/>
              <a:t>7/17/2025</a:t>
            </a:fld>
            <a:endParaRPr lang="en-US"/>
          </a:p>
        </p:txBody>
      </p:sp>
      <p:sp>
        <p:nvSpPr>
          <p:cNvPr id="4" name="Footer Placeholder 3">
            <a:extLst>
              <a:ext uri="{FF2B5EF4-FFF2-40B4-BE49-F238E27FC236}">
                <a16:creationId xmlns:a16="http://schemas.microsoft.com/office/drawing/2014/main" id="{235EB944-51CC-4705-AD41-4B5FDEB2470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2CFD782-710D-4C7A-AEE0-7AB5DFE1AF5E}"/>
              </a:ext>
            </a:extLst>
          </p:cNvPr>
          <p:cNvSpPr>
            <a:spLocks noGrp="1"/>
          </p:cNvSpPr>
          <p:nvPr>
            <p:ph type="sldNum" sz="quarter" idx="12"/>
          </p:nvPr>
        </p:nvSpPr>
        <p:spPr/>
        <p:txBody>
          <a:bodyPr/>
          <a:lstStyle/>
          <a:p>
            <a:fld id="{224ABEA3-ED8F-4532-90C7-719BF46DFF80}" type="slidenum">
              <a:rPr lang="en-US" smtClean="0"/>
              <a:t>‹#›</a:t>
            </a:fld>
            <a:endParaRPr lang="en-US"/>
          </a:p>
        </p:txBody>
      </p:sp>
    </p:spTree>
    <p:extLst>
      <p:ext uri="{BB962C8B-B14F-4D97-AF65-F5344CB8AC3E}">
        <p14:creationId xmlns:p14="http://schemas.microsoft.com/office/powerpoint/2010/main" val="31132875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38DD82F-770F-4355-B615-F1352E9B3C5C}"/>
              </a:ext>
            </a:extLst>
          </p:cNvPr>
          <p:cNvSpPr>
            <a:spLocks noGrp="1"/>
          </p:cNvSpPr>
          <p:nvPr>
            <p:ph type="dt" sz="half" idx="10"/>
          </p:nvPr>
        </p:nvSpPr>
        <p:spPr/>
        <p:txBody>
          <a:bodyPr/>
          <a:lstStyle/>
          <a:p>
            <a:fld id="{13E26EAB-F85A-4DD0-BA21-D77BFDDF3463}" type="datetimeFigureOut">
              <a:rPr lang="en-US" smtClean="0"/>
              <a:t>7/17/2025</a:t>
            </a:fld>
            <a:endParaRPr lang="en-US"/>
          </a:p>
        </p:txBody>
      </p:sp>
      <p:sp>
        <p:nvSpPr>
          <p:cNvPr id="3" name="Footer Placeholder 2">
            <a:extLst>
              <a:ext uri="{FF2B5EF4-FFF2-40B4-BE49-F238E27FC236}">
                <a16:creationId xmlns:a16="http://schemas.microsoft.com/office/drawing/2014/main" id="{7FECDEBC-3E7B-4ADF-A354-471F14EE73D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E9FA159-F857-4920-8446-E14A7E133BF7}"/>
              </a:ext>
            </a:extLst>
          </p:cNvPr>
          <p:cNvSpPr>
            <a:spLocks noGrp="1"/>
          </p:cNvSpPr>
          <p:nvPr>
            <p:ph type="sldNum" sz="quarter" idx="12"/>
          </p:nvPr>
        </p:nvSpPr>
        <p:spPr/>
        <p:txBody>
          <a:bodyPr/>
          <a:lstStyle/>
          <a:p>
            <a:fld id="{224ABEA3-ED8F-4532-90C7-719BF46DFF80}" type="slidenum">
              <a:rPr lang="en-US" smtClean="0"/>
              <a:t>‹#›</a:t>
            </a:fld>
            <a:endParaRPr lang="en-US"/>
          </a:p>
        </p:txBody>
      </p:sp>
    </p:spTree>
    <p:extLst>
      <p:ext uri="{BB962C8B-B14F-4D97-AF65-F5344CB8AC3E}">
        <p14:creationId xmlns:p14="http://schemas.microsoft.com/office/powerpoint/2010/main" val="5555603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8BA96-AA72-4173-8615-C952121306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3CDE31F-DE63-4DEA-96DB-2E1A0CE3DCF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BD33CB0-5E94-4A94-B1AC-D8E52F6412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CF0BB7D-6126-4D0B-AC24-CDEAE50BF71D}"/>
              </a:ext>
            </a:extLst>
          </p:cNvPr>
          <p:cNvSpPr>
            <a:spLocks noGrp="1"/>
          </p:cNvSpPr>
          <p:nvPr>
            <p:ph type="dt" sz="half" idx="10"/>
          </p:nvPr>
        </p:nvSpPr>
        <p:spPr/>
        <p:txBody>
          <a:bodyPr/>
          <a:lstStyle/>
          <a:p>
            <a:fld id="{13E26EAB-F85A-4DD0-BA21-D77BFDDF3463}" type="datetimeFigureOut">
              <a:rPr lang="en-US" smtClean="0"/>
              <a:t>7/17/2025</a:t>
            </a:fld>
            <a:endParaRPr lang="en-US"/>
          </a:p>
        </p:txBody>
      </p:sp>
      <p:sp>
        <p:nvSpPr>
          <p:cNvPr id="6" name="Footer Placeholder 5">
            <a:extLst>
              <a:ext uri="{FF2B5EF4-FFF2-40B4-BE49-F238E27FC236}">
                <a16:creationId xmlns:a16="http://schemas.microsoft.com/office/drawing/2014/main" id="{681DC5E1-8553-4A52-87ED-8BDFDE6867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7D496EC-41B0-4FDD-8399-97C6CE52C424}"/>
              </a:ext>
            </a:extLst>
          </p:cNvPr>
          <p:cNvSpPr>
            <a:spLocks noGrp="1"/>
          </p:cNvSpPr>
          <p:nvPr>
            <p:ph type="sldNum" sz="quarter" idx="12"/>
          </p:nvPr>
        </p:nvSpPr>
        <p:spPr/>
        <p:txBody>
          <a:bodyPr/>
          <a:lstStyle/>
          <a:p>
            <a:fld id="{224ABEA3-ED8F-4532-90C7-719BF46DFF80}" type="slidenum">
              <a:rPr lang="en-US" smtClean="0"/>
              <a:t>‹#›</a:t>
            </a:fld>
            <a:endParaRPr lang="en-US"/>
          </a:p>
        </p:txBody>
      </p:sp>
    </p:spTree>
    <p:extLst>
      <p:ext uri="{BB962C8B-B14F-4D97-AF65-F5344CB8AC3E}">
        <p14:creationId xmlns:p14="http://schemas.microsoft.com/office/powerpoint/2010/main" val="11669736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1742B-C58F-4288-95B9-F6159E31A4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4E54BCF-E2A6-4791-8222-0A31DD5873B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B51CA66-9C95-49ED-8333-7CF0869B35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D9C050-31DB-41EA-B2AE-AE59DF5B68CD}"/>
              </a:ext>
            </a:extLst>
          </p:cNvPr>
          <p:cNvSpPr>
            <a:spLocks noGrp="1"/>
          </p:cNvSpPr>
          <p:nvPr>
            <p:ph type="dt" sz="half" idx="10"/>
          </p:nvPr>
        </p:nvSpPr>
        <p:spPr/>
        <p:txBody>
          <a:bodyPr/>
          <a:lstStyle/>
          <a:p>
            <a:fld id="{13E26EAB-F85A-4DD0-BA21-D77BFDDF3463}" type="datetimeFigureOut">
              <a:rPr lang="en-US" smtClean="0"/>
              <a:t>7/17/2025</a:t>
            </a:fld>
            <a:endParaRPr lang="en-US"/>
          </a:p>
        </p:txBody>
      </p:sp>
      <p:sp>
        <p:nvSpPr>
          <p:cNvPr id="6" name="Footer Placeholder 5">
            <a:extLst>
              <a:ext uri="{FF2B5EF4-FFF2-40B4-BE49-F238E27FC236}">
                <a16:creationId xmlns:a16="http://schemas.microsoft.com/office/drawing/2014/main" id="{BD22EBEE-42B1-465A-8CF8-DC179A71A3D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6AF726-C14A-48E4-89A6-75774653266F}"/>
              </a:ext>
            </a:extLst>
          </p:cNvPr>
          <p:cNvSpPr>
            <a:spLocks noGrp="1"/>
          </p:cNvSpPr>
          <p:nvPr>
            <p:ph type="sldNum" sz="quarter" idx="12"/>
          </p:nvPr>
        </p:nvSpPr>
        <p:spPr/>
        <p:txBody>
          <a:bodyPr/>
          <a:lstStyle/>
          <a:p>
            <a:fld id="{224ABEA3-ED8F-4532-90C7-719BF46DFF80}" type="slidenum">
              <a:rPr lang="en-US" smtClean="0"/>
              <a:t>‹#›</a:t>
            </a:fld>
            <a:endParaRPr lang="en-US"/>
          </a:p>
        </p:txBody>
      </p:sp>
    </p:spTree>
    <p:extLst>
      <p:ext uri="{BB962C8B-B14F-4D97-AF65-F5344CB8AC3E}">
        <p14:creationId xmlns:p14="http://schemas.microsoft.com/office/powerpoint/2010/main" val="3918671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32DE565-E414-4AC9-B3F2-F6486D2FA5F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4B9FE56-20A3-4AE8-80A8-CB65927475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6F7D5E-0352-430D-9B27-7C8DCF3FD78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E26EAB-F85A-4DD0-BA21-D77BFDDF3463}" type="datetimeFigureOut">
              <a:rPr lang="en-US" smtClean="0"/>
              <a:t>7/17/2025</a:t>
            </a:fld>
            <a:endParaRPr lang="en-US"/>
          </a:p>
        </p:txBody>
      </p:sp>
      <p:sp>
        <p:nvSpPr>
          <p:cNvPr id="5" name="Footer Placeholder 4">
            <a:extLst>
              <a:ext uri="{FF2B5EF4-FFF2-40B4-BE49-F238E27FC236}">
                <a16:creationId xmlns:a16="http://schemas.microsoft.com/office/drawing/2014/main" id="{397913E5-9B91-4201-9C36-348EDFD177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BE187C2-ED2B-4B0C-A486-186F6EC67A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4ABEA3-ED8F-4532-90C7-719BF46DFF80}" type="slidenum">
              <a:rPr lang="en-US" smtClean="0"/>
              <a:t>‹#›</a:t>
            </a:fld>
            <a:endParaRPr lang="en-US"/>
          </a:p>
        </p:txBody>
      </p:sp>
    </p:spTree>
    <p:extLst>
      <p:ext uri="{BB962C8B-B14F-4D97-AF65-F5344CB8AC3E}">
        <p14:creationId xmlns:p14="http://schemas.microsoft.com/office/powerpoint/2010/main" val="11697107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A528D-16D5-44AF-8E42-332CDAA70879}"/>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A51F67D0-2D0A-4D2C-B645-9EF60A477441}"/>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1843066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8A105C1-5153-40B9-B71E-C8E38EBFEB32}"/>
              </a:ext>
            </a:extLst>
          </p:cNvPr>
          <p:cNvSpPr/>
          <p:nvPr/>
        </p:nvSpPr>
        <p:spPr>
          <a:xfrm>
            <a:off x="5144956" y="3659539"/>
            <a:ext cx="878264" cy="51061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Tool</a:t>
            </a:r>
          </a:p>
        </p:txBody>
      </p:sp>
      <p:sp>
        <p:nvSpPr>
          <p:cNvPr id="3" name="Rectangle 2">
            <a:extLst>
              <a:ext uri="{FF2B5EF4-FFF2-40B4-BE49-F238E27FC236}">
                <a16:creationId xmlns:a16="http://schemas.microsoft.com/office/drawing/2014/main" id="{E5C9861C-C28B-4790-BFA0-BAEBA6346EA4}"/>
              </a:ext>
            </a:extLst>
          </p:cNvPr>
          <p:cNvSpPr/>
          <p:nvPr/>
        </p:nvSpPr>
        <p:spPr>
          <a:xfrm>
            <a:off x="5707422" y="2962956"/>
            <a:ext cx="878264" cy="51061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LLM</a:t>
            </a:r>
          </a:p>
        </p:txBody>
      </p:sp>
      <p:sp>
        <p:nvSpPr>
          <p:cNvPr id="4" name="Rectangle 3">
            <a:extLst>
              <a:ext uri="{FF2B5EF4-FFF2-40B4-BE49-F238E27FC236}">
                <a16:creationId xmlns:a16="http://schemas.microsoft.com/office/drawing/2014/main" id="{CE5431EC-D1D0-4EF8-AB8D-5AF9B47E388A}"/>
              </a:ext>
            </a:extLst>
          </p:cNvPr>
          <p:cNvSpPr/>
          <p:nvPr/>
        </p:nvSpPr>
        <p:spPr>
          <a:xfrm>
            <a:off x="6389295" y="3659539"/>
            <a:ext cx="878264" cy="51061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Prompt</a:t>
            </a:r>
          </a:p>
        </p:txBody>
      </p:sp>
      <p:sp>
        <p:nvSpPr>
          <p:cNvPr id="18" name="Rectangle 17">
            <a:extLst>
              <a:ext uri="{FF2B5EF4-FFF2-40B4-BE49-F238E27FC236}">
                <a16:creationId xmlns:a16="http://schemas.microsoft.com/office/drawing/2014/main" id="{3BEA23EC-933B-43C4-BA0C-4DCC7F19588B}"/>
              </a:ext>
            </a:extLst>
          </p:cNvPr>
          <p:cNvSpPr/>
          <p:nvPr/>
        </p:nvSpPr>
        <p:spPr>
          <a:xfrm>
            <a:off x="5593388" y="4337483"/>
            <a:ext cx="1106332" cy="51061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Response</a:t>
            </a:r>
          </a:p>
        </p:txBody>
      </p:sp>
      <p:sp>
        <p:nvSpPr>
          <p:cNvPr id="19" name="TextBox 18">
            <a:extLst>
              <a:ext uri="{FF2B5EF4-FFF2-40B4-BE49-F238E27FC236}">
                <a16:creationId xmlns:a16="http://schemas.microsoft.com/office/drawing/2014/main" id="{38623735-BF4B-4963-9679-C4AB710D1CCD}"/>
              </a:ext>
            </a:extLst>
          </p:cNvPr>
          <p:cNvSpPr txBox="1"/>
          <p:nvPr/>
        </p:nvSpPr>
        <p:spPr>
          <a:xfrm>
            <a:off x="4727123" y="2346336"/>
            <a:ext cx="1008418" cy="369332"/>
          </a:xfrm>
          <a:prstGeom prst="rect">
            <a:avLst/>
          </a:prstGeom>
          <a:noFill/>
        </p:spPr>
        <p:txBody>
          <a:bodyPr wrap="none" rtlCol="0">
            <a:spAutoFit/>
          </a:bodyPr>
          <a:lstStyle/>
          <a:p>
            <a:r>
              <a:rPr lang="en-US" dirty="0"/>
              <a:t>Retrieval</a:t>
            </a:r>
          </a:p>
        </p:txBody>
      </p:sp>
      <p:sp>
        <p:nvSpPr>
          <p:cNvPr id="20" name="TextBox 19">
            <a:extLst>
              <a:ext uri="{FF2B5EF4-FFF2-40B4-BE49-F238E27FC236}">
                <a16:creationId xmlns:a16="http://schemas.microsoft.com/office/drawing/2014/main" id="{4531EA26-A380-4D22-9FF4-02873AAF4BB3}"/>
              </a:ext>
            </a:extLst>
          </p:cNvPr>
          <p:cNvSpPr txBox="1"/>
          <p:nvPr/>
        </p:nvSpPr>
        <p:spPr>
          <a:xfrm>
            <a:off x="6403840" y="2346336"/>
            <a:ext cx="1240596" cy="369332"/>
          </a:xfrm>
          <a:prstGeom prst="rect">
            <a:avLst/>
          </a:prstGeom>
          <a:noFill/>
        </p:spPr>
        <p:txBody>
          <a:bodyPr wrap="none" rtlCol="0">
            <a:spAutoFit/>
          </a:bodyPr>
          <a:lstStyle/>
          <a:p>
            <a:r>
              <a:rPr lang="en-US" dirty="0"/>
              <a:t>Generation</a:t>
            </a:r>
          </a:p>
        </p:txBody>
      </p:sp>
      <p:cxnSp>
        <p:nvCxnSpPr>
          <p:cNvPr id="5" name="Straight Connector 4">
            <a:extLst>
              <a:ext uri="{FF2B5EF4-FFF2-40B4-BE49-F238E27FC236}">
                <a16:creationId xmlns:a16="http://schemas.microsoft.com/office/drawing/2014/main" id="{0BA85752-243A-4143-92A9-DE0AFB21A38F}"/>
              </a:ext>
            </a:extLst>
          </p:cNvPr>
          <p:cNvCxnSpPr>
            <a:cxnSpLocks/>
          </p:cNvCxnSpPr>
          <p:nvPr/>
        </p:nvCxnSpPr>
        <p:spPr>
          <a:xfrm>
            <a:off x="6146554" y="2726286"/>
            <a:ext cx="0" cy="246514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67116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CD28A0C-11C6-4CFB-9122-F321C6BFA2D6}"/>
              </a:ext>
            </a:extLst>
          </p:cNvPr>
          <p:cNvSpPr/>
          <p:nvPr/>
        </p:nvSpPr>
        <p:spPr>
          <a:xfrm>
            <a:off x="2290713" y="3428999"/>
            <a:ext cx="3110845" cy="237791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Agent</a:t>
            </a:r>
          </a:p>
        </p:txBody>
      </p:sp>
      <p:pic>
        <p:nvPicPr>
          <p:cNvPr id="3" name="Picture 10" descr="Loop - Free arrows icons">
            <a:extLst>
              <a:ext uri="{FF2B5EF4-FFF2-40B4-BE49-F238E27FC236}">
                <a16:creationId xmlns:a16="http://schemas.microsoft.com/office/drawing/2014/main" id="{705EE2E9-30DC-44F9-811B-87F922ED65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65945" y="3757364"/>
            <a:ext cx="2022050" cy="202205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6E9F7A54-2323-47EB-9B50-49D6200D6E3C}"/>
              </a:ext>
            </a:extLst>
          </p:cNvPr>
          <p:cNvSpPr/>
          <p:nvPr/>
        </p:nvSpPr>
        <p:spPr>
          <a:xfrm>
            <a:off x="2546908" y="5088905"/>
            <a:ext cx="878264" cy="51061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Tool</a:t>
            </a:r>
          </a:p>
        </p:txBody>
      </p:sp>
      <p:sp>
        <p:nvSpPr>
          <p:cNvPr id="5" name="Rectangle 4">
            <a:extLst>
              <a:ext uri="{FF2B5EF4-FFF2-40B4-BE49-F238E27FC236}">
                <a16:creationId xmlns:a16="http://schemas.microsoft.com/office/drawing/2014/main" id="{8835E9B1-5A47-4D6B-8D5C-012BC76A1E97}"/>
              </a:ext>
            </a:extLst>
          </p:cNvPr>
          <p:cNvSpPr/>
          <p:nvPr/>
        </p:nvSpPr>
        <p:spPr>
          <a:xfrm>
            <a:off x="4385820" y="5088905"/>
            <a:ext cx="878264" cy="51061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LLM</a:t>
            </a:r>
          </a:p>
        </p:txBody>
      </p:sp>
      <p:sp>
        <p:nvSpPr>
          <p:cNvPr id="6" name="Rectangle 5">
            <a:extLst>
              <a:ext uri="{FF2B5EF4-FFF2-40B4-BE49-F238E27FC236}">
                <a16:creationId xmlns:a16="http://schemas.microsoft.com/office/drawing/2014/main" id="{A7C658A2-CA07-4A04-92AD-1EEBC769DFFB}"/>
              </a:ext>
            </a:extLst>
          </p:cNvPr>
          <p:cNvSpPr/>
          <p:nvPr/>
        </p:nvSpPr>
        <p:spPr>
          <a:xfrm>
            <a:off x="4340944" y="3836365"/>
            <a:ext cx="878264" cy="51061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Prompt</a:t>
            </a:r>
          </a:p>
        </p:txBody>
      </p:sp>
      <p:sp>
        <p:nvSpPr>
          <p:cNvPr id="7" name="Rectangle 6">
            <a:extLst>
              <a:ext uri="{FF2B5EF4-FFF2-40B4-BE49-F238E27FC236}">
                <a16:creationId xmlns:a16="http://schemas.microsoft.com/office/drawing/2014/main" id="{1355FCF5-73B0-4C96-8AED-4190A9F93D87}"/>
              </a:ext>
            </a:extLst>
          </p:cNvPr>
          <p:cNvSpPr/>
          <p:nvPr/>
        </p:nvSpPr>
        <p:spPr>
          <a:xfrm>
            <a:off x="2552702" y="3828164"/>
            <a:ext cx="878264" cy="51061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Response</a:t>
            </a:r>
          </a:p>
        </p:txBody>
      </p:sp>
    </p:spTree>
    <p:extLst>
      <p:ext uri="{BB962C8B-B14F-4D97-AF65-F5344CB8AC3E}">
        <p14:creationId xmlns:p14="http://schemas.microsoft.com/office/powerpoint/2010/main" val="9076474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1A4B30-9920-4256-919D-93DEEEF857CD}"/>
              </a:ext>
            </a:extLst>
          </p:cNvPr>
          <p:cNvSpPr/>
          <p:nvPr/>
        </p:nvSpPr>
        <p:spPr>
          <a:xfrm>
            <a:off x="2290713" y="3428999"/>
            <a:ext cx="3110845" cy="237791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Agent</a:t>
            </a:r>
          </a:p>
        </p:txBody>
      </p:sp>
      <p:pic>
        <p:nvPicPr>
          <p:cNvPr id="1034" name="Picture 10" descr="Loop - Free arrows icons">
            <a:extLst>
              <a:ext uri="{FF2B5EF4-FFF2-40B4-BE49-F238E27FC236}">
                <a16:creationId xmlns:a16="http://schemas.microsoft.com/office/drawing/2014/main" id="{86799883-3681-4C61-9585-AD2EB36D62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50372" y="4015306"/>
            <a:ext cx="1440632" cy="144063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BE5FF609-E382-491F-A92E-6286795F2172}"/>
              </a:ext>
            </a:extLst>
          </p:cNvPr>
          <p:cNvSpPr>
            <a:spLocks noGrp="1"/>
          </p:cNvSpPr>
          <p:nvPr>
            <p:ph type="title"/>
          </p:nvPr>
        </p:nvSpPr>
        <p:spPr/>
        <p:txBody>
          <a:bodyPr/>
          <a:lstStyle/>
          <a:p>
            <a:r>
              <a:rPr lang="en-US" dirty="0"/>
              <a:t>Anatomy Of An AI Agent &amp; Agentic Workflow</a:t>
            </a:r>
          </a:p>
        </p:txBody>
      </p:sp>
      <p:sp>
        <p:nvSpPr>
          <p:cNvPr id="3" name="Content Placeholder 2">
            <a:extLst>
              <a:ext uri="{FF2B5EF4-FFF2-40B4-BE49-F238E27FC236}">
                <a16:creationId xmlns:a16="http://schemas.microsoft.com/office/drawing/2014/main" id="{64AF7CCB-D8C3-463D-B2C1-A525D62509FB}"/>
              </a:ext>
            </a:extLst>
          </p:cNvPr>
          <p:cNvSpPr>
            <a:spLocks noGrp="1"/>
          </p:cNvSpPr>
          <p:nvPr>
            <p:ph idx="1"/>
          </p:nvPr>
        </p:nvSpPr>
        <p:spPr>
          <a:xfrm>
            <a:off x="838200" y="1396869"/>
            <a:ext cx="5034699" cy="1325563"/>
          </a:xfrm>
        </p:spPr>
        <p:txBody>
          <a:bodyPr>
            <a:noAutofit/>
          </a:bodyPr>
          <a:lstStyle/>
          <a:p>
            <a:pPr marL="0" indent="0">
              <a:buNone/>
            </a:pPr>
            <a:r>
              <a:rPr lang="en-US" sz="1800" dirty="0"/>
              <a:t>A basic AI Agent is a wrapper that implements a predefined “loop” of business logic using the reasoning abilities of an LLM and the functional capabilities and external information provided by a set of tools, to execute a simple and generally single focus task.</a:t>
            </a:r>
          </a:p>
        </p:txBody>
      </p:sp>
      <p:sp>
        <p:nvSpPr>
          <p:cNvPr id="5" name="Rectangle 4">
            <a:extLst>
              <a:ext uri="{FF2B5EF4-FFF2-40B4-BE49-F238E27FC236}">
                <a16:creationId xmlns:a16="http://schemas.microsoft.com/office/drawing/2014/main" id="{D8AE88D7-E991-47D1-84DA-9F5A00CF236E}"/>
              </a:ext>
            </a:extLst>
          </p:cNvPr>
          <p:cNvSpPr/>
          <p:nvPr/>
        </p:nvSpPr>
        <p:spPr>
          <a:xfrm>
            <a:off x="2546908" y="5088905"/>
            <a:ext cx="878264" cy="51061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Tool</a:t>
            </a:r>
          </a:p>
        </p:txBody>
      </p:sp>
      <p:sp>
        <p:nvSpPr>
          <p:cNvPr id="6" name="Rectangle 5">
            <a:extLst>
              <a:ext uri="{FF2B5EF4-FFF2-40B4-BE49-F238E27FC236}">
                <a16:creationId xmlns:a16="http://schemas.microsoft.com/office/drawing/2014/main" id="{D309CA56-2B19-491C-802D-CE2F514D6C14}"/>
              </a:ext>
            </a:extLst>
          </p:cNvPr>
          <p:cNvSpPr/>
          <p:nvPr/>
        </p:nvSpPr>
        <p:spPr>
          <a:xfrm>
            <a:off x="4385820" y="5088905"/>
            <a:ext cx="878264" cy="51061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LLM</a:t>
            </a:r>
          </a:p>
        </p:txBody>
      </p:sp>
      <p:cxnSp>
        <p:nvCxnSpPr>
          <p:cNvPr id="8" name="Straight Connector 7">
            <a:extLst>
              <a:ext uri="{FF2B5EF4-FFF2-40B4-BE49-F238E27FC236}">
                <a16:creationId xmlns:a16="http://schemas.microsoft.com/office/drawing/2014/main" id="{4C33330E-B3EB-433D-9C5E-18A5D2752F37}"/>
              </a:ext>
            </a:extLst>
          </p:cNvPr>
          <p:cNvCxnSpPr>
            <a:cxnSpLocks/>
          </p:cNvCxnSpPr>
          <p:nvPr/>
        </p:nvCxnSpPr>
        <p:spPr>
          <a:xfrm>
            <a:off x="6004874" y="2432115"/>
            <a:ext cx="0" cy="3703214"/>
          </a:xfrm>
          <a:prstGeom prst="line">
            <a:avLst/>
          </a:prstGeom>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806D581E-C019-4F51-9A13-E7ABF204E0CF}"/>
              </a:ext>
            </a:extLst>
          </p:cNvPr>
          <p:cNvSpPr/>
          <p:nvPr/>
        </p:nvSpPr>
        <p:spPr>
          <a:xfrm>
            <a:off x="7854490" y="3103449"/>
            <a:ext cx="1749457" cy="823274"/>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Orchestration Agent</a:t>
            </a:r>
          </a:p>
        </p:txBody>
      </p:sp>
      <p:sp>
        <p:nvSpPr>
          <p:cNvPr id="11" name="Content Placeholder 2">
            <a:extLst>
              <a:ext uri="{FF2B5EF4-FFF2-40B4-BE49-F238E27FC236}">
                <a16:creationId xmlns:a16="http://schemas.microsoft.com/office/drawing/2014/main" id="{7E773462-6F80-4588-8EE1-81151C216AF2}"/>
              </a:ext>
            </a:extLst>
          </p:cNvPr>
          <p:cNvSpPr txBox="1">
            <a:spLocks/>
          </p:cNvSpPr>
          <p:nvPr/>
        </p:nvSpPr>
        <p:spPr>
          <a:xfrm>
            <a:off x="6136850" y="1396869"/>
            <a:ext cx="5034699" cy="13255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t>A basic Agentic workflow is a semi-stochastic process which leverages multiple purpose built agents to execute complex multi-step workflows.</a:t>
            </a:r>
          </a:p>
        </p:txBody>
      </p:sp>
      <p:sp>
        <p:nvSpPr>
          <p:cNvPr id="12" name="Rectangle 11">
            <a:extLst>
              <a:ext uri="{FF2B5EF4-FFF2-40B4-BE49-F238E27FC236}">
                <a16:creationId xmlns:a16="http://schemas.microsoft.com/office/drawing/2014/main" id="{F3F52E30-A07A-4BF6-9F39-11DA0181F720}"/>
              </a:ext>
            </a:extLst>
          </p:cNvPr>
          <p:cNvSpPr/>
          <p:nvPr/>
        </p:nvSpPr>
        <p:spPr>
          <a:xfrm>
            <a:off x="6411502" y="4832808"/>
            <a:ext cx="1370814" cy="823274"/>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Task X</a:t>
            </a:r>
          </a:p>
          <a:p>
            <a:pPr algn="ctr"/>
            <a:r>
              <a:rPr lang="en-US" dirty="0">
                <a:solidFill>
                  <a:schemeClr val="tx1"/>
                </a:solidFill>
              </a:rPr>
              <a:t> Agent</a:t>
            </a:r>
          </a:p>
        </p:txBody>
      </p:sp>
      <p:sp>
        <p:nvSpPr>
          <p:cNvPr id="13" name="Rectangle 12">
            <a:extLst>
              <a:ext uri="{FF2B5EF4-FFF2-40B4-BE49-F238E27FC236}">
                <a16:creationId xmlns:a16="http://schemas.microsoft.com/office/drawing/2014/main" id="{813279C6-DC34-4232-AA1C-AE3696EA9498}"/>
              </a:ext>
            </a:extLst>
          </p:cNvPr>
          <p:cNvSpPr/>
          <p:nvPr/>
        </p:nvSpPr>
        <p:spPr>
          <a:xfrm>
            <a:off x="8046412" y="4832808"/>
            <a:ext cx="1370814" cy="823274"/>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Task Y</a:t>
            </a:r>
          </a:p>
          <a:p>
            <a:pPr algn="ctr"/>
            <a:r>
              <a:rPr lang="en-US" dirty="0">
                <a:solidFill>
                  <a:schemeClr val="tx1"/>
                </a:solidFill>
              </a:rPr>
              <a:t> Agent</a:t>
            </a:r>
          </a:p>
        </p:txBody>
      </p:sp>
      <p:sp>
        <p:nvSpPr>
          <p:cNvPr id="14" name="Rectangle 13">
            <a:extLst>
              <a:ext uri="{FF2B5EF4-FFF2-40B4-BE49-F238E27FC236}">
                <a16:creationId xmlns:a16="http://schemas.microsoft.com/office/drawing/2014/main" id="{7741A407-A00D-43A9-995E-559A67B64843}"/>
              </a:ext>
            </a:extLst>
          </p:cNvPr>
          <p:cNvSpPr/>
          <p:nvPr/>
        </p:nvSpPr>
        <p:spPr>
          <a:xfrm>
            <a:off x="9681323" y="4843655"/>
            <a:ext cx="1370814" cy="823274"/>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Task Z</a:t>
            </a:r>
          </a:p>
          <a:p>
            <a:pPr algn="ctr"/>
            <a:r>
              <a:rPr lang="en-US" dirty="0">
                <a:solidFill>
                  <a:schemeClr val="tx1"/>
                </a:solidFill>
              </a:rPr>
              <a:t> Agent</a:t>
            </a:r>
          </a:p>
        </p:txBody>
      </p:sp>
      <p:sp>
        <p:nvSpPr>
          <p:cNvPr id="15" name="Rectangle 14">
            <a:extLst>
              <a:ext uri="{FF2B5EF4-FFF2-40B4-BE49-F238E27FC236}">
                <a16:creationId xmlns:a16="http://schemas.microsoft.com/office/drawing/2014/main" id="{7F7CC9B7-F584-4528-81A1-38D264234333}"/>
              </a:ext>
            </a:extLst>
          </p:cNvPr>
          <p:cNvSpPr/>
          <p:nvPr/>
        </p:nvSpPr>
        <p:spPr>
          <a:xfrm>
            <a:off x="4340944" y="3836365"/>
            <a:ext cx="878264" cy="51061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Prompt</a:t>
            </a:r>
          </a:p>
        </p:txBody>
      </p:sp>
      <p:sp>
        <p:nvSpPr>
          <p:cNvPr id="21" name="Rectangle 20">
            <a:extLst>
              <a:ext uri="{FF2B5EF4-FFF2-40B4-BE49-F238E27FC236}">
                <a16:creationId xmlns:a16="http://schemas.microsoft.com/office/drawing/2014/main" id="{B63FBD87-00D7-4759-930C-1655D436784F}"/>
              </a:ext>
            </a:extLst>
          </p:cNvPr>
          <p:cNvSpPr/>
          <p:nvPr/>
        </p:nvSpPr>
        <p:spPr>
          <a:xfrm>
            <a:off x="3407003" y="6062155"/>
            <a:ext cx="878264" cy="331062"/>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Output</a:t>
            </a:r>
          </a:p>
        </p:txBody>
      </p:sp>
      <p:sp>
        <p:nvSpPr>
          <p:cNvPr id="22" name="Rectangle 21">
            <a:extLst>
              <a:ext uri="{FF2B5EF4-FFF2-40B4-BE49-F238E27FC236}">
                <a16:creationId xmlns:a16="http://schemas.microsoft.com/office/drawing/2014/main" id="{292658DE-97B4-4153-8FBF-892F21FF399E}"/>
              </a:ext>
            </a:extLst>
          </p:cNvPr>
          <p:cNvSpPr/>
          <p:nvPr/>
        </p:nvSpPr>
        <p:spPr>
          <a:xfrm>
            <a:off x="6406298" y="4237705"/>
            <a:ext cx="4645839" cy="294968"/>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Message BUS and/or Protocol</a:t>
            </a:r>
          </a:p>
        </p:txBody>
      </p:sp>
      <p:cxnSp>
        <p:nvCxnSpPr>
          <p:cNvPr id="20" name="Straight Connector 19">
            <a:extLst>
              <a:ext uri="{FF2B5EF4-FFF2-40B4-BE49-F238E27FC236}">
                <a16:creationId xmlns:a16="http://schemas.microsoft.com/office/drawing/2014/main" id="{8B5E359C-D5EA-41F2-A739-E704C9BFCEDB}"/>
              </a:ext>
            </a:extLst>
          </p:cNvPr>
          <p:cNvCxnSpPr>
            <a:stCxn id="10" idx="2"/>
            <a:endCxn id="22" idx="0"/>
          </p:cNvCxnSpPr>
          <p:nvPr/>
        </p:nvCxnSpPr>
        <p:spPr>
          <a:xfrm flipH="1">
            <a:off x="8729218" y="3926723"/>
            <a:ext cx="1" cy="310982"/>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41FADD12-374F-4839-A742-C0AA67B9BC57}"/>
              </a:ext>
            </a:extLst>
          </p:cNvPr>
          <p:cNvCxnSpPr>
            <a:stCxn id="12" idx="0"/>
            <a:endCxn id="22" idx="2"/>
          </p:cNvCxnSpPr>
          <p:nvPr/>
        </p:nvCxnSpPr>
        <p:spPr>
          <a:xfrm rot="5400000" flipH="1" flipV="1">
            <a:off x="7762996" y="3866587"/>
            <a:ext cx="300135" cy="1632309"/>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9" name="Connector: Elbow 28">
            <a:extLst>
              <a:ext uri="{FF2B5EF4-FFF2-40B4-BE49-F238E27FC236}">
                <a16:creationId xmlns:a16="http://schemas.microsoft.com/office/drawing/2014/main" id="{C4E60A3C-0175-4222-8C6B-A583BD6B684A}"/>
              </a:ext>
            </a:extLst>
          </p:cNvPr>
          <p:cNvCxnSpPr>
            <a:cxnSpLocks/>
            <a:stCxn id="14" idx="0"/>
            <a:endCxn id="22" idx="2"/>
          </p:cNvCxnSpPr>
          <p:nvPr/>
        </p:nvCxnSpPr>
        <p:spPr>
          <a:xfrm rot="16200000" flipV="1">
            <a:off x="9392483" y="3869408"/>
            <a:ext cx="310982" cy="1637512"/>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32" name="Connector: Elbow 31">
            <a:extLst>
              <a:ext uri="{FF2B5EF4-FFF2-40B4-BE49-F238E27FC236}">
                <a16:creationId xmlns:a16="http://schemas.microsoft.com/office/drawing/2014/main" id="{D69DBA8E-27E8-4871-96EB-D3A7E3A340FA}"/>
              </a:ext>
            </a:extLst>
          </p:cNvPr>
          <p:cNvCxnSpPr>
            <a:cxnSpLocks/>
            <a:stCxn id="13" idx="0"/>
            <a:endCxn id="22" idx="2"/>
          </p:cNvCxnSpPr>
          <p:nvPr/>
        </p:nvCxnSpPr>
        <p:spPr>
          <a:xfrm rot="16200000" flipV="1">
            <a:off x="8580452" y="4681440"/>
            <a:ext cx="300135" cy="2601"/>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8FE84326-670B-40F6-965C-8ED94D692FF5}"/>
              </a:ext>
            </a:extLst>
          </p:cNvPr>
          <p:cNvCxnSpPr>
            <a:cxnSpLocks/>
            <a:stCxn id="4" idx="2"/>
            <a:endCxn id="21" idx="0"/>
          </p:cNvCxnSpPr>
          <p:nvPr/>
        </p:nvCxnSpPr>
        <p:spPr>
          <a:xfrm flipH="1">
            <a:off x="3846135" y="5806910"/>
            <a:ext cx="1" cy="255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7DB6A655-EEB9-4793-8190-414325080A06}"/>
              </a:ext>
            </a:extLst>
          </p:cNvPr>
          <p:cNvSpPr/>
          <p:nvPr/>
        </p:nvSpPr>
        <p:spPr>
          <a:xfrm>
            <a:off x="3407003" y="2766875"/>
            <a:ext cx="878264" cy="331062"/>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Input</a:t>
            </a:r>
          </a:p>
        </p:txBody>
      </p:sp>
      <p:cxnSp>
        <p:nvCxnSpPr>
          <p:cNvPr id="41" name="Straight Arrow Connector 40">
            <a:extLst>
              <a:ext uri="{FF2B5EF4-FFF2-40B4-BE49-F238E27FC236}">
                <a16:creationId xmlns:a16="http://schemas.microsoft.com/office/drawing/2014/main" id="{29DA9AA0-EDDC-4325-8D74-A6FE6B5A0865}"/>
              </a:ext>
            </a:extLst>
          </p:cNvPr>
          <p:cNvCxnSpPr>
            <a:cxnSpLocks/>
            <a:stCxn id="40" idx="2"/>
            <a:endCxn id="4" idx="0"/>
          </p:cNvCxnSpPr>
          <p:nvPr/>
        </p:nvCxnSpPr>
        <p:spPr>
          <a:xfrm>
            <a:off x="3846135" y="3097937"/>
            <a:ext cx="1" cy="3310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87000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C6B03-6623-435F-AE91-4BB1413A301B}"/>
              </a:ext>
            </a:extLst>
          </p:cNvPr>
          <p:cNvSpPr>
            <a:spLocks noGrp="1"/>
          </p:cNvSpPr>
          <p:nvPr>
            <p:ph type="title"/>
          </p:nvPr>
        </p:nvSpPr>
        <p:spPr>
          <a:xfrm>
            <a:off x="854244" y="-261779"/>
            <a:ext cx="10515600" cy="1325563"/>
          </a:xfrm>
        </p:spPr>
        <p:txBody>
          <a:bodyPr anchor="b"/>
          <a:lstStyle/>
          <a:p>
            <a:r>
              <a:rPr lang="en-US" dirty="0"/>
              <a:t>Compartmentalizing The Agent Loop</a:t>
            </a:r>
          </a:p>
        </p:txBody>
      </p:sp>
      <p:sp>
        <p:nvSpPr>
          <p:cNvPr id="3" name="Content Placeholder 2">
            <a:extLst>
              <a:ext uri="{FF2B5EF4-FFF2-40B4-BE49-F238E27FC236}">
                <a16:creationId xmlns:a16="http://schemas.microsoft.com/office/drawing/2014/main" id="{144175D0-CD7D-4983-B2F1-F0E776D0EE2E}"/>
              </a:ext>
            </a:extLst>
          </p:cNvPr>
          <p:cNvSpPr>
            <a:spLocks noGrp="1"/>
          </p:cNvSpPr>
          <p:nvPr>
            <p:ph idx="1"/>
          </p:nvPr>
        </p:nvSpPr>
        <p:spPr>
          <a:xfrm>
            <a:off x="4603631" y="1530658"/>
            <a:ext cx="6653981" cy="2353084"/>
          </a:xfrm>
        </p:spPr>
        <p:txBody>
          <a:bodyPr>
            <a:normAutofit/>
          </a:bodyPr>
          <a:lstStyle/>
          <a:p>
            <a:pPr marL="0" indent="0">
              <a:buNone/>
            </a:pPr>
            <a:r>
              <a:rPr lang="en-US" sz="1800" dirty="0"/>
              <a:t>The Agent Loop can be broken down in terms of the causal nature the internal code paths connecting its components. </a:t>
            </a:r>
          </a:p>
          <a:p>
            <a:pPr marL="0" indent="0">
              <a:buNone/>
            </a:pPr>
            <a:r>
              <a:rPr lang="en-US" sz="1800" dirty="0"/>
              <a:t>By categorizing internal agent code paths as being deterministic or non-deterministic we can understand the available testing techniques and tooling. </a:t>
            </a:r>
          </a:p>
          <a:p>
            <a:pPr marL="0" indent="0">
              <a:buNone/>
            </a:pPr>
            <a:r>
              <a:rPr lang="en-US" sz="1800" dirty="0"/>
              <a:t>This relationship however is unique to each agent or scenario. The examples below highlight some common patterns.</a:t>
            </a:r>
          </a:p>
        </p:txBody>
      </p:sp>
      <p:cxnSp>
        <p:nvCxnSpPr>
          <p:cNvPr id="16" name="Straight Connector 15">
            <a:extLst>
              <a:ext uri="{FF2B5EF4-FFF2-40B4-BE49-F238E27FC236}">
                <a16:creationId xmlns:a16="http://schemas.microsoft.com/office/drawing/2014/main" id="{0B5515AB-3A10-4306-9C67-02FA7F757C93}"/>
              </a:ext>
            </a:extLst>
          </p:cNvPr>
          <p:cNvCxnSpPr/>
          <p:nvPr/>
        </p:nvCxnSpPr>
        <p:spPr>
          <a:xfrm>
            <a:off x="609600" y="3877256"/>
            <a:ext cx="10972800" cy="0"/>
          </a:xfrm>
          <a:prstGeom prst="line">
            <a:avLst/>
          </a:prstGeom>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CB69AC9F-05B3-4555-B538-49C51A3D2EB9}"/>
              </a:ext>
            </a:extLst>
          </p:cNvPr>
          <p:cNvSpPr txBox="1"/>
          <p:nvPr/>
        </p:nvSpPr>
        <p:spPr>
          <a:xfrm>
            <a:off x="2161952" y="4002721"/>
            <a:ext cx="1438342" cy="369332"/>
          </a:xfrm>
          <a:prstGeom prst="rect">
            <a:avLst/>
          </a:prstGeom>
          <a:noFill/>
        </p:spPr>
        <p:txBody>
          <a:bodyPr wrap="none" rtlCol="0">
            <a:spAutoFit/>
          </a:bodyPr>
          <a:lstStyle/>
          <a:p>
            <a:r>
              <a:rPr lang="en-US" dirty="0"/>
              <a:t>Deterministic</a:t>
            </a:r>
          </a:p>
        </p:txBody>
      </p:sp>
      <p:sp>
        <p:nvSpPr>
          <p:cNvPr id="18" name="TextBox 17">
            <a:extLst>
              <a:ext uri="{FF2B5EF4-FFF2-40B4-BE49-F238E27FC236}">
                <a16:creationId xmlns:a16="http://schemas.microsoft.com/office/drawing/2014/main" id="{B4BE7905-4D89-4151-BFD9-4025F15D5A54}"/>
              </a:ext>
            </a:extLst>
          </p:cNvPr>
          <p:cNvSpPr txBox="1"/>
          <p:nvPr/>
        </p:nvSpPr>
        <p:spPr>
          <a:xfrm>
            <a:off x="8223539" y="4002721"/>
            <a:ext cx="1901611" cy="369332"/>
          </a:xfrm>
          <a:prstGeom prst="rect">
            <a:avLst/>
          </a:prstGeom>
          <a:noFill/>
        </p:spPr>
        <p:txBody>
          <a:bodyPr wrap="none" rtlCol="0">
            <a:spAutoFit/>
          </a:bodyPr>
          <a:lstStyle/>
          <a:p>
            <a:r>
              <a:rPr lang="en-US" dirty="0"/>
              <a:t>Non-Deterministic</a:t>
            </a:r>
          </a:p>
        </p:txBody>
      </p:sp>
      <p:sp>
        <p:nvSpPr>
          <p:cNvPr id="19" name="Rectangle 18">
            <a:extLst>
              <a:ext uri="{FF2B5EF4-FFF2-40B4-BE49-F238E27FC236}">
                <a16:creationId xmlns:a16="http://schemas.microsoft.com/office/drawing/2014/main" id="{0B439712-CFC4-4A3F-8E90-EFA83556B881}"/>
              </a:ext>
            </a:extLst>
          </p:cNvPr>
          <p:cNvSpPr/>
          <p:nvPr/>
        </p:nvSpPr>
        <p:spPr>
          <a:xfrm>
            <a:off x="672899" y="5284057"/>
            <a:ext cx="880010" cy="35538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Tool</a:t>
            </a:r>
            <a:endParaRPr lang="en-US" sz="1400" dirty="0">
              <a:solidFill>
                <a:schemeClr val="tx1"/>
              </a:solidFill>
            </a:endParaRPr>
          </a:p>
        </p:txBody>
      </p:sp>
      <p:sp>
        <p:nvSpPr>
          <p:cNvPr id="20" name="TextBox 19">
            <a:extLst>
              <a:ext uri="{FF2B5EF4-FFF2-40B4-BE49-F238E27FC236}">
                <a16:creationId xmlns:a16="http://schemas.microsoft.com/office/drawing/2014/main" id="{43BA932B-F47F-45DF-8C0A-D99821900B9D}"/>
              </a:ext>
            </a:extLst>
          </p:cNvPr>
          <p:cNvSpPr txBox="1"/>
          <p:nvPr/>
        </p:nvSpPr>
        <p:spPr>
          <a:xfrm>
            <a:off x="791373" y="4824078"/>
            <a:ext cx="643061" cy="276999"/>
          </a:xfrm>
          <a:prstGeom prst="rect">
            <a:avLst/>
          </a:prstGeom>
          <a:solidFill>
            <a:schemeClr val="accent1">
              <a:lumMod val="20000"/>
              <a:lumOff val="80000"/>
            </a:schemeClr>
          </a:solidFill>
        </p:spPr>
        <p:txBody>
          <a:bodyPr wrap="none" rtlCol="0">
            <a:spAutoFit/>
          </a:bodyPr>
          <a:lstStyle/>
          <a:p>
            <a:r>
              <a:rPr lang="en-US" sz="1200" dirty="0"/>
              <a:t>Params</a:t>
            </a:r>
          </a:p>
        </p:txBody>
      </p:sp>
      <p:sp>
        <p:nvSpPr>
          <p:cNvPr id="21" name="TextBox 20">
            <a:extLst>
              <a:ext uri="{FF2B5EF4-FFF2-40B4-BE49-F238E27FC236}">
                <a16:creationId xmlns:a16="http://schemas.microsoft.com/office/drawing/2014/main" id="{54CF1303-C8FD-4E9E-9DA0-996FE31D2686}"/>
              </a:ext>
            </a:extLst>
          </p:cNvPr>
          <p:cNvSpPr txBox="1"/>
          <p:nvPr/>
        </p:nvSpPr>
        <p:spPr>
          <a:xfrm>
            <a:off x="804133" y="5799269"/>
            <a:ext cx="630301" cy="276999"/>
          </a:xfrm>
          <a:prstGeom prst="rect">
            <a:avLst/>
          </a:prstGeom>
          <a:solidFill>
            <a:schemeClr val="accent4">
              <a:lumMod val="40000"/>
              <a:lumOff val="60000"/>
            </a:schemeClr>
          </a:solidFill>
        </p:spPr>
        <p:txBody>
          <a:bodyPr wrap="none" rtlCol="0">
            <a:spAutoFit/>
          </a:bodyPr>
          <a:lstStyle/>
          <a:p>
            <a:r>
              <a:rPr lang="en-US" sz="1200" dirty="0"/>
              <a:t>Output</a:t>
            </a:r>
          </a:p>
        </p:txBody>
      </p:sp>
      <p:cxnSp>
        <p:nvCxnSpPr>
          <p:cNvPr id="22" name="Straight Arrow Connector 21">
            <a:extLst>
              <a:ext uri="{FF2B5EF4-FFF2-40B4-BE49-F238E27FC236}">
                <a16:creationId xmlns:a16="http://schemas.microsoft.com/office/drawing/2014/main" id="{4EC3DF7C-13F7-49BF-BBD5-6F0926B36451}"/>
              </a:ext>
            </a:extLst>
          </p:cNvPr>
          <p:cNvCxnSpPr>
            <a:cxnSpLocks/>
            <a:stCxn id="20" idx="2"/>
            <a:endCxn id="19" idx="0"/>
          </p:cNvCxnSpPr>
          <p:nvPr/>
        </p:nvCxnSpPr>
        <p:spPr>
          <a:xfrm>
            <a:off x="1112904" y="5101077"/>
            <a:ext cx="0" cy="1829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575D0AF0-F5F8-48D1-A60C-8B73176E676D}"/>
              </a:ext>
            </a:extLst>
          </p:cNvPr>
          <p:cNvCxnSpPr>
            <a:cxnSpLocks/>
            <a:stCxn id="19" idx="2"/>
            <a:endCxn id="21" idx="0"/>
          </p:cNvCxnSpPr>
          <p:nvPr/>
        </p:nvCxnSpPr>
        <p:spPr>
          <a:xfrm>
            <a:off x="1112904" y="5639440"/>
            <a:ext cx="6380" cy="1598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372811FD-72BE-4837-A07C-78FE80CC38BA}"/>
              </a:ext>
            </a:extLst>
          </p:cNvPr>
          <p:cNvSpPr/>
          <p:nvPr/>
        </p:nvSpPr>
        <p:spPr>
          <a:xfrm>
            <a:off x="4695759" y="5353982"/>
            <a:ext cx="880010" cy="35538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LLM</a:t>
            </a:r>
            <a:endParaRPr lang="en-US" sz="1400" dirty="0">
              <a:solidFill>
                <a:schemeClr val="tx1"/>
              </a:solidFill>
            </a:endParaRPr>
          </a:p>
        </p:txBody>
      </p:sp>
      <p:sp>
        <p:nvSpPr>
          <p:cNvPr id="32" name="TextBox 31">
            <a:extLst>
              <a:ext uri="{FF2B5EF4-FFF2-40B4-BE49-F238E27FC236}">
                <a16:creationId xmlns:a16="http://schemas.microsoft.com/office/drawing/2014/main" id="{AD066B49-30AF-4007-BBB3-DB3DBC0CBAA4}"/>
              </a:ext>
            </a:extLst>
          </p:cNvPr>
          <p:cNvSpPr txBox="1"/>
          <p:nvPr/>
        </p:nvSpPr>
        <p:spPr>
          <a:xfrm>
            <a:off x="4608632" y="5926565"/>
            <a:ext cx="1054263" cy="276999"/>
          </a:xfrm>
          <a:prstGeom prst="rect">
            <a:avLst/>
          </a:prstGeom>
          <a:solidFill>
            <a:schemeClr val="accent1">
              <a:lumMod val="20000"/>
              <a:lumOff val="80000"/>
            </a:schemeClr>
          </a:solidFill>
        </p:spPr>
        <p:txBody>
          <a:bodyPr wrap="none" rtlCol="0">
            <a:spAutoFit/>
          </a:bodyPr>
          <a:lstStyle/>
          <a:p>
            <a:r>
              <a:rPr lang="en-US" sz="1200" dirty="0"/>
              <a:t>Tool Selection</a:t>
            </a:r>
          </a:p>
        </p:txBody>
      </p:sp>
      <p:cxnSp>
        <p:nvCxnSpPr>
          <p:cNvPr id="33" name="Straight Arrow Connector 32">
            <a:extLst>
              <a:ext uri="{FF2B5EF4-FFF2-40B4-BE49-F238E27FC236}">
                <a16:creationId xmlns:a16="http://schemas.microsoft.com/office/drawing/2014/main" id="{8E1EF589-9BA2-4103-B415-5591E1E1B863}"/>
              </a:ext>
            </a:extLst>
          </p:cNvPr>
          <p:cNvCxnSpPr>
            <a:cxnSpLocks/>
            <a:stCxn id="50" idx="2"/>
            <a:endCxn id="30" idx="0"/>
          </p:cNvCxnSpPr>
          <p:nvPr/>
        </p:nvCxnSpPr>
        <p:spPr>
          <a:xfrm>
            <a:off x="5134708" y="5152745"/>
            <a:ext cx="1056" cy="2012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18F48103-10AE-490E-89B3-4DED50B92BC9}"/>
              </a:ext>
            </a:extLst>
          </p:cNvPr>
          <p:cNvCxnSpPr>
            <a:cxnSpLocks/>
            <a:stCxn id="30" idx="2"/>
            <a:endCxn id="32" idx="0"/>
          </p:cNvCxnSpPr>
          <p:nvPr/>
        </p:nvCxnSpPr>
        <p:spPr>
          <a:xfrm>
            <a:off x="5135764" y="5709365"/>
            <a:ext cx="0" cy="21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9D5FC87A-9866-4347-A695-DAF39BE70EBA}"/>
              </a:ext>
            </a:extLst>
          </p:cNvPr>
          <p:cNvSpPr txBox="1"/>
          <p:nvPr/>
        </p:nvSpPr>
        <p:spPr>
          <a:xfrm>
            <a:off x="2154158" y="4710427"/>
            <a:ext cx="514885" cy="276999"/>
          </a:xfrm>
          <a:prstGeom prst="rect">
            <a:avLst/>
          </a:prstGeom>
          <a:solidFill>
            <a:schemeClr val="accent4">
              <a:lumMod val="40000"/>
              <a:lumOff val="60000"/>
            </a:schemeClr>
          </a:solidFill>
        </p:spPr>
        <p:txBody>
          <a:bodyPr wrap="none" rtlCol="0">
            <a:spAutoFit/>
          </a:bodyPr>
          <a:lstStyle/>
          <a:p>
            <a:r>
              <a:rPr lang="en-US" sz="1200" dirty="0"/>
              <a:t>Input</a:t>
            </a:r>
          </a:p>
        </p:txBody>
      </p:sp>
      <p:cxnSp>
        <p:nvCxnSpPr>
          <p:cNvPr id="39" name="Straight Arrow Connector 38">
            <a:extLst>
              <a:ext uri="{FF2B5EF4-FFF2-40B4-BE49-F238E27FC236}">
                <a16:creationId xmlns:a16="http://schemas.microsoft.com/office/drawing/2014/main" id="{705F5E50-0886-4A58-9AE4-BD5D09E21F59}"/>
              </a:ext>
            </a:extLst>
          </p:cNvPr>
          <p:cNvCxnSpPr>
            <a:cxnSpLocks/>
            <a:stCxn id="37" idx="2"/>
            <a:endCxn id="47" idx="0"/>
          </p:cNvCxnSpPr>
          <p:nvPr/>
        </p:nvCxnSpPr>
        <p:spPr>
          <a:xfrm flipH="1">
            <a:off x="2406549" y="4987426"/>
            <a:ext cx="5052" cy="2942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8DCC8615-4163-4BDB-8887-A692E7244320}"/>
              </a:ext>
            </a:extLst>
          </p:cNvPr>
          <p:cNvCxnSpPr>
            <a:cxnSpLocks/>
            <a:stCxn id="47" idx="2"/>
            <a:endCxn id="45" idx="0"/>
          </p:cNvCxnSpPr>
          <p:nvPr/>
        </p:nvCxnSpPr>
        <p:spPr>
          <a:xfrm>
            <a:off x="2406549" y="5558672"/>
            <a:ext cx="5051" cy="2244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BC406EBC-5902-445A-81FC-EDFECA8665FE}"/>
              </a:ext>
            </a:extLst>
          </p:cNvPr>
          <p:cNvSpPr/>
          <p:nvPr/>
        </p:nvSpPr>
        <p:spPr>
          <a:xfrm>
            <a:off x="1971595" y="5783108"/>
            <a:ext cx="880010" cy="35538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Prompt</a:t>
            </a:r>
            <a:endParaRPr lang="en-US" sz="1400" dirty="0">
              <a:solidFill>
                <a:schemeClr val="tx1"/>
              </a:solidFill>
            </a:endParaRPr>
          </a:p>
        </p:txBody>
      </p:sp>
      <p:sp>
        <p:nvSpPr>
          <p:cNvPr id="47" name="TextBox 46">
            <a:extLst>
              <a:ext uri="{FF2B5EF4-FFF2-40B4-BE49-F238E27FC236}">
                <a16:creationId xmlns:a16="http://schemas.microsoft.com/office/drawing/2014/main" id="{583E6B5B-F406-491D-8265-DF5755E2293E}"/>
              </a:ext>
            </a:extLst>
          </p:cNvPr>
          <p:cNvSpPr txBox="1"/>
          <p:nvPr/>
        </p:nvSpPr>
        <p:spPr>
          <a:xfrm>
            <a:off x="1951520" y="5281673"/>
            <a:ext cx="910057" cy="276999"/>
          </a:xfrm>
          <a:prstGeom prst="rect">
            <a:avLst/>
          </a:prstGeom>
          <a:solidFill>
            <a:schemeClr val="accent1">
              <a:lumMod val="20000"/>
              <a:lumOff val="80000"/>
            </a:schemeClr>
          </a:solidFill>
        </p:spPr>
        <p:txBody>
          <a:bodyPr wrap="none" rtlCol="0">
            <a:spAutoFit/>
          </a:bodyPr>
          <a:lstStyle/>
          <a:p>
            <a:r>
              <a:rPr lang="en-US" sz="1200" dirty="0"/>
              <a:t>Sanitization</a:t>
            </a:r>
          </a:p>
        </p:txBody>
      </p:sp>
      <p:sp>
        <p:nvSpPr>
          <p:cNvPr id="50" name="Rectangle 49">
            <a:extLst>
              <a:ext uri="{FF2B5EF4-FFF2-40B4-BE49-F238E27FC236}">
                <a16:creationId xmlns:a16="http://schemas.microsoft.com/office/drawing/2014/main" id="{46784BEE-2CC6-45D2-834B-EDE50034E940}"/>
              </a:ext>
            </a:extLst>
          </p:cNvPr>
          <p:cNvSpPr/>
          <p:nvPr/>
        </p:nvSpPr>
        <p:spPr>
          <a:xfrm>
            <a:off x="4694703" y="4797362"/>
            <a:ext cx="880010" cy="35538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Prompt</a:t>
            </a:r>
            <a:endParaRPr lang="en-US" sz="1400" dirty="0">
              <a:solidFill>
                <a:schemeClr val="tx1"/>
              </a:solidFill>
            </a:endParaRPr>
          </a:p>
        </p:txBody>
      </p:sp>
      <p:sp>
        <p:nvSpPr>
          <p:cNvPr id="54" name="TextBox 53">
            <a:extLst>
              <a:ext uri="{FF2B5EF4-FFF2-40B4-BE49-F238E27FC236}">
                <a16:creationId xmlns:a16="http://schemas.microsoft.com/office/drawing/2014/main" id="{9ED321A1-A723-4F81-BA7B-C5A66ECEA9DF}"/>
              </a:ext>
            </a:extLst>
          </p:cNvPr>
          <p:cNvSpPr txBox="1"/>
          <p:nvPr/>
        </p:nvSpPr>
        <p:spPr>
          <a:xfrm>
            <a:off x="9750885" y="5928243"/>
            <a:ext cx="630301" cy="276999"/>
          </a:xfrm>
          <a:prstGeom prst="rect">
            <a:avLst/>
          </a:prstGeom>
          <a:solidFill>
            <a:schemeClr val="accent4">
              <a:lumMod val="40000"/>
              <a:lumOff val="60000"/>
            </a:schemeClr>
          </a:solidFill>
        </p:spPr>
        <p:txBody>
          <a:bodyPr wrap="none" rtlCol="0">
            <a:spAutoFit/>
          </a:bodyPr>
          <a:lstStyle/>
          <a:p>
            <a:r>
              <a:rPr lang="en-US" sz="1200" dirty="0"/>
              <a:t>Output</a:t>
            </a:r>
          </a:p>
        </p:txBody>
      </p:sp>
      <p:grpSp>
        <p:nvGrpSpPr>
          <p:cNvPr id="64" name="Group 63">
            <a:extLst>
              <a:ext uri="{FF2B5EF4-FFF2-40B4-BE49-F238E27FC236}">
                <a16:creationId xmlns:a16="http://schemas.microsoft.com/office/drawing/2014/main" id="{E1AD2D0A-FAB9-424F-99B7-D88CA84E0F21}"/>
              </a:ext>
            </a:extLst>
          </p:cNvPr>
          <p:cNvGrpSpPr/>
          <p:nvPr/>
        </p:nvGrpSpPr>
        <p:grpSpPr>
          <a:xfrm>
            <a:off x="1250908" y="1418042"/>
            <a:ext cx="2275250" cy="2171994"/>
            <a:chOff x="2290713" y="2766875"/>
            <a:chExt cx="3110845" cy="3626342"/>
          </a:xfrm>
        </p:grpSpPr>
        <p:sp>
          <p:nvSpPr>
            <p:cNvPr id="55" name="Rectangle 54">
              <a:extLst>
                <a:ext uri="{FF2B5EF4-FFF2-40B4-BE49-F238E27FC236}">
                  <a16:creationId xmlns:a16="http://schemas.microsoft.com/office/drawing/2014/main" id="{C2675548-0EEB-4E6D-9191-221B17E2EBB4}"/>
                </a:ext>
              </a:extLst>
            </p:cNvPr>
            <p:cNvSpPr/>
            <p:nvPr/>
          </p:nvSpPr>
          <p:spPr>
            <a:xfrm>
              <a:off x="2290713" y="3428999"/>
              <a:ext cx="3110845" cy="237791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a:solidFill>
                    <a:schemeClr val="tx1"/>
                  </a:solidFill>
                </a:rPr>
                <a:t>Agent</a:t>
              </a:r>
            </a:p>
          </p:txBody>
        </p:sp>
        <p:pic>
          <p:nvPicPr>
            <p:cNvPr id="56" name="Picture 10" descr="Loop - Free arrows icons">
              <a:extLst>
                <a:ext uri="{FF2B5EF4-FFF2-40B4-BE49-F238E27FC236}">
                  <a16:creationId xmlns:a16="http://schemas.microsoft.com/office/drawing/2014/main" id="{6ED5538B-2F3B-4BA6-BC3E-91D292BF35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50372" y="4015306"/>
              <a:ext cx="1440632" cy="1440632"/>
            </a:xfrm>
            <a:prstGeom prst="rect">
              <a:avLst/>
            </a:prstGeom>
            <a:noFill/>
            <a:extLst>
              <a:ext uri="{909E8E84-426E-40DD-AFC4-6F175D3DCCD1}">
                <a14:hiddenFill xmlns:a14="http://schemas.microsoft.com/office/drawing/2010/main">
                  <a:solidFill>
                    <a:srgbClr val="FFFFFF"/>
                  </a:solidFill>
                </a14:hiddenFill>
              </a:ext>
            </a:extLst>
          </p:spPr>
        </p:pic>
        <p:sp>
          <p:nvSpPr>
            <p:cNvPr id="57" name="Rectangle 56">
              <a:extLst>
                <a:ext uri="{FF2B5EF4-FFF2-40B4-BE49-F238E27FC236}">
                  <a16:creationId xmlns:a16="http://schemas.microsoft.com/office/drawing/2014/main" id="{7B31A3E2-9ADC-4583-AC9D-1F8FB6F88294}"/>
                </a:ext>
              </a:extLst>
            </p:cNvPr>
            <p:cNvSpPr/>
            <p:nvPr/>
          </p:nvSpPr>
          <p:spPr>
            <a:xfrm>
              <a:off x="2546908" y="5088905"/>
              <a:ext cx="878264" cy="51061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Tool</a:t>
              </a:r>
            </a:p>
          </p:txBody>
        </p:sp>
        <p:sp>
          <p:nvSpPr>
            <p:cNvPr id="58" name="Rectangle 57">
              <a:extLst>
                <a:ext uri="{FF2B5EF4-FFF2-40B4-BE49-F238E27FC236}">
                  <a16:creationId xmlns:a16="http://schemas.microsoft.com/office/drawing/2014/main" id="{31F24286-B14B-4C44-9DBE-C544C77EC9D1}"/>
                </a:ext>
              </a:extLst>
            </p:cNvPr>
            <p:cNvSpPr/>
            <p:nvPr/>
          </p:nvSpPr>
          <p:spPr>
            <a:xfrm>
              <a:off x="4385820" y="5088905"/>
              <a:ext cx="878264" cy="51061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LLM</a:t>
              </a:r>
            </a:p>
          </p:txBody>
        </p:sp>
        <p:sp>
          <p:nvSpPr>
            <p:cNvPr id="59" name="Rectangle 58">
              <a:extLst>
                <a:ext uri="{FF2B5EF4-FFF2-40B4-BE49-F238E27FC236}">
                  <a16:creationId xmlns:a16="http://schemas.microsoft.com/office/drawing/2014/main" id="{67A097E1-4CA5-4700-861B-210E58FB5E14}"/>
                </a:ext>
              </a:extLst>
            </p:cNvPr>
            <p:cNvSpPr/>
            <p:nvPr/>
          </p:nvSpPr>
          <p:spPr>
            <a:xfrm>
              <a:off x="4340944" y="3836365"/>
              <a:ext cx="878264" cy="51061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Prompt</a:t>
              </a:r>
            </a:p>
          </p:txBody>
        </p:sp>
        <p:sp>
          <p:nvSpPr>
            <p:cNvPr id="60" name="Rectangle 59">
              <a:extLst>
                <a:ext uri="{FF2B5EF4-FFF2-40B4-BE49-F238E27FC236}">
                  <a16:creationId xmlns:a16="http://schemas.microsoft.com/office/drawing/2014/main" id="{FE1CBD14-BCC0-4AC5-BD96-4BE3E0BF02D5}"/>
                </a:ext>
              </a:extLst>
            </p:cNvPr>
            <p:cNvSpPr/>
            <p:nvPr/>
          </p:nvSpPr>
          <p:spPr>
            <a:xfrm>
              <a:off x="3407003" y="6062155"/>
              <a:ext cx="878264" cy="331062"/>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Output</a:t>
              </a:r>
            </a:p>
          </p:txBody>
        </p:sp>
        <p:cxnSp>
          <p:nvCxnSpPr>
            <p:cNvPr id="61" name="Straight Arrow Connector 60">
              <a:extLst>
                <a:ext uri="{FF2B5EF4-FFF2-40B4-BE49-F238E27FC236}">
                  <a16:creationId xmlns:a16="http://schemas.microsoft.com/office/drawing/2014/main" id="{2CB44011-7E2C-4A08-ACB9-C6DD68C14740}"/>
                </a:ext>
              </a:extLst>
            </p:cNvPr>
            <p:cNvCxnSpPr>
              <a:cxnSpLocks/>
              <a:stCxn id="55" idx="2"/>
              <a:endCxn id="60" idx="0"/>
            </p:cNvCxnSpPr>
            <p:nvPr/>
          </p:nvCxnSpPr>
          <p:spPr>
            <a:xfrm flipH="1">
              <a:off x="3846135" y="5806910"/>
              <a:ext cx="1" cy="255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id="{5A695171-62A4-44E9-94E8-CCC0F2B5347F}"/>
                </a:ext>
              </a:extLst>
            </p:cNvPr>
            <p:cNvSpPr/>
            <p:nvPr/>
          </p:nvSpPr>
          <p:spPr>
            <a:xfrm>
              <a:off x="3407003" y="2766875"/>
              <a:ext cx="878264" cy="331062"/>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Input</a:t>
              </a:r>
            </a:p>
          </p:txBody>
        </p:sp>
        <p:cxnSp>
          <p:nvCxnSpPr>
            <p:cNvPr id="63" name="Straight Arrow Connector 62">
              <a:extLst>
                <a:ext uri="{FF2B5EF4-FFF2-40B4-BE49-F238E27FC236}">
                  <a16:creationId xmlns:a16="http://schemas.microsoft.com/office/drawing/2014/main" id="{964F27BC-CE31-4353-AB5A-196D202A3507}"/>
                </a:ext>
              </a:extLst>
            </p:cNvPr>
            <p:cNvCxnSpPr>
              <a:cxnSpLocks/>
              <a:stCxn id="62" idx="2"/>
              <a:endCxn id="55" idx="0"/>
            </p:cNvCxnSpPr>
            <p:nvPr/>
          </p:nvCxnSpPr>
          <p:spPr>
            <a:xfrm>
              <a:off x="3846135" y="3097937"/>
              <a:ext cx="1" cy="3310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65" name="TextBox 64">
            <a:extLst>
              <a:ext uri="{FF2B5EF4-FFF2-40B4-BE49-F238E27FC236}">
                <a16:creationId xmlns:a16="http://schemas.microsoft.com/office/drawing/2014/main" id="{E6290C14-00CC-4344-938A-A737DD7373F3}"/>
              </a:ext>
            </a:extLst>
          </p:cNvPr>
          <p:cNvSpPr txBox="1"/>
          <p:nvPr/>
        </p:nvSpPr>
        <p:spPr>
          <a:xfrm>
            <a:off x="10992205" y="4795295"/>
            <a:ext cx="514885" cy="276999"/>
          </a:xfrm>
          <a:prstGeom prst="rect">
            <a:avLst/>
          </a:prstGeom>
          <a:solidFill>
            <a:schemeClr val="accent4">
              <a:lumMod val="40000"/>
              <a:lumOff val="60000"/>
            </a:schemeClr>
          </a:solidFill>
        </p:spPr>
        <p:txBody>
          <a:bodyPr wrap="none" rtlCol="0">
            <a:spAutoFit/>
          </a:bodyPr>
          <a:lstStyle/>
          <a:p>
            <a:r>
              <a:rPr lang="en-US" sz="1200" dirty="0"/>
              <a:t>Input</a:t>
            </a:r>
          </a:p>
        </p:txBody>
      </p:sp>
      <p:sp>
        <p:nvSpPr>
          <p:cNvPr id="73" name="Rectangle 72">
            <a:extLst>
              <a:ext uri="{FF2B5EF4-FFF2-40B4-BE49-F238E27FC236}">
                <a16:creationId xmlns:a16="http://schemas.microsoft.com/office/drawing/2014/main" id="{3C351F71-E1D4-46CE-A50A-9EA082DF4A95}"/>
              </a:ext>
            </a:extLst>
          </p:cNvPr>
          <p:cNvSpPr/>
          <p:nvPr/>
        </p:nvSpPr>
        <p:spPr>
          <a:xfrm>
            <a:off x="6254128" y="5384649"/>
            <a:ext cx="880010" cy="35538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LLM</a:t>
            </a:r>
            <a:endParaRPr lang="en-US" sz="1400" dirty="0">
              <a:solidFill>
                <a:schemeClr val="tx1"/>
              </a:solidFill>
            </a:endParaRPr>
          </a:p>
        </p:txBody>
      </p:sp>
      <p:cxnSp>
        <p:nvCxnSpPr>
          <p:cNvPr id="78" name="Straight Arrow Connector 77">
            <a:extLst>
              <a:ext uri="{FF2B5EF4-FFF2-40B4-BE49-F238E27FC236}">
                <a16:creationId xmlns:a16="http://schemas.microsoft.com/office/drawing/2014/main" id="{D071F0B8-0AC1-45C6-9E0F-0780528F57B1}"/>
              </a:ext>
            </a:extLst>
          </p:cNvPr>
          <p:cNvCxnSpPr>
            <a:cxnSpLocks/>
            <a:stCxn id="100" idx="2"/>
            <a:endCxn id="73" idx="0"/>
          </p:cNvCxnSpPr>
          <p:nvPr/>
        </p:nvCxnSpPr>
        <p:spPr>
          <a:xfrm>
            <a:off x="6688697" y="5113552"/>
            <a:ext cx="5436" cy="2710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85" name="Picture 10" descr="Loop - Free arrows icons">
            <a:extLst>
              <a:ext uri="{FF2B5EF4-FFF2-40B4-BE49-F238E27FC236}">
                <a16:creationId xmlns:a16="http://schemas.microsoft.com/office/drawing/2014/main" id="{B6FCF05F-F2CF-4173-8496-07495FCB02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40534" y="5356979"/>
            <a:ext cx="451001" cy="369332"/>
          </a:xfrm>
          <a:prstGeom prst="rect">
            <a:avLst/>
          </a:prstGeom>
          <a:noFill/>
          <a:extLst>
            <a:ext uri="{909E8E84-426E-40DD-AFC4-6F175D3DCCD1}">
              <a14:hiddenFill xmlns:a14="http://schemas.microsoft.com/office/drawing/2010/main">
                <a:solidFill>
                  <a:srgbClr val="FFFFFF"/>
                </a:solidFill>
              </a14:hiddenFill>
            </a:ext>
          </a:extLst>
        </p:spPr>
      </p:pic>
      <p:sp>
        <p:nvSpPr>
          <p:cNvPr id="86" name="Rectangle 85">
            <a:extLst>
              <a:ext uri="{FF2B5EF4-FFF2-40B4-BE49-F238E27FC236}">
                <a16:creationId xmlns:a16="http://schemas.microsoft.com/office/drawing/2014/main" id="{29D39F26-E120-4085-8532-FA686FA1B891}"/>
              </a:ext>
            </a:extLst>
          </p:cNvPr>
          <p:cNvSpPr/>
          <p:nvPr/>
        </p:nvSpPr>
        <p:spPr>
          <a:xfrm>
            <a:off x="9626030" y="4756104"/>
            <a:ext cx="880010" cy="35538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Prompt</a:t>
            </a:r>
            <a:endParaRPr lang="en-US" sz="1400" dirty="0">
              <a:solidFill>
                <a:schemeClr val="tx1"/>
              </a:solidFill>
            </a:endParaRPr>
          </a:p>
        </p:txBody>
      </p:sp>
      <p:cxnSp>
        <p:nvCxnSpPr>
          <p:cNvPr id="87" name="Straight Arrow Connector 86">
            <a:extLst>
              <a:ext uri="{FF2B5EF4-FFF2-40B4-BE49-F238E27FC236}">
                <a16:creationId xmlns:a16="http://schemas.microsoft.com/office/drawing/2014/main" id="{21BD3E4E-CBC2-4A73-A2B6-1A1848ED8B1A}"/>
              </a:ext>
            </a:extLst>
          </p:cNvPr>
          <p:cNvCxnSpPr>
            <a:cxnSpLocks/>
            <a:stCxn id="86" idx="2"/>
            <a:endCxn id="85" idx="0"/>
          </p:cNvCxnSpPr>
          <p:nvPr/>
        </p:nvCxnSpPr>
        <p:spPr>
          <a:xfrm>
            <a:off x="10066035" y="5111487"/>
            <a:ext cx="0" cy="2454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FBD3E146-D8B6-41AB-8A37-5715E68DB03A}"/>
              </a:ext>
            </a:extLst>
          </p:cNvPr>
          <p:cNvCxnSpPr>
            <a:cxnSpLocks/>
            <a:stCxn id="85" idx="2"/>
            <a:endCxn id="54" idx="0"/>
          </p:cNvCxnSpPr>
          <p:nvPr/>
        </p:nvCxnSpPr>
        <p:spPr>
          <a:xfrm>
            <a:off x="10066035" y="5726311"/>
            <a:ext cx="1" cy="2019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3" name="TextBox 92">
            <a:extLst>
              <a:ext uri="{FF2B5EF4-FFF2-40B4-BE49-F238E27FC236}">
                <a16:creationId xmlns:a16="http://schemas.microsoft.com/office/drawing/2014/main" id="{B3D67724-CBFE-48C1-8D9F-A0F9FA3B45A4}"/>
              </a:ext>
            </a:extLst>
          </p:cNvPr>
          <p:cNvSpPr txBox="1"/>
          <p:nvPr/>
        </p:nvSpPr>
        <p:spPr>
          <a:xfrm>
            <a:off x="10934498" y="5912975"/>
            <a:ext cx="630301" cy="276999"/>
          </a:xfrm>
          <a:prstGeom prst="rect">
            <a:avLst/>
          </a:prstGeom>
          <a:solidFill>
            <a:schemeClr val="accent4">
              <a:lumMod val="40000"/>
              <a:lumOff val="60000"/>
            </a:schemeClr>
          </a:solidFill>
        </p:spPr>
        <p:txBody>
          <a:bodyPr wrap="none" rtlCol="0">
            <a:spAutoFit/>
          </a:bodyPr>
          <a:lstStyle/>
          <a:p>
            <a:r>
              <a:rPr lang="en-US" sz="1200" dirty="0"/>
              <a:t>Output</a:t>
            </a:r>
          </a:p>
        </p:txBody>
      </p:sp>
      <p:pic>
        <p:nvPicPr>
          <p:cNvPr id="94" name="Picture 10" descr="Loop - Free arrows icons">
            <a:extLst>
              <a:ext uri="{FF2B5EF4-FFF2-40B4-BE49-F238E27FC236}">
                <a16:creationId xmlns:a16="http://schemas.microsoft.com/office/drawing/2014/main" id="{F46DA24E-DF61-4D32-A95C-6F27B2CE62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24147" y="5341711"/>
            <a:ext cx="451001" cy="369332"/>
          </a:xfrm>
          <a:prstGeom prst="rect">
            <a:avLst/>
          </a:prstGeom>
          <a:noFill/>
          <a:extLst>
            <a:ext uri="{909E8E84-426E-40DD-AFC4-6F175D3DCCD1}">
              <a14:hiddenFill xmlns:a14="http://schemas.microsoft.com/office/drawing/2010/main">
                <a:solidFill>
                  <a:srgbClr val="FFFFFF"/>
                </a:solidFill>
              </a14:hiddenFill>
            </a:ext>
          </a:extLst>
        </p:spPr>
      </p:pic>
      <p:cxnSp>
        <p:nvCxnSpPr>
          <p:cNvPr id="95" name="Straight Arrow Connector 94">
            <a:extLst>
              <a:ext uri="{FF2B5EF4-FFF2-40B4-BE49-F238E27FC236}">
                <a16:creationId xmlns:a16="http://schemas.microsoft.com/office/drawing/2014/main" id="{23533182-6A19-4931-9A83-FB45496C61A2}"/>
              </a:ext>
            </a:extLst>
          </p:cNvPr>
          <p:cNvCxnSpPr>
            <a:cxnSpLocks/>
            <a:stCxn id="65" idx="2"/>
            <a:endCxn id="94" idx="0"/>
          </p:cNvCxnSpPr>
          <p:nvPr/>
        </p:nvCxnSpPr>
        <p:spPr>
          <a:xfrm>
            <a:off x="11249648" y="5072294"/>
            <a:ext cx="0" cy="2694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95381A54-7CB0-45DE-8827-863BBE43DC48}"/>
              </a:ext>
            </a:extLst>
          </p:cNvPr>
          <p:cNvCxnSpPr>
            <a:cxnSpLocks/>
            <a:stCxn id="94" idx="2"/>
            <a:endCxn id="93" idx="0"/>
          </p:cNvCxnSpPr>
          <p:nvPr/>
        </p:nvCxnSpPr>
        <p:spPr>
          <a:xfrm>
            <a:off x="11249648" y="5711043"/>
            <a:ext cx="1" cy="2019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8" name="TextBox 97">
            <a:extLst>
              <a:ext uri="{FF2B5EF4-FFF2-40B4-BE49-F238E27FC236}">
                <a16:creationId xmlns:a16="http://schemas.microsoft.com/office/drawing/2014/main" id="{AE6596BA-B364-4519-AEE7-448173CD80C0}"/>
              </a:ext>
            </a:extLst>
          </p:cNvPr>
          <p:cNvSpPr txBox="1"/>
          <p:nvPr/>
        </p:nvSpPr>
        <p:spPr>
          <a:xfrm>
            <a:off x="3515108" y="5006912"/>
            <a:ext cx="502504" cy="584775"/>
          </a:xfrm>
          <a:prstGeom prst="rect">
            <a:avLst/>
          </a:prstGeom>
          <a:noFill/>
        </p:spPr>
        <p:txBody>
          <a:bodyPr wrap="square" rtlCol="0" anchor="ctr">
            <a:spAutoFit/>
          </a:bodyPr>
          <a:lstStyle/>
          <a:p>
            <a:pPr algn="ctr"/>
            <a:r>
              <a:rPr lang="en-US" sz="3200" dirty="0"/>
              <a:t>…</a:t>
            </a:r>
          </a:p>
        </p:txBody>
      </p:sp>
      <p:sp>
        <p:nvSpPr>
          <p:cNvPr id="99" name="TextBox 98">
            <a:extLst>
              <a:ext uri="{FF2B5EF4-FFF2-40B4-BE49-F238E27FC236}">
                <a16:creationId xmlns:a16="http://schemas.microsoft.com/office/drawing/2014/main" id="{81B36828-4BAB-44D9-B6B6-E5A9448FEC74}"/>
              </a:ext>
            </a:extLst>
          </p:cNvPr>
          <p:cNvSpPr txBox="1"/>
          <p:nvPr/>
        </p:nvSpPr>
        <p:spPr>
          <a:xfrm>
            <a:off x="7762462" y="5044864"/>
            <a:ext cx="502504" cy="584775"/>
          </a:xfrm>
          <a:prstGeom prst="rect">
            <a:avLst/>
          </a:prstGeom>
          <a:noFill/>
        </p:spPr>
        <p:txBody>
          <a:bodyPr wrap="square" rtlCol="0" anchor="ctr">
            <a:spAutoFit/>
          </a:bodyPr>
          <a:lstStyle/>
          <a:p>
            <a:pPr algn="ctr"/>
            <a:r>
              <a:rPr lang="en-US" sz="3200" dirty="0"/>
              <a:t>…</a:t>
            </a:r>
          </a:p>
        </p:txBody>
      </p:sp>
      <p:sp>
        <p:nvSpPr>
          <p:cNvPr id="100" name="TextBox 99">
            <a:extLst>
              <a:ext uri="{FF2B5EF4-FFF2-40B4-BE49-F238E27FC236}">
                <a16:creationId xmlns:a16="http://schemas.microsoft.com/office/drawing/2014/main" id="{7FB2008E-262F-4AD4-A248-62EDB45E958C}"/>
              </a:ext>
            </a:extLst>
          </p:cNvPr>
          <p:cNvSpPr txBox="1"/>
          <p:nvPr/>
        </p:nvSpPr>
        <p:spPr>
          <a:xfrm>
            <a:off x="6431254" y="4836553"/>
            <a:ext cx="514885" cy="276999"/>
          </a:xfrm>
          <a:prstGeom prst="rect">
            <a:avLst/>
          </a:prstGeom>
          <a:solidFill>
            <a:schemeClr val="accent4">
              <a:lumMod val="40000"/>
              <a:lumOff val="60000"/>
            </a:schemeClr>
          </a:solidFill>
        </p:spPr>
        <p:txBody>
          <a:bodyPr wrap="none" rtlCol="0">
            <a:spAutoFit/>
          </a:bodyPr>
          <a:lstStyle/>
          <a:p>
            <a:r>
              <a:rPr lang="en-US" sz="1200" dirty="0"/>
              <a:t>Input</a:t>
            </a:r>
          </a:p>
        </p:txBody>
      </p:sp>
      <p:sp>
        <p:nvSpPr>
          <p:cNvPr id="102" name="TextBox 101">
            <a:extLst>
              <a:ext uri="{FF2B5EF4-FFF2-40B4-BE49-F238E27FC236}">
                <a16:creationId xmlns:a16="http://schemas.microsoft.com/office/drawing/2014/main" id="{413897F5-DD35-4E2D-84E2-97CC183A9A64}"/>
              </a:ext>
            </a:extLst>
          </p:cNvPr>
          <p:cNvSpPr txBox="1"/>
          <p:nvPr/>
        </p:nvSpPr>
        <p:spPr>
          <a:xfrm>
            <a:off x="6161564" y="5922675"/>
            <a:ext cx="1054263" cy="276999"/>
          </a:xfrm>
          <a:prstGeom prst="rect">
            <a:avLst/>
          </a:prstGeom>
          <a:solidFill>
            <a:schemeClr val="accent1">
              <a:lumMod val="20000"/>
              <a:lumOff val="80000"/>
            </a:schemeClr>
          </a:solidFill>
        </p:spPr>
        <p:txBody>
          <a:bodyPr wrap="none" rtlCol="0">
            <a:spAutoFit/>
          </a:bodyPr>
          <a:lstStyle/>
          <a:p>
            <a:r>
              <a:rPr lang="en-US" sz="1200" dirty="0"/>
              <a:t>Tool Selection</a:t>
            </a:r>
          </a:p>
        </p:txBody>
      </p:sp>
      <p:cxnSp>
        <p:nvCxnSpPr>
          <p:cNvPr id="103" name="Straight Arrow Connector 102">
            <a:extLst>
              <a:ext uri="{FF2B5EF4-FFF2-40B4-BE49-F238E27FC236}">
                <a16:creationId xmlns:a16="http://schemas.microsoft.com/office/drawing/2014/main" id="{29131EBA-DDE5-410E-9EC0-DC6C5A3C9776}"/>
              </a:ext>
            </a:extLst>
          </p:cNvPr>
          <p:cNvCxnSpPr>
            <a:cxnSpLocks/>
            <a:stCxn id="73" idx="2"/>
            <a:endCxn id="102" idx="0"/>
          </p:cNvCxnSpPr>
          <p:nvPr/>
        </p:nvCxnSpPr>
        <p:spPr>
          <a:xfrm flipH="1">
            <a:off x="6688696" y="5740032"/>
            <a:ext cx="5437" cy="1826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6" name="TextBox 105">
            <a:extLst>
              <a:ext uri="{FF2B5EF4-FFF2-40B4-BE49-F238E27FC236}">
                <a16:creationId xmlns:a16="http://schemas.microsoft.com/office/drawing/2014/main" id="{8DE2B2AB-C83E-4C1E-BFF7-4DAECD53D75C}"/>
              </a:ext>
            </a:extLst>
          </p:cNvPr>
          <p:cNvSpPr txBox="1"/>
          <p:nvPr/>
        </p:nvSpPr>
        <p:spPr>
          <a:xfrm>
            <a:off x="8623925" y="5928243"/>
            <a:ext cx="630301" cy="276999"/>
          </a:xfrm>
          <a:prstGeom prst="rect">
            <a:avLst/>
          </a:prstGeom>
          <a:solidFill>
            <a:schemeClr val="accent4">
              <a:lumMod val="40000"/>
              <a:lumOff val="60000"/>
            </a:schemeClr>
          </a:solidFill>
        </p:spPr>
        <p:txBody>
          <a:bodyPr wrap="none" rtlCol="0">
            <a:spAutoFit/>
          </a:bodyPr>
          <a:lstStyle/>
          <a:p>
            <a:r>
              <a:rPr lang="en-US" sz="1200" dirty="0"/>
              <a:t>Output</a:t>
            </a:r>
          </a:p>
        </p:txBody>
      </p:sp>
      <p:pic>
        <p:nvPicPr>
          <p:cNvPr id="107" name="Picture 10" descr="Loop - Free arrows icons">
            <a:extLst>
              <a:ext uri="{FF2B5EF4-FFF2-40B4-BE49-F238E27FC236}">
                <a16:creationId xmlns:a16="http://schemas.microsoft.com/office/drawing/2014/main" id="{93F66DCB-E67B-4720-8373-2AEF467032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13574" y="5356979"/>
            <a:ext cx="451001" cy="369332"/>
          </a:xfrm>
          <a:prstGeom prst="rect">
            <a:avLst/>
          </a:prstGeom>
          <a:noFill/>
          <a:extLst>
            <a:ext uri="{909E8E84-426E-40DD-AFC4-6F175D3DCCD1}">
              <a14:hiddenFill xmlns:a14="http://schemas.microsoft.com/office/drawing/2010/main">
                <a:solidFill>
                  <a:srgbClr val="FFFFFF"/>
                </a:solidFill>
              </a14:hiddenFill>
            </a:ext>
          </a:extLst>
        </p:spPr>
      </p:pic>
      <p:sp>
        <p:nvSpPr>
          <p:cNvPr id="108" name="Rectangle 107">
            <a:extLst>
              <a:ext uri="{FF2B5EF4-FFF2-40B4-BE49-F238E27FC236}">
                <a16:creationId xmlns:a16="http://schemas.microsoft.com/office/drawing/2014/main" id="{328277F8-4DC2-4CD5-BBA4-41D13602211E}"/>
              </a:ext>
            </a:extLst>
          </p:cNvPr>
          <p:cNvSpPr/>
          <p:nvPr/>
        </p:nvSpPr>
        <p:spPr>
          <a:xfrm>
            <a:off x="8499070" y="4756104"/>
            <a:ext cx="880010" cy="35538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Tool</a:t>
            </a:r>
            <a:endParaRPr lang="en-US" sz="1400" dirty="0">
              <a:solidFill>
                <a:schemeClr val="tx1"/>
              </a:solidFill>
            </a:endParaRPr>
          </a:p>
        </p:txBody>
      </p:sp>
      <p:cxnSp>
        <p:nvCxnSpPr>
          <p:cNvPr id="109" name="Straight Arrow Connector 108">
            <a:extLst>
              <a:ext uri="{FF2B5EF4-FFF2-40B4-BE49-F238E27FC236}">
                <a16:creationId xmlns:a16="http://schemas.microsoft.com/office/drawing/2014/main" id="{C4EA8E36-299F-4FD5-BDAE-4582B59D9EC2}"/>
              </a:ext>
            </a:extLst>
          </p:cNvPr>
          <p:cNvCxnSpPr>
            <a:cxnSpLocks/>
            <a:stCxn id="108" idx="2"/>
            <a:endCxn id="107" idx="0"/>
          </p:cNvCxnSpPr>
          <p:nvPr/>
        </p:nvCxnSpPr>
        <p:spPr>
          <a:xfrm>
            <a:off x="8939075" y="5111487"/>
            <a:ext cx="0" cy="2454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a:extLst>
              <a:ext uri="{FF2B5EF4-FFF2-40B4-BE49-F238E27FC236}">
                <a16:creationId xmlns:a16="http://schemas.microsoft.com/office/drawing/2014/main" id="{D56C68C4-FD4F-44CD-93D1-C6F2041BBB74}"/>
              </a:ext>
            </a:extLst>
          </p:cNvPr>
          <p:cNvCxnSpPr>
            <a:cxnSpLocks/>
            <a:stCxn id="107" idx="2"/>
            <a:endCxn id="106" idx="0"/>
          </p:cNvCxnSpPr>
          <p:nvPr/>
        </p:nvCxnSpPr>
        <p:spPr>
          <a:xfrm>
            <a:off x="8939075" y="5726311"/>
            <a:ext cx="1" cy="2019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939E4623-AE7C-4311-94ED-4CF1272FE52A}"/>
              </a:ext>
            </a:extLst>
          </p:cNvPr>
          <p:cNvCxnSpPr/>
          <p:nvPr/>
        </p:nvCxnSpPr>
        <p:spPr>
          <a:xfrm>
            <a:off x="591999" y="4472716"/>
            <a:ext cx="109728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36666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Rectangle 172">
            <a:extLst>
              <a:ext uri="{FF2B5EF4-FFF2-40B4-BE49-F238E27FC236}">
                <a16:creationId xmlns:a16="http://schemas.microsoft.com/office/drawing/2014/main" id="{CC0CFE1E-5429-4A0E-B0B9-ADEFD61F0EF2}"/>
              </a:ext>
            </a:extLst>
          </p:cNvPr>
          <p:cNvSpPr/>
          <p:nvPr/>
        </p:nvSpPr>
        <p:spPr>
          <a:xfrm>
            <a:off x="3795252" y="2178100"/>
            <a:ext cx="7556960" cy="450783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8995A7-2AD6-4FDB-A537-A9BEDE8B3384}"/>
              </a:ext>
            </a:extLst>
          </p:cNvPr>
          <p:cNvSpPr>
            <a:spLocks noGrp="1"/>
          </p:cNvSpPr>
          <p:nvPr>
            <p:ph type="title"/>
          </p:nvPr>
        </p:nvSpPr>
        <p:spPr>
          <a:xfrm>
            <a:off x="839787" y="365125"/>
            <a:ext cx="10722947" cy="1325563"/>
          </a:xfrm>
        </p:spPr>
        <p:txBody>
          <a:bodyPr/>
          <a:lstStyle/>
          <a:p>
            <a:r>
              <a:rPr lang="en-US" dirty="0"/>
              <a:t>Efficiently Compartmentalizing The Agent Loop</a:t>
            </a:r>
          </a:p>
        </p:txBody>
      </p:sp>
      <p:sp>
        <p:nvSpPr>
          <p:cNvPr id="4" name="Text Placeholder 3">
            <a:extLst>
              <a:ext uri="{FF2B5EF4-FFF2-40B4-BE49-F238E27FC236}">
                <a16:creationId xmlns:a16="http://schemas.microsoft.com/office/drawing/2014/main" id="{A98B4F59-4F98-4AFB-92A3-6BEAA9560F2D}"/>
              </a:ext>
            </a:extLst>
          </p:cNvPr>
          <p:cNvSpPr>
            <a:spLocks noGrp="1"/>
          </p:cNvSpPr>
          <p:nvPr>
            <p:ph type="body" idx="1"/>
          </p:nvPr>
        </p:nvSpPr>
        <p:spPr>
          <a:xfrm>
            <a:off x="839788" y="1429386"/>
            <a:ext cx="10512424" cy="593888"/>
          </a:xfrm>
        </p:spPr>
        <p:txBody>
          <a:bodyPr anchor="ctr">
            <a:normAutofit fontScale="62500" lnSpcReduction="20000"/>
          </a:bodyPr>
          <a:lstStyle/>
          <a:p>
            <a:r>
              <a:rPr lang="en-US" dirty="0"/>
              <a:t>As IT solutions grow and increase their functionality they begin to compound the volume of discrete test cases that could be evaluated. By dividing the solution into individually tested components we reduce the overall complexity of the individual test cases while reducing the total number of test cases needed to provide the same coverage.</a:t>
            </a:r>
          </a:p>
        </p:txBody>
      </p:sp>
      <p:sp>
        <p:nvSpPr>
          <p:cNvPr id="9" name="TextBox 8">
            <a:extLst>
              <a:ext uri="{FF2B5EF4-FFF2-40B4-BE49-F238E27FC236}">
                <a16:creationId xmlns:a16="http://schemas.microsoft.com/office/drawing/2014/main" id="{F1BFC772-480B-491A-B9C2-AA982BE18C7B}"/>
              </a:ext>
            </a:extLst>
          </p:cNvPr>
          <p:cNvSpPr txBox="1"/>
          <p:nvPr/>
        </p:nvSpPr>
        <p:spPr>
          <a:xfrm>
            <a:off x="1664693" y="3741283"/>
            <a:ext cx="1217321" cy="369332"/>
          </a:xfrm>
          <a:prstGeom prst="rect">
            <a:avLst/>
          </a:prstGeom>
          <a:noFill/>
        </p:spPr>
        <p:txBody>
          <a:bodyPr wrap="none" rtlCol="0">
            <a:spAutoFit/>
          </a:bodyPr>
          <a:lstStyle/>
          <a:p>
            <a:r>
              <a:rPr lang="en-US" dirty="0"/>
              <a:t>Entry Point</a:t>
            </a:r>
          </a:p>
        </p:txBody>
      </p:sp>
      <p:sp>
        <p:nvSpPr>
          <p:cNvPr id="10" name="TextBox 9">
            <a:extLst>
              <a:ext uri="{FF2B5EF4-FFF2-40B4-BE49-F238E27FC236}">
                <a16:creationId xmlns:a16="http://schemas.microsoft.com/office/drawing/2014/main" id="{43B64D27-D41A-482C-A5CC-B386F709ED64}"/>
              </a:ext>
            </a:extLst>
          </p:cNvPr>
          <p:cNvSpPr txBox="1"/>
          <p:nvPr/>
        </p:nvSpPr>
        <p:spPr>
          <a:xfrm>
            <a:off x="4876267" y="5861981"/>
            <a:ext cx="1951432" cy="646331"/>
          </a:xfrm>
          <a:prstGeom prst="rect">
            <a:avLst/>
          </a:prstGeom>
          <a:noFill/>
        </p:spPr>
        <p:txBody>
          <a:bodyPr wrap="none" rtlCol="0">
            <a:spAutoFit/>
          </a:bodyPr>
          <a:lstStyle/>
          <a:p>
            <a:pPr algn="ctr"/>
            <a:r>
              <a:rPr lang="en-US" dirty="0"/>
              <a:t>Possible Outcomes</a:t>
            </a:r>
          </a:p>
          <a:p>
            <a:pPr algn="ctr"/>
            <a:r>
              <a:rPr lang="en-US" dirty="0"/>
              <a:t>(</a:t>
            </a:r>
            <a:r>
              <a:rPr lang="en-US" dirty="0" err="1"/>
              <a:t>n^m</a:t>
            </a:r>
            <a:r>
              <a:rPr lang="en-US" dirty="0"/>
              <a:t>)</a:t>
            </a:r>
          </a:p>
        </p:txBody>
      </p:sp>
      <p:sp>
        <p:nvSpPr>
          <p:cNvPr id="52" name="TextBox 51">
            <a:extLst>
              <a:ext uri="{FF2B5EF4-FFF2-40B4-BE49-F238E27FC236}">
                <a16:creationId xmlns:a16="http://schemas.microsoft.com/office/drawing/2014/main" id="{939B7BA7-DF2E-4D03-B176-091F3C2323BA}"/>
              </a:ext>
            </a:extLst>
          </p:cNvPr>
          <p:cNvSpPr txBox="1"/>
          <p:nvPr/>
        </p:nvSpPr>
        <p:spPr>
          <a:xfrm>
            <a:off x="8705022" y="5860491"/>
            <a:ext cx="1951432" cy="646331"/>
          </a:xfrm>
          <a:prstGeom prst="rect">
            <a:avLst/>
          </a:prstGeom>
          <a:noFill/>
        </p:spPr>
        <p:txBody>
          <a:bodyPr wrap="none" rtlCol="0">
            <a:spAutoFit/>
          </a:bodyPr>
          <a:lstStyle/>
          <a:p>
            <a:pPr algn="ctr"/>
            <a:r>
              <a:rPr lang="en-US" dirty="0"/>
              <a:t>Possible Outcomes</a:t>
            </a:r>
          </a:p>
          <a:p>
            <a:pPr algn="ctr"/>
            <a:r>
              <a:rPr lang="en-US" dirty="0"/>
              <a:t>(n*m)</a:t>
            </a:r>
          </a:p>
        </p:txBody>
      </p:sp>
      <p:grpSp>
        <p:nvGrpSpPr>
          <p:cNvPr id="110" name="Group 109">
            <a:extLst>
              <a:ext uri="{FF2B5EF4-FFF2-40B4-BE49-F238E27FC236}">
                <a16:creationId xmlns:a16="http://schemas.microsoft.com/office/drawing/2014/main" id="{90CD6F9B-FC88-4980-B2EA-E5E905E0ABAE}"/>
              </a:ext>
            </a:extLst>
          </p:cNvPr>
          <p:cNvGrpSpPr/>
          <p:nvPr/>
        </p:nvGrpSpPr>
        <p:grpSpPr>
          <a:xfrm>
            <a:off x="4649136" y="3416568"/>
            <a:ext cx="1320367" cy="1086092"/>
            <a:chOff x="4623233" y="3592232"/>
            <a:chExt cx="2394399" cy="2083905"/>
          </a:xfrm>
        </p:grpSpPr>
        <p:sp>
          <p:nvSpPr>
            <p:cNvPr id="8" name="Isosceles Triangle 7">
              <a:extLst>
                <a:ext uri="{FF2B5EF4-FFF2-40B4-BE49-F238E27FC236}">
                  <a16:creationId xmlns:a16="http://schemas.microsoft.com/office/drawing/2014/main" id="{D83B036F-264D-46A5-B08E-D14C6AA9B4AB}"/>
                </a:ext>
              </a:extLst>
            </p:cNvPr>
            <p:cNvSpPr/>
            <p:nvPr/>
          </p:nvSpPr>
          <p:spPr>
            <a:xfrm>
              <a:off x="4623233" y="3592233"/>
              <a:ext cx="2394399" cy="202962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a:extLst>
                <a:ext uri="{FF2B5EF4-FFF2-40B4-BE49-F238E27FC236}">
                  <a16:creationId xmlns:a16="http://schemas.microsoft.com/office/drawing/2014/main" id="{732DE48F-B9F3-42B2-B766-1371A2B762B1}"/>
                </a:ext>
              </a:extLst>
            </p:cNvPr>
            <p:cNvSpPr/>
            <p:nvPr/>
          </p:nvSpPr>
          <p:spPr>
            <a:xfrm>
              <a:off x="4623233" y="4945317"/>
              <a:ext cx="798133" cy="676539"/>
            </a:xfrm>
            <a:prstGeom prst="triangl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id="{A063E33C-137E-4882-9BFB-77CC7A16FEB5}"/>
                </a:ext>
              </a:extLst>
            </p:cNvPr>
            <p:cNvSpPr/>
            <p:nvPr/>
          </p:nvSpPr>
          <p:spPr>
            <a:xfrm>
              <a:off x="5421366" y="4945316"/>
              <a:ext cx="798133" cy="676539"/>
            </a:xfrm>
            <a:prstGeom prst="triangl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a:extLst>
                <a:ext uri="{FF2B5EF4-FFF2-40B4-BE49-F238E27FC236}">
                  <a16:creationId xmlns:a16="http://schemas.microsoft.com/office/drawing/2014/main" id="{A4E9BFC3-91C1-4D6C-AD64-D0936CE06291}"/>
                </a:ext>
              </a:extLst>
            </p:cNvPr>
            <p:cNvSpPr/>
            <p:nvPr/>
          </p:nvSpPr>
          <p:spPr>
            <a:xfrm>
              <a:off x="6219499" y="4945315"/>
              <a:ext cx="798133" cy="676539"/>
            </a:xfrm>
            <a:prstGeom prst="triangl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id="{2C5E3B29-7C0F-44F4-BB5D-00FE341C48D8}"/>
                </a:ext>
              </a:extLst>
            </p:cNvPr>
            <p:cNvSpPr/>
            <p:nvPr/>
          </p:nvSpPr>
          <p:spPr>
            <a:xfrm>
              <a:off x="5022299" y="4268776"/>
              <a:ext cx="798133" cy="676539"/>
            </a:xfrm>
            <a:prstGeom prst="triangl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a:extLst>
                <a:ext uri="{FF2B5EF4-FFF2-40B4-BE49-F238E27FC236}">
                  <a16:creationId xmlns:a16="http://schemas.microsoft.com/office/drawing/2014/main" id="{135FB2F2-0A95-44C0-ACA3-204C0DFD76BB}"/>
                </a:ext>
              </a:extLst>
            </p:cNvPr>
            <p:cNvSpPr/>
            <p:nvPr/>
          </p:nvSpPr>
          <p:spPr>
            <a:xfrm>
              <a:off x="5820432" y="4268774"/>
              <a:ext cx="798133" cy="676539"/>
            </a:xfrm>
            <a:prstGeom prst="triangl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a:extLst>
                <a:ext uri="{FF2B5EF4-FFF2-40B4-BE49-F238E27FC236}">
                  <a16:creationId xmlns:a16="http://schemas.microsoft.com/office/drawing/2014/main" id="{5E103580-099A-470C-A01E-3471A7BD7E78}"/>
                </a:ext>
              </a:extLst>
            </p:cNvPr>
            <p:cNvSpPr/>
            <p:nvPr/>
          </p:nvSpPr>
          <p:spPr>
            <a:xfrm>
              <a:off x="5421365" y="3592232"/>
              <a:ext cx="798133" cy="676539"/>
            </a:xfrm>
            <a:prstGeom prst="triangl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5" name="Straight Connector 64">
              <a:extLst>
                <a:ext uri="{FF2B5EF4-FFF2-40B4-BE49-F238E27FC236}">
                  <a16:creationId xmlns:a16="http://schemas.microsoft.com/office/drawing/2014/main" id="{FF5E0C23-2636-4BF5-A422-277455588FD9}"/>
                </a:ext>
              </a:extLst>
            </p:cNvPr>
            <p:cNvCxnSpPr>
              <a:cxnSpLocks/>
              <a:stCxn id="64" idx="0"/>
            </p:cNvCxnSpPr>
            <p:nvPr/>
          </p:nvCxnSpPr>
          <p:spPr>
            <a:xfrm flipH="1">
              <a:off x="5421366" y="3592232"/>
              <a:ext cx="399066" cy="674700"/>
            </a:xfrm>
            <a:prstGeom prst="line">
              <a:avLst/>
            </a:prstGeom>
            <a:ln w="57150"/>
          </p:spPr>
          <p:style>
            <a:lnRef idx="1">
              <a:schemeClr val="accent2"/>
            </a:lnRef>
            <a:fillRef idx="0">
              <a:schemeClr val="accent2"/>
            </a:fillRef>
            <a:effectRef idx="0">
              <a:schemeClr val="accent2"/>
            </a:effectRef>
            <a:fontRef idx="minor">
              <a:schemeClr val="tx1"/>
            </a:fontRef>
          </p:style>
        </p:cxnSp>
        <p:cxnSp>
          <p:nvCxnSpPr>
            <p:cNvPr id="66" name="Straight Connector 65">
              <a:extLst>
                <a:ext uri="{FF2B5EF4-FFF2-40B4-BE49-F238E27FC236}">
                  <a16:creationId xmlns:a16="http://schemas.microsoft.com/office/drawing/2014/main" id="{86434718-5D4D-4652-B633-157565FB9B01}"/>
                </a:ext>
              </a:extLst>
            </p:cNvPr>
            <p:cNvCxnSpPr>
              <a:cxnSpLocks/>
              <a:stCxn id="64" idx="0"/>
              <a:endCxn id="64" idx="4"/>
            </p:cNvCxnSpPr>
            <p:nvPr/>
          </p:nvCxnSpPr>
          <p:spPr>
            <a:xfrm>
              <a:off x="5820432" y="3592232"/>
              <a:ext cx="399066" cy="676539"/>
            </a:xfrm>
            <a:prstGeom prst="line">
              <a:avLst/>
            </a:prstGeom>
            <a:ln w="57150">
              <a:solidFill>
                <a:schemeClr val="accent2">
                  <a:lumMod val="60000"/>
                  <a:lumOff val="40000"/>
                </a:schemeClr>
              </a:solidFill>
            </a:ln>
          </p:spPr>
          <p:style>
            <a:lnRef idx="1">
              <a:schemeClr val="accent2"/>
            </a:lnRef>
            <a:fillRef idx="0">
              <a:schemeClr val="accent2"/>
            </a:fillRef>
            <a:effectRef idx="0">
              <a:schemeClr val="accent2"/>
            </a:effectRef>
            <a:fontRef idx="minor">
              <a:schemeClr val="tx1"/>
            </a:fontRef>
          </p:style>
        </p:cxnSp>
        <p:cxnSp>
          <p:nvCxnSpPr>
            <p:cNvPr id="67" name="Straight Connector 66">
              <a:extLst>
                <a:ext uri="{FF2B5EF4-FFF2-40B4-BE49-F238E27FC236}">
                  <a16:creationId xmlns:a16="http://schemas.microsoft.com/office/drawing/2014/main" id="{E90DEDE5-7D96-45A4-A66A-0B5D7BEBB07B}"/>
                </a:ext>
              </a:extLst>
            </p:cNvPr>
            <p:cNvCxnSpPr>
              <a:cxnSpLocks/>
            </p:cNvCxnSpPr>
            <p:nvPr/>
          </p:nvCxnSpPr>
          <p:spPr>
            <a:xfrm flipH="1">
              <a:off x="5022300" y="4284636"/>
              <a:ext cx="399066" cy="674700"/>
            </a:xfrm>
            <a:prstGeom prst="line">
              <a:avLst/>
            </a:prstGeom>
            <a:ln w="57150"/>
          </p:spPr>
          <p:style>
            <a:lnRef idx="1">
              <a:schemeClr val="accent2"/>
            </a:lnRef>
            <a:fillRef idx="0">
              <a:schemeClr val="accent2"/>
            </a:fillRef>
            <a:effectRef idx="0">
              <a:schemeClr val="accent2"/>
            </a:effectRef>
            <a:fontRef idx="minor">
              <a:schemeClr val="tx1"/>
            </a:fontRef>
          </p:style>
        </p:cxnSp>
        <p:cxnSp>
          <p:nvCxnSpPr>
            <p:cNvPr id="68" name="Straight Connector 67">
              <a:extLst>
                <a:ext uri="{FF2B5EF4-FFF2-40B4-BE49-F238E27FC236}">
                  <a16:creationId xmlns:a16="http://schemas.microsoft.com/office/drawing/2014/main" id="{6929E202-788E-4586-AB75-03F0F5B23D04}"/>
                </a:ext>
              </a:extLst>
            </p:cNvPr>
            <p:cNvCxnSpPr>
              <a:cxnSpLocks/>
            </p:cNvCxnSpPr>
            <p:nvPr/>
          </p:nvCxnSpPr>
          <p:spPr>
            <a:xfrm>
              <a:off x="5421366" y="4284636"/>
              <a:ext cx="399066" cy="676539"/>
            </a:xfrm>
            <a:prstGeom prst="line">
              <a:avLst/>
            </a:prstGeom>
            <a:ln w="57150">
              <a:solidFill>
                <a:schemeClr val="accent2">
                  <a:lumMod val="60000"/>
                  <a:lumOff val="40000"/>
                </a:schemeClr>
              </a:solidFill>
            </a:ln>
          </p:spPr>
          <p:style>
            <a:lnRef idx="1">
              <a:schemeClr val="accent2"/>
            </a:lnRef>
            <a:fillRef idx="0">
              <a:schemeClr val="accent2"/>
            </a:fillRef>
            <a:effectRef idx="0">
              <a:schemeClr val="accent2"/>
            </a:effectRef>
            <a:fontRef idx="minor">
              <a:schemeClr val="tx1"/>
            </a:fontRef>
          </p:style>
        </p:cxnSp>
        <p:cxnSp>
          <p:nvCxnSpPr>
            <p:cNvPr id="69" name="Straight Connector 68">
              <a:extLst>
                <a:ext uri="{FF2B5EF4-FFF2-40B4-BE49-F238E27FC236}">
                  <a16:creationId xmlns:a16="http://schemas.microsoft.com/office/drawing/2014/main" id="{972D3ACA-7221-4115-AA13-D05F6FE1D6BB}"/>
                </a:ext>
              </a:extLst>
            </p:cNvPr>
            <p:cNvCxnSpPr>
              <a:cxnSpLocks/>
            </p:cNvCxnSpPr>
            <p:nvPr/>
          </p:nvCxnSpPr>
          <p:spPr>
            <a:xfrm flipH="1">
              <a:off x="4623233" y="4977807"/>
              <a:ext cx="399066" cy="674700"/>
            </a:xfrm>
            <a:prstGeom prst="line">
              <a:avLst/>
            </a:prstGeom>
            <a:ln w="57150"/>
          </p:spPr>
          <p:style>
            <a:lnRef idx="1">
              <a:schemeClr val="accent2"/>
            </a:lnRef>
            <a:fillRef idx="0">
              <a:schemeClr val="accent2"/>
            </a:fillRef>
            <a:effectRef idx="0">
              <a:schemeClr val="accent2"/>
            </a:effectRef>
            <a:fontRef idx="minor">
              <a:schemeClr val="tx1"/>
            </a:fontRef>
          </p:style>
        </p:cxnSp>
        <p:cxnSp>
          <p:nvCxnSpPr>
            <p:cNvPr id="70" name="Straight Connector 69">
              <a:extLst>
                <a:ext uri="{FF2B5EF4-FFF2-40B4-BE49-F238E27FC236}">
                  <a16:creationId xmlns:a16="http://schemas.microsoft.com/office/drawing/2014/main" id="{C225810D-61F2-4568-918B-814AE7494A62}"/>
                </a:ext>
              </a:extLst>
            </p:cNvPr>
            <p:cNvCxnSpPr>
              <a:cxnSpLocks/>
            </p:cNvCxnSpPr>
            <p:nvPr/>
          </p:nvCxnSpPr>
          <p:spPr>
            <a:xfrm>
              <a:off x="5022299" y="4977807"/>
              <a:ext cx="399066" cy="676539"/>
            </a:xfrm>
            <a:prstGeom prst="line">
              <a:avLst/>
            </a:prstGeom>
            <a:ln w="57150">
              <a:solidFill>
                <a:schemeClr val="accent2">
                  <a:lumMod val="60000"/>
                  <a:lumOff val="40000"/>
                </a:schemeClr>
              </a:solidFill>
            </a:ln>
          </p:spPr>
          <p:style>
            <a:lnRef idx="1">
              <a:schemeClr val="accent2"/>
            </a:lnRef>
            <a:fillRef idx="0">
              <a:schemeClr val="accent2"/>
            </a:fillRef>
            <a:effectRef idx="0">
              <a:schemeClr val="accent2"/>
            </a:effectRef>
            <a:fontRef idx="minor">
              <a:schemeClr val="tx1"/>
            </a:fontRef>
          </p:style>
        </p:cxnSp>
        <p:cxnSp>
          <p:nvCxnSpPr>
            <p:cNvPr id="75" name="Straight Connector 74">
              <a:extLst>
                <a:ext uri="{FF2B5EF4-FFF2-40B4-BE49-F238E27FC236}">
                  <a16:creationId xmlns:a16="http://schemas.microsoft.com/office/drawing/2014/main" id="{E432D22E-B40F-44A7-9F69-D82F55A16510}"/>
                </a:ext>
              </a:extLst>
            </p:cNvPr>
            <p:cNvCxnSpPr>
              <a:cxnSpLocks/>
            </p:cNvCxnSpPr>
            <p:nvPr/>
          </p:nvCxnSpPr>
          <p:spPr>
            <a:xfrm flipH="1">
              <a:off x="5421365" y="4999598"/>
              <a:ext cx="399066" cy="674700"/>
            </a:xfrm>
            <a:prstGeom prst="line">
              <a:avLst/>
            </a:prstGeom>
            <a:ln w="57150">
              <a:solidFill>
                <a:schemeClr val="accent2">
                  <a:lumMod val="60000"/>
                  <a:lumOff val="40000"/>
                </a:schemeClr>
              </a:solidFill>
            </a:ln>
          </p:spPr>
          <p:style>
            <a:lnRef idx="1">
              <a:schemeClr val="accent2"/>
            </a:lnRef>
            <a:fillRef idx="0">
              <a:schemeClr val="accent2"/>
            </a:fillRef>
            <a:effectRef idx="0">
              <a:schemeClr val="accent2"/>
            </a:effectRef>
            <a:fontRef idx="minor">
              <a:schemeClr val="tx1"/>
            </a:fontRef>
          </p:style>
        </p:cxnSp>
        <p:cxnSp>
          <p:nvCxnSpPr>
            <p:cNvPr id="76" name="Straight Connector 75">
              <a:extLst>
                <a:ext uri="{FF2B5EF4-FFF2-40B4-BE49-F238E27FC236}">
                  <a16:creationId xmlns:a16="http://schemas.microsoft.com/office/drawing/2014/main" id="{BFCF66AF-FB21-40FF-A38F-F893F233BC98}"/>
                </a:ext>
              </a:extLst>
            </p:cNvPr>
            <p:cNvCxnSpPr>
              <a:cxnSpLocks/>
            </p:cNvCxnSpPr>
            <p:nvPr/>
          </p:nvCxnSpPr>
          <p:spPr>
            <a:xfrm>
              <a:off x="5820431" y="4999598"/>
              <a:ext cx="399066" cy="676539"/>
            </a:xfrm>
            <a:prstGeom prst="line">
              <a:avLst/>
            </a:prstGeom>
            <a:ln w="57150">
              <a:solidFill>
                <a:schemeClr val="accent2">
                  <a:lumMod val="60000"/>
                  <a:lumOff val="40000"/>
                </a:schemeClr>
              </a:solidFill>
            </a:ln>
          </p:spPr>
          <p:style>
            <a:lnRef idx="1">
              <a:schemeClr val="accent2"/>
            </a:lnRef>
            <a:fillRef idx="0">
              <a:schemeClr val="accent2"/>
            </a:fillRef>
            <a:effectRef idx="0">
              <a:schemeClr val="accent2"/>
            </a:effectRef>
            <a:fontRef idx="minor">
              <a:schemeClr val="tx1"/>
            </a:fontRef>
          </p:style>
        </p:cxnSp>
        <p:cxnSp>
          <p:nvCxnSpPr>
            <p:cNvPr id="77" name="Straight Connector 76">
              <a:extLst>
                <a:ext uri="{FF2B5EF4-FFF2-40B4-BE49-F238E27FC236}">
                  <a16:creationId xmlns:a16="http://schemas.microsoft.com/office/drawing/2014/main" id="{E1F442A6-A354-4236-BA86-A45843362DB9}"/>
                </a:ext>
              </a:extLst>
            </p:cNvPr>
            <p:cNvCxnSpPr>
              <a:cxnSpLocks/>
            </p:cNvCxnSpPr>
            <p:nvPr/>
          </p:nvCxnSpPr>
          <p:spPr>
            <a:xfrm flipH="1">
              <a:off x="6219496" y="4967257"/>
              <a:ext cx="399066" cy="674700"/>
            </a:xfrm>
            <a:prstGeom prst="line">
              <a:avLst/>
            </a:prstGeom>
            <a:ln w="57150">
              <a:solidFill>
                <a:schemeClr val="accent2">
                  <a:lumMod val="60000"/>
                  <a:lumOff val="40000"/>
                </a:schemeClr>
              </a:solidFill>
            </a:ln>
          </p:spPr>
          <p:style>
            <a:lnRef idx="1">
              <a:schemeClr val="accent2"/>
            </a:lnRef>
            <a:fillRef idx="0">
              <a:schemeClr val="accent2"/>
            </a:fillRef>
            <a:effectRef idx="0">
              <a:schemeClr val="accent2"/>
            </a:effectRef>
            <a:fontRef idx="minor">
              <a:schemeClr val="tx1"/>
            </a:fontRef>
          </p:style>
        </p:cxnSp>
        <p:cxnSp>
          <p:nvCxnSpPr>
            <p:cNvPr id="78" name="Straight Connector 77">
              <a:extLst>
                <a:ext uri="{FF2B5EF4-FFF2-40B4-BE49-F238E27FC236}">
                  <a16:creationId xmlns:a16="http://schemas.microsoft.com/office/drawing/2014/main" id="{D196BA82-D327-402C-B5EE-A0E7027B70F9}"/>
                </a:ext>
              </a:extLst>
            </p:cNvPr>
            <p:cNvCxnSpPr>
              <a:cxnSpLocks/>
            </p:cNvCxnSpPr>
            <p:nvPr/>
          </p:nvCxnSpPr>
          <p:spPr>
            <a:xfrm>
              <a:off x="6618562" y="4967257"/>
              <a:ext cx="399066" cy="676539"/>
            </a:xfrm>
            <a:prstGeom prst="line">
              <a:avLst/>
            </a:prstGeom>
            <a:ln w="57150">
              <a:solidFill>
                <a:schemeClr val="accent2">
                  <a:lumMod val="60000"/>
                  <a:lumOff val="40000"/>
                </a:schemeClr>
              </a:solidFill>
            </a:ln>
          </p:spPr>
          <p:style>
            <a:lnRef idx="1">
              <a:schemeClr val="accent2"/>
            </a:lnRef>
            <a:fillRef idx="0">
              <a:schemeClr val="accent2"/>
            </a:fillRef>
            <a:effectRef idx="0">
              <a:schemeClr val="accent2"/>
            </a:effectRef>
            <a:fontRef idx="minor">
              <a:schemeClr val="tx1"/>
            </a:fontRef>
          </p:style>
        </p:cxnSp>
        <p:cxnSp>
          <p:nvCxnSpPr>
            <p:cNvPr id="79" name="Straight Connector 78">
              <a:extLst>
                <a:ext uri="{FF2B5EF4-FFF2-40B4-BE49-F238E27FC236}">
                  <a16:creationId xmlns:a16="http://schemas.microsoft.com/office/drawing/2014/main" id="{4EEC1E5B-EE66-490C-8E39-0733FD73C00F}"/>
                </a:ext>
              </a:extLst>
            </p:cNvPr>
            <p:cNvCxnSpPr>
              <a:cxnSpLocks/>
            </p:cNvCxnSpPr>
            <p:nvPr/>
          </p:nvCxnSpPr>
          <p:spPr>
            <a:xfrm flipH="1">
              <a:off x="5820430" y="4262694"/>
              <a:ext cx="399066" cy="674700"/>
            </a:xfrm>
            <a:prstGeom prst="line">
              <a:avLst/>
            </a:prstGeom>
            <a:ln w="57150">
              <a:solidFill>
                <a:schemeClr val="accent2">
                  <a:lumMod val="60000"/>
                  <a:lumOff val="40000"/>
                </a:schemeClr>
              </a:solidFill>
            </a:ln>
          </p:spPr>
          <p:style>
            <a:lnRef idx="1">
              <a:schemeClr val="accent2"/>
            </a:lnRef>
            <a:fillRef idx="0">
              <a:schemeClr val="accent2"/>
            </a:fillRef>
            <a:effectRef idx="0">
              <a:schemeClr val="accent2"/>
            </a:effectRef>
            <a:fontRef idx="minor">
              <a:schemeClr val="tx1"/>
            </a:fontRef>
          </p:style>
        </p:cxnSp>
        <p:cxnSp>
          <p:nvCxnSpPr>
            <p:cNvPr id="80" name="Straight Connector 79">
              <a:extLst>
                <a:ext uri="{FF2B5EF4-FFF2-40B4-BE49-F238E27FC236}">
                  <a16:creationId xmlns:a16="http://schemas.microsoft.com/office/drawing/2014/main" id="{6F04C863-AFD5-4CA9-8558-1128FF91F845}"/>
                </a:ext>
              </a:extLst>
            </p:cNvPr>
            <p:cNvCxnSpPr>
              <a:cxnSpLocks/>
            </p:cNvCxnSpPr>
            <p:nvPr/>
          </p:nvCxnSpPr>
          <p:spPr>
            <a:xfrm>
              <a:off x="6219496" y="4262694"/>
              <a:ext cx="399066" cy="676539"/>
            </a:xfrm>
            <a:prstGeom prst="line">
              <a:avLst/>
            </a:prstGeom>
            <a:ln w="57150">
              <a:solidFill>
                <a:schemeClr val="accent2">
                  <a:lumMod val="60000"/>
                  <a:lumOff val="40000"/>
                </a:schemeClr>
              </a:solidFill>
            </a:ln>
          </p:spPr>
          <p:style>
            <a:lnRef idx="1">
              <a:schemeClr val="accent2"/>
            </a:lnRef>
            <a:fillRef idx="0">
              <a:schemeClr val="accent2"/>
            </a:fillRef>
            <a:effectRef idx="0">
              <a:schemeClr val="accent2"/>
            </a:effectRef>
            <a:fontRef idx="minor">
              <a:schemeClr val="tx1"/>
            </a:fontRef>
          </p:style>
        </p:cxnSp>
      </p:grpSp>
      <p:sp>
        <p:nvSpPr>
          <p:cNvPr id="81" name="Isosceles Triangle 80">
            <a:extLst>
              <a:ext uri="{FF2B5EF4-FFF2-40B4-BE49-F238E27FC236}">
                <a16:creationId xmlns:a16="http://schemas.microsoft.com/office/drawing/2014/main" id="{D820B908-1200-40EC-8561-AB57C644FDA3}"/>
              </a:ext>
            </a:extLst>
          </p:cNvPr>
          <p:cNvSpPr/>
          <p:nvPr/>
        </p:nvSpPr>
        <p:spPr>
          <a:xfrm>
            <a:off x="1878887" y="4463362"/>
            <a:ext cx="798133" cy="676539"/>
          </a:xfrm>
          <a:prstGeom prst="triangl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2" name="Straight Connector 81">
            <a:extLst>
              <a:ext uri="{FF2B5EF4-FFF2-40B4-BE49-F238E27FC236}">
                <a16:creationId xmlns:a16="http://schemas.microsoft.com/office/drawing/2014/main" id="{20F26D9B-0836-47FD-86A8-DF56BE43134E}"/>
              </a:ext>
            </a:extLst>
          </p:cNvPr>
          <p:cNvCxnSpPr>
            <a:cxnSpLocks/>
            <a:stCxn id="81" idx="0"/>
          </p:cNvCxnSpPr>
          <p:nvPr/>
        </p:nvCxnSpPr>
        <p:spPr>
          <a:xfrm flipH="1">
            <a:off x="1878888" y="4463362"/>
            <a:ext cx="399066" cy="674700"/>
          </a:xfrm>
          <a:prstGeom prst="line">
            <a:avLst/>
          </a:prstGeom>
          <a:ln w="57150"/>
        </p:spPr>
        <p:style>
          <a:lnRef idx="1">
            <a:schemeClr val="accent2"/>
          </a:lnRef>
          <a:fillRef idx="0">
            <a:schemeClr val="accent2"/>
          </a:fillRef>
          <a:effectRef idx="0">
            <a:schemeClr val="accent2"/>
          </a:effectRef>
          <a:fontRef idx="minor">
            <a:schemeClr val="tx1"/>
          </a:fontRef>
        </p:style>
      </p:cxnSp>
      <p:cxnSp>
        <p:nvCxnSpPr>
          <p:cNvPr id="83" name="Straight Connector 82">
            <a:extLst>
              <a:ext uri="{FF2B5EF4-FFF2-40B4-BE49-F238E27FC236}">
                <a16:creationId xmlns:a16="http://schemas.microsoft.com/office/drawing/2014/main" id="{322C544F-E65B-4843-939A-03C4EDF8E1C6}"/>
              </a:ext>
            </a:extLst>
          </p:cNvPr>
          <p:cNvCxnSpPr>
            <a:cxnSpLocks/>
          </p:cNvCxnSpPr>
          <p:nvPr/>
        </p:nvCxnSpPr>
        <p:spPr>
          <a:xfrm>
            <a:off x="2277953" y="4441571"/>
            <a:ext cx="399066" cy="676539"/>
          </a:xfrm>
          <a:prstGeom prst="line">
            <a:avLst/>
          </a:prstGeom>
          <a:ln w="57150"/>
        </p:spPr>
        <p:style>
          <a:lnRef idx="1">
            <a:schemeClr val="accent2"/>
          </a:lnRef>
          <a:fillRef idx="0">
            <a:schemeClr val="accent2"/>
          </a:fillRef>
          <a:effectRef idx="0">
            <a:schemeClr val="accent2"/>
          </a:effectRef>
          <a:fontRef idx="minor">
            <a:schemeClr val="tx1"/>
          </a:fontRef>
        </p:style>
      </p:cxnSp>
      <p:sp>
        <p:nvSpPr>
          <p:cNvPr id="84" name="TextBox 83">
            <a:extLst>
              <a:ext uri="{FF2B5EF4-FFF2-40B4-BE49-F238E27FC236}">
                <a16:creationId xmlns:a16="http://schemas.microsoft.com/office/drawing/2014/main" id="{D36A01E6-2F58-4A27-966A-4ACE977B44EB}"/>
              </a:ext>
            </a:extLst>
          </p:cNvPr>
          <p:cNvSpPr txBox="1"/>
          <p:nvPr/>
        </p:nvSpPr>
        <p:spPr>
          <a:xfrm>
            <a:off x="1331320" y="5428614"/>
            <a:ext cx="1951432" cy="646331"/>
          </a:xfrm>
          <a:prstGeom prst="rect">
            <a:avLst/>
          </a:prstGeom>
          <a:noFill/>
        </p:spPr>
        <p:txBody>
          <a:bodyPr wrap="none" rtlCol="0">
            <a:spAutoFit/>
          </a:bodyPr>
          <a:lstStyle/>
          <a:p>
            <a:pPr algn="ctr"/>
            <a:r>
              <a:rPr lang="en-US" dirty="0"/>
              <a:t>Possible Outcomes</a:t>
            </a:r>
          </a:p>
          <a:p>
            <a:pPr algn="ctr"/>
            <a:r>
              <a:rPr lang="en-US" dirty="0"/>
              <a:t>(n=2)</a:t>
            </a:r>
          </a:p>
        </p:txBody>
      </p:sp>
      <p:sp>
        <p:nvSpPr>
          <p:cNvPr id="86" name="TextBox 85">
            <a:extLst>
              <a:ext uri="{FF2B5EF4-FFF2-40B4-BE49-F238E27FC236}">
                <a16:creationId xmlns:a16="http://schemas.microsoft.com/office/drawing/2014/main" id="{D9966446-0B02-4BC8-9AF4-346A868381D1}"/>
              </a:ext>
            </a:extLst>
          </p:cNvPr>
          <p:cNvSpPr txBox="1"/>
          <p:nvPr/>
        </p:nvSpPr>
        <p:spPr>
          <a:xfrm>
            <a:off x="874089" y="2187932"/>
            <a:ext cx="2408663" cy="646331"/>
          </a:xfrm>
          <a:prstGeom prst="rect">
            <a:avLst/>
          </a:prstGeom>
          <a:noFill/>
        </p:spPr>
        <p:txBody>
          <a:bodyPr wrap="square" rtlCol="0">
            <a:spAutoFit/>
          </a:bodyPr>
          <a:lstStyle/>
          <a:p>
            <a:r>
              <a:rPr lang="en-US" b="1" dirty="0"/>
              <a:t>Simple Module:</a:t>
            </a:r>
          </a:p>
          <a:p>
            <a:r>
              <a:rPr lang="en-US" dirty="0"/>
              <a:t>Single binary decision</a:t>
            </a:r>
          </a:p>
        </p:txBody>
      </p:sp>
      <p:cxnSp>
        <p:nvCxnSpPr>
          <p:cNvPr id="88" name="Straight Connector 87">
            <a:extLst>
              <a:ext uri="{FF2B5EF4-FFF2-40B4-BE49-F238E27FC236}">
                <a16:creationId xmlns:a16="http://schemas.microsoft.com/office/drawing/2014/main" id="{9C2C2D0E-93F6-4181-B7CA-9A64AEC206ED}"/>
              </a:ext>
            </a:extLst>
          </p:cNvPr>
          <p:cNvCxnSpPr/>
          <p:nvPr/>
        </p:nvCxnSpPr>
        <p:spPr>
          <a:xfrm>
            <a:off x="839788" y="2175560"/>
            <a:ext cx="1051242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2FA55C8B-F7F2-4874-BD21-B08AD15923DD}"/>
              </a:ext>
            </a:extLst>
          </p:cNvPr>
          <p:cNvCxnSpPr/>
          <p:nvPr/>
        </p:nvCxnSpPr>
        <p:spPr>
          <a:xfrm>
            <a:off x="874089" y="2834263"/>
            <a:ext cx="10512424" cy="0"/>
          </a:xfrm>
          <a:prstGeom prst="line">
            <a:avLst/>
          </a:prstGeom>
        </p:spPr>
        <p:style>
          <a:lnRef idx="1">
            <a:schemeClr val="accent1"/>
          </a:lnRef>
          <a:fillRef idx="0">
            <a:schemeClr val="accent1"/>
          </a:fillRef>
          <a:effectRef idx="0">
            <a:schemeClr val="accent1"/>
          </a:effectRef>
          <a:fontRef idx="minor">
            <a:schemeClr val="tx1"/>
          </a:fontRef>
        </p:style>
      </p:cxnSp>
      <p:sp>
        <p:nvSpPr>
          <p:cNvPr id="90" name="TextBox 89">
            <a:extLst>
              <a:ext uri="{FF2B5EF4-FFF2-40B4-BE49-F238E27FC236}">
                <a16:creationId xmlns:a16="http://schemas.microsoft.com/office/drawing/2014/main" id="{47CAE355-FAF1-4C4E-8D5F-95AAA99878AF}"/>
              </a:ext>
            </a:extLst>
          </p:cNvPr>
          <p:cNvSpPr txBox="1"/>
          <p:nvPr/>
        </p:nvSpPr>
        <p:spPr>
          <a:xfrm>
            <a:off x="6618562" y="2176418"/>
            <a:ext cx="2917112" cy="646331"/>
          </a:xfrm>
          <a:prstGeom prst="rect">
            <a:avLst/>
          </a:prstGeom>
          <a:noFill/>
        </p:spPr>
        <p:txBody>
          <a:bodyPr wrap="square" rtlCol="0">
            <a:spAutoFit/>
          </a:bodyPr>
          <a:lstStyle/>
          <a:p>
            <a:r>
              <a:rPr lang="en-US" b="1" dirty="0"/>
              <a:t>Composite Module:</a:t>
            </a:r>
          </a:p>
          <a:p>
            <a:r>
              <a:rPr lang="en-US" dirty="0"/>
              <a:t>Multiple (m) binary decisions</a:t>
            </a:r>
          </a:p>
        </p:txBody>
      </p:sp>
      <p:grpSp>
        <p:nvGrpSpPr>
          <p:cNvPr id="111" name="Group 110">
            <a:extLst>
              <a:ext uri="{FF2B5EF4-FFF2-40B4-BE49-F238E27FC236}">
                <a16:creationId xmlns:a16="http://schemas.microsoft.com/office/drawing/2014/main" id="{6BC1C1D3-ED8C-45FD-A32D-8E1D5AD013CB}"/>
              </a:ext>
            </a:extLst>
          </p:cNvPr>
          <p:cNvGrpSpPr/>
          <p:nvPr/>
        </p:nvGrpSpPr>
        <p:grpSpPr>
          <a:xfrm>
            <a:off x="5859470" y="3839070"/>
            <a:ext cx="1320367" cy="1086092"/>
            <a:chOff x="4623233" y="3592232"/>
            <a:chExt cx="2394399" cy="2083905"/>
          </a:xfrm>
        </p:grpSpPr>
        <p:sp>
          <p:nvSpPr>
            <p:cNvPr id="112" name="Isosceles Triangle 111">
              <a:extLst>
                <a:ext uri="{FF2B5EF4-FFF2-40B4-BE49-F238E27FC236}">
                  <a16:creationId xmlns:a16="http://schemas.microsoft.com/office/drawing/2014/main" id="{4D1D2D9F-7367-4961-A174-5BCD0AFAB161}"/>
                </a:ext>
              </a:extLst>
            </p:cNvPr>
            <p:cNvSpPr/>
            <p:nvPr/>
          </p:nvSpPr>
          <p:spPr>
            <a:xfrm>
              <a:off x="4623233" y="3592233"/>
              <a:ext cx="2394399" cy="202962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Isosceles Triangle 112">
              <a:extLst>
                <a:ext uri="{FF2B5EF4-FFF2-40B4-BE49-F238E27FC236}">
                  <a16:creationId xmlns:a16="http://schemas.microsoft.com/office/drawing/2014/main" id="{EDE7C53C-80F9-4095-BD77-CA5867468D43}"/>
                </a:ext>
              </a:extLst>
            </p:cNvPr>
            <p:cNvSpPr/>
            <p:nvPr/>
          </p:nvSpPr>
          <p:spPr>
            <a:xfrm>
              <a:off x="4623233" y="4945317"/>
              <a:ext cx="798133" cy="676539"/>
            </a:xfrm>
            <a:prstGeom prst="triangl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Isosceles Triangle 113">
              <a:extLst>
                <a:ext uri="{FF2B5EF4-FFF2-40B4-BE49-F238E27FC236}">
                  <a16:creationId xmlns:a16="http://schemas.microsoft.com/office/drawing/2014/main" id="{788118FE-A0FE-4E42-B98B-5D892D5D427E}"/>
                </a:ext>
              </a:extLst>
            </p:cNvPr>
            <p:cNvSpPr/>
            <p:nvPr/>
          </p:nvSpPr>
          <p:spPr>
            <a:xfrm>
              <a:off x="5421366" y="4945316"/>
              <a:ext cx="798133" cy="676539"/>
            </a:xfrm>
            <a:prstGeom prst="triangl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Isosceles Triangle 114">
              <a:extLst>
                <a:ext uri="{FF2B5EF4-FFF2-40B4-BE49-F238E27FC236}">
                  <a16:creationId xmlns:a16="http://schemas.microsoft.com/office/drawing/2014/main" id="{0A739128-9DC6-4091-9CFA-235224F35643}"/>
                </a:ext>
              </a:extLst>
            </p:cNvPr>
            <p:cNvSpPr/>
            <p:nvPr/>
          </p:nvSpPr>
          <p:spPr>
            <a:xfrm>
              <a:off x="6219499" y="4945315"/>
              <a:ext cx="798133" cy="676539"/>
            </a:xfrm>
            <a:prstGeom prst="triangl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Isosceles Triangle 115">
              <a:extLst>
                <a:ext uri="{FF2B5EF4-FFF2-40B4-BE49-F238E27FC236}">
                  <a16:creationId xmlns:a16="http://schemas.microsoft.com/office/drawing/2014/main" id="{6BB09B2F-AF0E-43FF-9BAA-DCFE44248B85}"/>
                </a:ext>
              </a:extLst>
            </p:cNvPr>
            <p:cNvSpPr/>
            <p:nvPr/>
          </p:nvSpPr>
          <p:spPr>
            <a:xfrm>
              <a:off x="5022299" y="4268776"/>
              <a:ext cx="798133" cy="676539"/>
            </a:xfrm>
            <a:prstGeom prst="triangl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Isosceles Triangle 116">
              <a:extLst>
                <a:ext uri="{FF2B5EF4-FFF2-40B4-BE49-F238E27FC236}">
                  <a16:creationId xmlns:a16="http://schemas.microsoft.com/office/drawing/2014/main" id="{B3166858-3484-4D15-BCF0-7798E85B7D30}"/>
                </a:ext>
              </a:extLst>
            </p:cNvPr>
            <p:cNvSpPr/>
            <p:nvPr/>
          </p:nvSpPr>
          <p:spPr>
            <a:xfrm>
              <a:off x="5820432" y="4268774"/>
              <a:ext cx="798133" cy="676539"/>
            </a:xfrm>
            <a:prstGeom prst="triangl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Isosceles Triangle 117">
              <a:extLst>
                <a:ext uri="{FF2B5EF4-FFF2-40B4-BE49-F238E27FC236}">
                  <a16:creationId xmlns:a16="http://schemas.microsoft.com/office/drawing/2014/main" id="{CA03767D-AAEB-46F6-9507-0ED432B17D5E}"/>
                </a:ext>
              </a:extLst>
            </p:cNvPr>
            <p:cNvSpPr/>
            <p:nvPr/>
          </p:nvSpPr>
          <p:spPr>
            <a:xfrm>
              <a:off x="5421365" y="3592232"/>
              <a:ext cx="798133" cy="676539"/>
            </a:xfrm>
            <a:prstGeom prst="triangl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9" name="Straight Connector 118">
              <a:extLst>
                <a:ext uri="{FF2B5EF4-FFF2-40B4-BE49-F238E27FC236}">
                  <a16:creationId xmlns:a16="http://schemas.microsoft.com/office/drawing/2014/main" id="{FA5EF003-1820-414A-9A9D-753AB40029CF}"/>
                </a:ext>
              </a:extLst>
            </p:cNvPr>
            <p:cNvCxnSpPr>
              <a:cxnSpLocks/>
              <a:stCxn id="118" idx="0"/>
            </p:cNvCxnSpPr>
            <p:nvPr/>
          </p:nvCxnSpPr>
          <p:spPr>
            <a:xfrm flipH="1">
              <a:off x="5421366" y="3592232"/>
              <a:ext cx="399066" cy="674700"/>
            </a:xfrm>
            <a:prstGeom prst="line">
              <a:avLst/>
            </a:prstGeom>
            <a:ln w="57150"/>
          </p:spPr>
          <p:style>
            <a:lnRef idx="1">
              <a:schemeClr val="accent2"/>
            </a:lnRef>
            <a:fillRef idx="0">
              <a:schemeClr val="accent2"/>
            </a:fillRef>
            <a:effectRef idx="0">
              <a:schemeClr val="accent2"/>
            </a:effectRef>
            <a:fontRef idx="minor">
              <a:schemeClr val="tx1"/>
            </a:fontRef>
          </p:style>
        </p:cxnSp>
        <p:cxnSp>
          <p:nvCxnSpPr>
            <p:cNvPr id="120" name="Straight Connector 119">
              <a:extLst>
                <a:ext uri="{FF2B5EF4-FFF2-40B4-BE49-F238E27FC236}">
                  <a16:creationId xmlns:a16="http://schemas.microsoft.com/office/drawing/2014/main" id="{9455F740-27A1-48A5-866C-ADDDC64D9A9E}"/>
                </a:ext>
              </a:extLst>
            </p:cNvPr>
            <p:cNvCxnSpPr>
              <a:cxnSpLocks/>
              <a:stCxn id="118" idx="0"/>
              <a:endCxn id="118" idx="4"/>
            </p:cNvCxnSpPr>
            <p:nvPr/>
          </p:nvCxnSpPr>
          <p:spPr>
            <a:xfrm>
              <a:off x="5820432" y="3592232"/>
              <a:ext cx="399066" cy="676539"/>
            </a:xfrm>
            <a:prstGeom prst="line">
              <a:avLst/>
            </a:prstGeom>
            <a:ln w="57150">
              <a:solidFill>
                <a:schemeClr val="accent2">
                  <a:lumMod val="60000"/>
                  <a:lumOff val="40000"/>
                </a:schemeClr>
              </a:solidFill>
            </a:ln>
          </p:spPr>
          <p:style>
            <a:lnRef idx="1">
              <a:schemeClr val="accent2"/>
            </a:lnRef>
            <a:fillRef idx="0">
              <a:schemeClr val="accent2"/>
            </a:fillRef>
            <a:effectRef idx="0">
              <a:schemeClr val="accent2"/>
            </a:effectRef>
            <a:fontRef idx="minor">
              <a:schemeClr val="tx1"/>
            </a:fontRef>
          </p:style>
        </p:cxnSp>
        <p:cxnSp>
          <p:nvCxnSpPr>
            <p:cNvPr id="121" name="Straight Connector 120">
              <a:extLst>
                <a:ext uri="{FF2B5EF4-FFF2-40B4-BE49-F238E27FC236}">
                  <a16:creationId xmlns:a16="http://schemas.microsoft.com/office/drawing/2014/main" id="{E47E8EB5-7439-4CDC-8800-B05F5D6B8C44}"/>
                </a:ext>
              </a:extLst>
            </p:cNvPr>
            <p:cNvCxnSpPr>
              <a:cxnSpLocks/>
            </p:cNvCxnSpPr>
            <p:nvPr/>
          </p:nvCxnSpPr>
          <p:spPr>
            <a:xfrm flipH="1">
              <a:off x="5022300" y="4284636"/>
              <a:ext cx="399066" cy="674700"/>
            </a:xfrm>
            <a:prstGeom prst="line">
              <a:avLst/>
            </a:prstGeom>
            <a:ln w="57150">
              <a:solidFill>
                <a:schemeClr val="accent2">
                  <a:lumMod val="60000"/>
                  <a:lumOff val="40000"/>
                </a:schemeClr>
              </a:solidFill>
            </a:ln>
          </p:spPr>
          <p:style>
            <a:lnRef idx="1">
              <a:schemeClr val="accent2"/>
            </a:lnRef>
            <a:fillRef idx="0">
              <a:schemeClr val="accent2"/>
            </a:fillRef>
            <a:effectRef idx="0">
              <a:schemeClr val="accent2"/>
            </a:effectRef>
            <a:fontRef idx="minor">
              <a:schemeClr val="tx1"/>
            </a:fontRef>
          </p:style>
        </p:cxnSp>
        <p:cxnSp>
          <p:nvCxnSpPr>
            <p:cNvPr id="122" name="Straight Connector 121">
              <a:extLst>
                <a:ext uri="{FF2B5EF4-FFF2-40B4-BE49-F238E27FC236}">
                  <a16:creationId xmlns:a16="http://schemas.microsoft.com/office/drawing/2014/main" id="{0C8B580A-1105-4E5D-AFB7-A903444AC888}"/>
                </a:ext>
              </a:extLst>
            </p:cNvPr>
            <p:cNvCxnSpPr>
              <a:cxnSpLocks/>
            </p:cNvCxnSpPr>
            <p:nvPr/>
          </p:nvCxnSpPr>
          <p:spPr>
            <a:xfrm>
              <a:off x="5421366" y="4284636"/>
              <a:ext cx="399066" cy="676539"/>
            </a:xfrm>
            <a:prstGeom prst="line">
              <a:avLst/>
            </a:prstGeom>
            <a:ln w="57150"/>
          </p:spPr>
          <p:style>
            <a:lnRef idx="1">
              <a:schemeClr val="accent2"/>
            </a:lnRef>
            <a:fillRef idx="0">
              <a:schemeClr val="accent2"/>
            </a:fillRef>
            <a:effectRef idx="0">
              <a:schemeClr val="accent2"/>
            </a:effectRef>
            <a:fontRef idx="minor">
              <a:schemeClr val="tx1"/>
            </a:fontRef>
          </p:style>
        </p:cxnSp>
        <p:cxnSp>
          <p:nvCxnSpPr>
            <p:cNvPr id="123" name="Straight Connector 122">
              <a:extLst>
                <a:ext uri="{FF2B5EF4-FFF2-40B4-BE49-F238E27FC236}">
                  <a16:creationId xmlns:a16="http://schemas.microsoft.com/office/drawing/2014/main" id="{7D1F1B9F-D33E-4247-A51B-B63D58C9800F}"/>
                </a:ext>
              </a:extLst>
            </p:cNvPr>
            <p:cNvCxnSpPr>
              <a:cxnSpLocks/>
            </p:cNvCxnSpPr>
            <p:nvPr/>
          </p:nvCxnSpPr>
          <p:spPr>
            <a:xfrm flipH="1">
              <a:off x="4623233" y="4977807"/>
              <a:ext cx="399066" cy="674700"/>
            </a:xfrm>
            <a:prstGeom prst="line">
              <a:avLst/>
            </a:prstGeom>
            <a:ln w="57150">
              <a:solidFill>
                <a:schemeClr val="accent2">
                  <a:lumMod val="60000"/>
                  <a:lumOff val="40000"/>
                </a:schemeClr>
              </a:solidFill>
            </a:ln>
          </p:spPr>
          <p:style>
            <a:lnRef idx="1">
              <a:schemeClr val="accent2"/>
            </a:lnRef>
            <a:fillRef idx="0">
              <a:schemeClr val="accent2"/>
            </a:fillRef>
            <a:effectRef idx="0">
              <a:schemeClr val="accent2"/>
            </a:effectRef>
            <a:fontRef idx="minor">
              <a:schemeClr val="tx1"/>
            </a:fontRef>
          </p:style>
        </p:cxnSp>
        <p:cxnSp>
          <p:nvCxnSpPr>
            <p:cNvPr id="124" name="Straight Connector 123">
              <a:extLst>
                <a:ext uri="{FF2B5EF4-FFF2-40B4-BE49-F238E27FC236}">
                  <a16:creationId xmlns:a16="http://schemas.microsoft.com/office/drawing/2014/main" id="{2FA4DB2A-4C1E-448B-8757-7F8D49C78C94}"/>
                </a:ext>
              </a:extLst>
            </p:cNvPr>
            <p:cNvCxnSpPr>
              <a:cxnSpLocks/>
            </p:cNvCxnSpPr>
            <p:nvPr/>
          </p:nvCxnSpPr>
          <p:spPr>
            <a:xfrm>
              <a:off x="5022299" y="4977807"/>
              <a:ext cx="399066" cy="676539"/>
            </a:xfrm>
            <a:prstGeom prst="line">
              <a:avLst/>
            </a:prstGeom>
            <a:ln w="57150">
              <a:solidFill>
                <a:schemeClr val="accent2">
                  <a:lumMod val="60000"/>
                  <a:lumOff val="40000"/>
                </a:schemeClr>
              </a:solidFill>
            </a:ln>
          </p:spPr>
          <p:style>
            <a:lnRef idx="1">
              <a:schemeClr val="accent2"/>
            </a:lnRef>
            <a:fillRef idx="0">
              <a:schemeClr val="accent2"/>
            </a:fillRef>
            <a:effectRef idx="0">
              <a:schemeClr val="accent2"/>
            </a:effectRef>
            <a:fontRef idx="minor">
              <a:schemeClr val="tx1"/>
            </a:fontRef>
          </p:style>
        </p:cxnSp>
        <p:cxnSp>
          <p:nvCxnSpPr>
            <p:cNvPr id="125" name="Straight Connector 124">
              <a:extLst>
                <a:ext uri="{FF2B5EF4-FFF2-40B4-BE49-F238E27FC236}">
                  <a16:creationId xmlns:a16="http://schemas.microsoft.com/office/drawing/2014/main" id="{CCA54A8D-08D9-4843-9A07-9748556D44C1}"/>
                </a:ext>
              </a:extLst>
            </p:cNvPr>
            <p:cNvCxnSpPr>
              <a:cxnSpLocks/>
            </p:cNvCxnSpPr>
            <p:nvPr/>
          </p:nvCxnSpPr>
          <p:spPr>
            <a:xfrm flipH="1">
              <a:off x="5421365" y="4999598"/>
              <a:ext cx="399066" cy="674700"/>
            </a:xfrm>
            <a:prstGeom prst="line">
              <a:avLst/>
            </a:prstGeom>
            <a:ln w="57150">
              <a:solidFill>
                <a:schemeClr val="accent2">
                  <a:lumMod val="60000"/>
                  <a:lumOff val="40000"/>
                </a:schemeClr>
              </a:solidFill>
            </a:ln>
          </p:spPr>
          <p:style>
            <a:lnRef idx="1">
              <a:schemeClr val="accent2"/>
            </a:lnRef>
            <a:fillRef idx="0">
              <a:schemeClr val="accent2"/>
            </a:fillRef>
            <a:effectRef idx="0">
              <a:schemeClr val="accent2"/>
            </a:effectRef>
            <a:fontRef idx="minor">
              <a:schemeClr val="tx1"/>
            </a:fontRef>
          </p:style>
        </p:cxnSp>
        <p:cxnSp>
          <p:nvCxnSpPr>
            <p:cNvPr id="126" name="Straight Connector 125">
              <a:extLst>
                <a:ext uri="{FF2B5EF4-FFF2-40B4-BE49-F238E27FC236}">
                  <a16:creationId xmlns:a16="http://schemas.microsoft.com/office/drawing/2014/main" id="{4E5AA030-9678-404A-818D-A923DAE3CDC8}"/>
                </a:ext>
              </a:extLst>
            </p:cNvPr>
            <p:cNvCxnSpPr>
              <a:cxnSpLocks/>
            </p:cNvCxnSpPr>
            <p:nvPr/>
          </p:nvCxnSpPr>
          <p:spPr>
            <a:xfrm>
              <a:off x="5820431" y="4999598"/>
              <a:ext cx="399066" cy="676539"/>
            </a:xfrm>
            <a:prstGeom prst="line">
              <a:avLst/>
            </a:prstGeom>
            <a:ln w="57150"/>
          </p:spPr>
          <p:style>
            <a:lnRef idx="1">
              <a:schemeClr val="accent2"/>
            </a:lnRef>
            <a:fillRef idx="0">
              <a:schemeClr val="accent2"/>
            </a:fillRef>
            <a:effectRef idx="0">
              <a:schemeClr val="accent2"/>
            </a:effectRef>
            <a:fontRef idx="minor">
              <a:schemeClr val="tx1"/>
            </a:fontRef>
          </p:style>
        </p:cxnSp>
        <p:cxnSp>
          <p:nvCxnSpPr>
            <p:cNvPr id="127" name="Straight Connector 126">
              <a:extLst>
                <a:ext uri="{FF2B5EF4-FFF2-40B4-BE49-F238E27FC236}">
                  <a16:creationId xmlns:a16="http://schemas.microsoft.com/office/drawing/2014/main" id="{53198F9E-4F19-44F0-9FB2-79E55ECCF26A}"/>
                </a:ext>
              </a:extLst>
            </p:cNvPr>
            <p:cNvCxnSpPr>
              <a:cxnSpLocks/>
            </p:cNvCxnSpPr>
            <p:nvPr/>
          </p:nvCxnSpPr>
          <p:spPr>
            <a:xfrm flipH="1">
              <a:off x="6219496" y="4967257"/>
              <a:ext cx="399066" cy="674700"/>
            </a:xfrm>
            <a:prstGeom prst="line">
              <a:avLst/>
            </a:prstGeom>
            <a:ln w="57150">
              <a:solidFill>
                <a:schemeClr val="accent2">
                  <a:lumMod val="60000"/>
                  <a:lumOff val="40000"/>
                </a:schemeClr>
              </a:solidFill>
            </a:ln>
          </p:spPr>
          <p:style>
            <a:lnRef idx="1">
              <a:schemeClr val="accent2"/>
            </a:lnRef>
            <a:fillRef idx="0">
              <a:schemeClr val="accent2"/>
            </a:fillRef>
            <a:effectRef idx="0">
              <a:schemeClr val="accent2"/>
            </a:effectRef>
            <a:fontRef idx="minor">
              <a:schemeClr val="tx1"/>
            </a:fontRef>
          </p:style>
        </p:cxnSp>
        <p:cxnSp>
          <p:nvCxnSpPr>
            <p:cNvPr id="128" name="Straight Connector 127">
              <a:extLst>
                <a:ext uri="{FF2B5EF4-FFF2-40B4-BE49-F238E27FC236}">
                  <a16:creationId xmlns:a16="http://schemas.microsoft.com/office/drawing/2014/main" id="{4503AC24-E09E-4AF0-92D8-6018CA8900DB}"/>
                </a:ext>
              </a:extLst>
            </p:cNvPr>
            <p:cNvCxnSpPr>
              <a:cxnSpLocks/>
            </p:cNvCxnSpPr>
            <p:nvPr/>
          </p:nvCxnSpPr>
          <p:spPr>
            <a:xfrm>
              <a:off x="6618562" y="4967257"/>
              <a:ext cx="399066" cy="676539"/>
            </a:xfrm>
            <a:prstGeom prst="line">
              <a:avLst/>
            </a:prstGeom>
            <a:ln w="57150">
              <a:solidFill>
                <a:schemeClr val="accent2">
                  <a:lumMod val="60000"/>
                  <a:lumOff val="40000"/>
                </a:schemeClr>
              </a:solidFill>
            </a:ln>
          </p:spPr>
          <p:style>
            <a:lnRef idx="1">
              <a:schemeClr val="accent2"/>
            </a:lnRef>
            <a:fillRef idx="0">
              <a:schemeClr val="accent2"/>
            </a:fillRef>
            <a:effectRef idx="0">
              <a:schemeClr val="accent2"/>
            </a:effectRef>
            <a:fontRef idx="minor">
              <a:schemeClr val="tx1"/>
            </a:fontRef>
          </p:style>
        </p:cxnSp>
        <p:cxnSp>
          <p:nvCxnSpPr>
            <p:cNvPr id="129" name="Straight Connector 128">
              <a:extLst>
                <a:ext uri="{FF2B5EF4-FFF2-40B4-BE49-F238E27FC236}">
                  <a16:creationId xmlns:a16="http://schemas.microsoft.com/office/drawing/2014/main" id="{781F18AC-F744-44CA-A652-F6086CB3EEF3}"/>
                </a:ext>
              </a:extLst>
            </p:cNvPr>
            <p:cNvCxnSpPr>
              <a:cxnSpLocks/>
            </p:cNvCxnSpPr>
            <p:nvPr/>
          </p:nvCxnSpPr>
          <p:spPr>
            <a:xfrm flipH="1">
              <a:off x="5820430" y="4262694"/>
              <a:ext cx="399066" cy="674700"/>
            </a:xfrm>
            <a:prstGeom prst="line">
              <a:avLst/>
            </a:prstGeom>
            <a:ln w="57150">
              <a:solidFill>
                <a:schemeClr val="accent2">
                  <a:lumMod val="60000"/>
                  <a:lumOff val="40000"/>
                </a:schemeClr>
              </a:solidFill>
            </a:ln>
          </p:spPr>
          <p:style>
            <a:lnRef idx="1">
              <a:schemeClr val="accent2"/>
            </a:lnRef>
            <a:fillRef idx="0">
              <a:schemeClr val="accent2"/>
            </a:fillRef>
            <a:effectRef idx="0">
              <a:schemeClr val="accent2"/>
            </a:effectRef>
            <a:fontRef idx="minor">
              <a:schemeClr val="tx1"/>
            </a:fontRef>
          </p:style>
        </p:cxnSp>
        <p:cxnSp>
          <p:nvCxnSpPr>
            <p:cNvPr id="130" name="Straight Connector 129">
              <a:extLst>
                <a:ext uri="{FF2B5EF4-FFF2-40B4-BE49-F238E27FC236}">
                  <a16:creationId xmlns:a16="http://schemas.microsoft.com/office/drawing/2014/main" id="{2EA58FCF-E9EC-41A7-9BD4-7B0AFB470207}"/>
                </a:ext>
              </a:extLst>
            </p:cNvPr>
            <p:cNvCxnSpPr>
              <a:cxnSpLocks/>
            </p:cNvCxnSpPr>
            <p:nvPr/>
          </p:nvCxnSpPr>
          <p:spPr>
            <a:xfrm>
              <a:off x="6219496" y="4262694"/>
              <a:ext cx="399066" cy="676539"/>
            </a:xfrm>
            <a:prstGeom prst="line">
              <a:avLst/>
            </a:prstGeom>
            <a:ln w="57150">
              <a:solidFill>
                <a:schemeClr val="accent2">
                  <a:lumMod val="60000"/>
                  <a:lumOff val="40000"/>
                </a:schemeClr>
              </a:solidFill>
            </a:ln>
          </p:spPr>
          <p:style>
            <a:lnRef idx="1">
              <a:schemeClr val="accent2"/>
            </a:lnRef>
            <a:fillRef idx="0">
              <a:schemeClr val="accent2"/>
            </a:fillRef>
            <a:effectRef idx="0">
              <a:schemeClr val="accent2"/>
            </a:effectRef>
            <a:fontRef idx="minor">
              <a:schemeClr val="tx1"/>
            </a:fontRef>
          </p:style>
        </p:cxnSp>
      </p:grpSp>
      <p:grpSp>
        <p:nvGrpSpPr>
          <p:cNvPr id="131" name="Group 130">
            <a:extLst>
              <a:ext uri="{FF2B5EF4-FFF2-40B4-BE49-F238E27FC236}">
                <a16:creationId xmlns:a16="http://schemas.microsoft.com/office/drawing/2014/main" id="{69D43D8F-70A0-4910-861C-7EF0E40DA3A2}"/>
              </a:ext>
            </a:extLst>
          </p:cNvPr>
          <p:cNvGrpSpPr/>
          <p:nvPr/>
        </p:nvGrpSpPr>
        <p:grpSpPr>
          <a:xfrm>
            <a:off x="4656206" y="4575730"/>
            <a:ext cx="1320367" cy="1086092"/>
            <a:chOff x="4623233" y="3592232"/>
            <a:chExt cx="2394399" cy="2083905"/>
          </a:xfrm>
        </p:grpSpPr>
        <p:sp>
          <p:nvSpPr>
            <p:cNvPr id="132" name="Isosceles Triangle 131">
              <a:extLst>
                <a:ext uri="{FF2B5EF4-FFF2-40B4-BE49-F238E27FC236}">
                  <a16:creationId xmlns:a16="http://schemas.microsoft.com/office/drawing/2014/main" id="{37A7ACFF-9E11-4E31-8CCF-71DC163575D7}"/>
                </a:ext>
              </a:extLst>
            </p:cNvPr>
            <p:cNvSpPr/>
            <p:nvPr/>
          </p:nvSpPr>
          <p:spPr>
            <a:xfrm>
              <a:off x="4623233" y="3592233"/>
              <a:ext cx="2394399" cy="202962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Isosceles Triangle 132">
              <a:extLst>
                <a:ext uri="{FF2B5EF4-FFF2-40B4-BE49-F238E27FC236}">
                  <a16:creationId xmlns:a16="http://schemas.microsoft.com/office/drawing/2014/main" id="{A6D16C4F-86E9-492F-AF0B-DF4D155284A1}"/>
                </a:ext>
              </a:extLst>
            </p:cNvPr>
            <p:cNvSpPr/>
            <p:nvPr/>
          </p:nvSpPr>
          <p:spPr>
            <a:xfrm>
              <a:off x="4623233" y="4945317"/>
              <a:ext cx="798133" cy="676539"/>
            </a:xfrm>
            <a:prstGeom prst="triangl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Isosceles Triangle 133">
              <a:extLst>
                <a:ext uri="{FF2B5EF4-FFF2-40B4-BE49-F238E27FC236}">
                  <a16:creationId xmlns:a16="http://schemas.microsoft.com/office/drawing/2014/main" id="{704A5C27-394D-4936-93E2-D94C53B1F697}"/>
                </a:ext>
              </a:extLst>
            </p:cNvPr>
            <p:cNvSpPr/>
            <p:nvPr/>
          </p:nvSpPr>
          <p:spPr>
            <a:xfrm>
              <a:off x="5421366" y="4945316"/>
              <a:ext cx="798133" cy="676539"/>
            </a:xfrm>
            <a:prstGeom prst="triangl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Isosceles Triangle 134">
              <a:extLst>
                <a:ext uri="{FF2B5EF4-FFF2-40B4-BE49-F238E27FC236}">
                  <a16:creationId xmlns:a16="http://schemas.microsoft.com/office/drawing/2014/main" id="{9116C5DA-5809-48A5-BDC3-6FB55F866850}"/>
                </a:ext>
              </a:extLst>
            </p:cNvPr>
            <p:cNvSpPr/>
            <p:nvPr/>
          </p:nvSpPr>
          <p:spPr>
            <a:xfrm>
              <a:off x="6219499" y="4945315"/>
              <a:ext cx="798133" cy="676539"/>
            </a:xfrm>
            <a:prstGeom prst="triangl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Isosceles Triangle 135">
              <a:extLst>
                <a:ext uri="{FF2B5EF4-FFF2-40B4-BE49-F238E27FC236}">
                  <a16:creationId xmlns:a16="http://schemas.microsoft.com/office/drawing/2014/main" id="{17C4F3E0-8C89-496B-9AE9-85E2BC6B5379}"/>
                </a:ext>
              </a:extLst>
            </p:cNvPr>
            <p:cNvSpPr/>
            <p:nvPr/>
          </p:nvSpPr>
          <p:spPr>
            <a:xfrm>
              <a:off x="5022299" y="4268776"/>
              <a:ext cx="798133" cy="676539"/>
            </a:xfrm>
            <a:prstGeom prst="triangl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Isosceles Triangle 136">
              <a:extLst>
                <a:ext uri="{FF2B5EF4-FFF2-40B4-BE49-F238E27FC236}">
                  <a16:creationId xmlns:a16="http://schemas.microsoft.com/office/drawing/2014/main" id="{2F715405-1BB1-45AD-AB02-0098D59B1148}"/>
                </a:ext>
              </a:extLst>
            </p:cNvPr>
            <p:cNvSpPr/>
            <p:nvPr/>
          </p:nvSpPr>
          <p:spPr>
            <a:xfrm>
              <a:off x="5820432" y="4268774"/>
              <a:ext cx="798133" cy="676539"/>
            </a:xfrm>
            <a:prstGeom prst="triangl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Isosceles Triangle 137">
              <a:extLst>
                <a:ext uri="{FF2B5EF4-FFF2-40B4-BE49-F238E27FC236}">
                  <a16:creationId xmlns:a16="http://schemas.microsoft.com/office/drawing/2014/main" id="{3936E71D-8BB7-4B32-BA06-D338EFDE69E7}"/>
                </a:ext>
              </a:extLst>
            </p:cNvPr>
            <p:cNvSpPr/>
            <p:nvPr/>
          </p:nvSpPr>
          <p:spPr>
            <a:xfrm>
              <a:off x="5421365" y="3592232"/>
              <a:ext cx="798133" cy="676539"/>
            </a:xfrm>
            <a:prstGeom prst="triangl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9" name="Straight Connector 138">
              <a:extLst>
                <a:ext uri="{FF2B5EF4-FFF2-40B4-BE49-F238E27FC236}">
                  <a16:creationId xmlns:a16="http://schemas.microsoft.com/office/drawing/2014/main" id="{1E6C67BC-0853-4D59-A9B2-98D515657D87}"/>
                </a:ext>
              </a:extLst>
            </p:cNvPr>
            <p:cNvCxnSpPr>
              <a:cxnSpLocks/>
              <a:stCxn id="138" idx="0"/>
            </p:cNvCxnSpPr>
            <p:nvPr/>
          </p:nvCxnSpPr>
          <p:spPr>
            <a:xfrm flipH="1">
              <a:off x="5421366" y="3592232"/>
              <a:ext cx="399066" cy="674700"/>
            </a:xfrm>
            <a:prstGeom prst="line">
              <a:avLst/>
            </a:prstGeom>
            <a:ln w="57150">
              <a:solidFill>
                <a:schemeClr val="accent2">
                  <a:lumMod val="60000"/>
                  <a:lumOff val="40000"/>
                </a:schemeClr>
              </a:solidFill>
            </a:ln>
          </p:spPr>
          <p:style>
            <a:lnRef idx="1">
              <a:schemeClr val="accent2"/>
            </a:lnRef>
            <a:fillRef idx="0">
              <a:schemeClr val="accent2"/>
            </a:fillRef>
            <a:effectRef idx="0">
              <a:schemeClr val="accent2"/>
            </a:effectRef>
            <a:fontRef idx="minor">
              <a:schemeClr val="tx1"/>
            </a:fontRef>
          </p:style>
        </p:cxnSp>
        <p:cxnSp>
          <p:nvCxnSpPr>
            <p:cNvPr id="140" name="Straight Connector 139">
              <a:extLst>
                <a:ext uri="{FF2B5EF4-FFF2-40B4-BE49-F238E27FC236}">
                  <a16:creationId xmlns:a16="http://schemas.microsoft.com/office/drawing/2014/main" id="{DD5C751F-80D6-4E79-B095-3DFD5DD1079C}"/>
                </a:ext>
              </a:extLst>
            </p:cNvPr>
            <p:cNvCxnSpPr>
              <a:cxnSpLocks/>
              <a:stCxn id="138" idx="0"/>
              <a:endCxn id="138" idx="4"/>
            </p:cNvCxnSpPr>
            <p:nvPr/>
          </p:nvCxnSpPr>
          <p:spPr>
            <a:xfrm>
              <a:off x="5820432" y="3592232"/>
              <a:ext cx="399066" cy="676539"/>
            </a:xfrm>
            <a:prstGeom prst="line">
              <a:avLst/>
            </a:prstGeom>
            <a:ln w="57150"/>
          </p:spPr>
          <p:style>
            <a:lnRef idx="1">
              <a:schemeClr val="accent2"/>
            </a:lnRef>
            <a:fillRef idx="0">
              <a:schemeClr val="accent2"/>
            </a:fillRef>
            <a:effectRef idx="0">
              <a:schemeClr val="accent2"/>
            </a:effectRef>
            <a:fontRef idx="minor">
              <a:schemeClr val="tx1"/>
            </a:fontRef>
          </p:style>
        </p:cxnSp>
        <p:cxnSp>
          <p:nvCxnSpPr>
            <p:cNvPr id="141" name="Straight Connector 140">
              <a:extLst>
                <a:ext uri="{FF2B5EF4-FFF2-40B4-BE49-F238E27FC236}">
                  <a16:creationId xmlns:a16="http://schemas.microsoft.com/office/drawing/2014/main" id="{BD961EAC-AB67-4227-8C06-516729E8EF49}"/>
                </a:ext>
              </a:extLst>
            </p:cNvPr>
            <p:cNvCxnSpPr>
              <a:cxnSpLocks/>
            </p:cNvCxnSpPr>
            <p:nvPr/>
          </p:nvCxnSpPr>
          <p:spPr>
            <a:xfrm flipH="1">
              <a:off x="5022300" y="4284636"/>
              <a:ext cx="399066" cy="674700"/>
            </a:xfrm>
            <a:prstGeom prst="line">
              <a:avLst/>
            </a:prstGeom>
            <a:ln w="57150">
              <a:solidFill>
                <a:schemeClr val="accent2">
                  <a:lumMod val="60000"/>
                  <a:lumOff val="40000"/>
                </a:schemeClr>
              </a:solidFill>
            </a:ln>
          </p:spPr>
          <p:style>
            <a:lnRef idx="1">
              <a:schemeClr val="accent2"/>
            </a:lnRef>
            <a:fillRef idx="0">
              <a:schemeClr val="accent2"/>
            </a:fillRef>
            <a:effectRef idx="0">
              <a:schemeClr val="accent2"/>
            </a:effectRef>
            <a:fontRef idx="minor">
              <a:schemeClr val="tx1"/>
            </a:fontRef>
          </p:style>
        </p:cxnSp>
        <p:cxnSp>
          <p:nvCxnSpPr>
            <p:cNvPr id="142" name="Straight Connector 141">
              <a:extLst>
                <a:ext uri="{FF2B5EF4-FFF2-40B4-BE49-F238E27FC236}">
                  <a16:creationId xmlns:a16="http://schemas.microsoft.com/office/drawing/2014/main" id="{B6969971-3842-40C6-BDB6-8870BA0D1252}"/>
                </a:ext>
              </a:extLst>
            </p:cNvPr>
            <p:cNvCxnSpPr>
              <a:cxnSpLocks/>
            </p:cNvCxnSpPr>
            <p:nvPr/>
          </p:nvCxnSpPr>
          <p:spPr>
            <a:xfrm>
              <a:off x="5421366" y="4284636"/>
              <a:ext cx="399066" cy="676539"/>
            </a:xfrm>
            <a:prstGeom prst="line">
              <a:avLst/>
            </a:prstGeom>
            <a:ln w="57150">
              <a:solidFill>
                <a:schemeClr val="accent2">
                  <a:lumMod val="60000"/>
                  <a:lumOff val="40000"/>
                </a:schemeClr>
              </a:solidFill>
            </a:ln>
          </p:spPr>
          <p:style>
            <a:lnRef idx="1">
              <a:schemeClr val="accent2"/>
            </a:lnRef>
            <a:fillRef idx="0">
              <a:schemeClr val="accent2"/>
            </a:fillRef>
            <a:effectRef idx="0">
              <a:schemeClr val="accent2"/>
            </a:effectRef>
            <a:fontRef idx="minor">
              <a:schemeClr val="tx1"/>
            </a:fontRef>
          </p:style>
        </p:cxnSp>
        <p:cxnSp>
          <p:nvCxnSpPr>
            <p:cNvPr id="143" name="Straight Connector 142">
              <a:extLst>
                <a:ext uri="{FF2B5EF4-FFF2-40B4-BE49-F238E27FC236}">
                  <a16:creationId xmlns:a16="http://schemas.microsoft.com/office/drawing/2014/main" id="{64AB0666-09A2-402F-AEDC-104D6FD85170}"/>
                </a:ext>
              </a:extLst>
            </p:cNvPr>
            <p:cNvCxnSpPr>
              <a:cxnSpLocks/>
            </p:cNvCxnSpPr>
            <p:nvPr/>
          </p:nvCxnSpPr>
          <p:spPr>
            <a:xfrm flipH="1">
              <a:off x="4623233" y="4977807"/>
              <a:ext cx="399066" cy="674700"/>
            </a:xfrm>
            <a:prstGeom prst="line">
              <a:avLst/>
            </a:prstGeom>
            <a:ln w="57150">
              <a:solidFill>
                <a:schemeClr val="accent2">
                  <a:lumMod val="60000"/>
                  <a:lumOff val="40000"/>
                </a:schemeClr>
              </a:solidFill>
            </a:ln>
          </p:spPr>
          <p:style>
            <a:lnRef idx="1">
              <a:schemeClr val="accent2"/>
            </a:lnRef>
            <a:fillRef idx="0">
              <a:schemeClr val="accent2"/>
            </a:fillRef>
            <a:effectRef idx="0">
              <a:schemeClr val="accent2"/>
            </a:effectRef>
            <a:fontRef idx="minor">
              <a:schemeClr val="tx1"/>
            </a:fontRef>
          </p:style>
        </p:cxnSp>
        <p:cxnSp>
          <p:nvCxnSpPr>
            <p:cNvPr id="144" name="Straight Connector 143">
              <a:extLst>
                <a:ext uri="{FF2B5EF4-FFF2-40B4-BE49-F238E27FC236}">
                  <a16:creationId xmlns:a16="http://schemas.microsoft.com/office/drawing/2014/main" id="{6A0D959D-4E96-453C-98D4-9B9978880A9D}"/>
                </a:ext>
              </a:extLst>
            </p:cNvPr>
            <p:cNvCxnSpPr>
              <a:cxnSpLocks/>
            </p:cNvCxnSpPr>
            <p:nvPr/>
          </p:nvCxnSpPr>
          <p:spPr>
            <a:xfrm>
              <a:off x="5022299" y="4977807"/>
              <a:ext cx="399066" cy="676539"/>
            </a:xfrm>
            <a:prstGeom prst="line">
              <a:avLst/>
            </a:prstGeom>
            <a:ln w="57150">
              <a:solidFill>
                <a:schemeClr val="accent2">
                  <a:lumMod val="60000"/>
                  <a:lumOff val="40000"/>
                </a:schemeClr>
              </a:solidFill>
            </a:ln>
          </p:spPr>
          <p:style>
            <a:lnRef idx="1">
              <a:schemeClr val="accent2"/>
            </a:lnRef>
            <a:fillRef idx="0">
              <a:schemeClr val="accent2"/>
            </a:fillRef>
            <a:effectRef idx="0">
              <a:schemeClr val="accent2"/>
            </a:effectRef>
            <a:fontRef idx="minor">
              <a:schemeClr val="tx1"/>
            </a:fontRef>
          </p:style>
        </p:cxnSp>
        <p:cxnSp>
          <p:nvCxnSpPr>
            <p:cNvPr id="145" name="Straight Connector 144">
              <a:extLst>
                <a:ext uri="{FF2B5EF4-FFF2-40B4-BE49-F238E27FC236}">
                  <a16:creationId xmlns:a16="http://schemas.microsoft.com/office/drawing/2014/main" id="{4512239B-9009-4337-B773-8FA2A1920BD1}"/>
                </a:ext>
              </a:extLst>
            </p:cNvPr>
            <p:cNvCxnSpPr>
              <a:cxnSpLocks/>
            </p:cNvCxnSpPr>
            <p:nvPr/>
          </p:nvCxnSpPr>
          <p:spPr>
            <a:xfrm flipH="1">
              <a:off x="5421365" y="4999598"/>
              <a:ext cx="399066" cy="674700"/>
            </a:xfrm>
            <a:prstGeom prst="line">
              <a:avLst/>
            </a:prstGeom>
            <a:ln w="57150">
              <a:solidFill>
                <a:schemeClr val="accent2">
                  <a:lumMod val="60000"/>
                  <a:lumOff val="40000"/>
                </a:schemeClr>
              </a:solidFill>
            </a:ln>
          </p:spPr>
          <p:style>
            <a:lnRef idx="1">
              <a:schemeClr val="accent2"/>
            </a:lnRef>
            <a:fillRef idx="0">
              <a:schemeClr val="accent2"/>
            </a:fillRef>
            <a:effectRef idx="0">
              <a:schemeClr val="accent2"/>
            </a:effectRef>
            <a:fontRef idx="minor">
              <a:schemeClr val="tx1"/>
            </a:fontRef>
          </p:style>
        </p:cxnSp>
        <p:cxnSp>
          <p:nvCxnSpPr>
            <p:cNvPr id="146" name="Straight Connector 145">
              <a:extLst>
                <a:ext uri="{FF2B5EF4-FFF2-40B4-BE49-F238E27FC236}">
                  <a16:creationId xmlns:a16="http://schemas.microsoft.com/office/drawing/2014/main" id="{481FECD6-015D-45EA-BAE7-8338E1930502}"/>
                </a:ext>
              </a:extLst>
            </p:cNvPr>
            <p:cNvCxnSpPr>
              <a:cxnSpLocks/>
            </p:cNvCxnSpPr>
            <p:nvPr/>
          </p:nvCxnSpPr>
          <p:spPr>
            <a:xfrm>
              <a:off x="5820431" y="4999598"/>
              <a:ext cx="399066" cy="676539"/>
            </a:xfrm>
            <a:prstGeom prst="line">
              <a:avLst/>
            </a:prstGeom>
            <a:ln w="57150"/>
          </p:spPr>
          <p:style>
            <a:lnRef idx="1">
              <a:schemeClr val="accent2"/>
            </a:lnRef>
            <a:fillRef idx="0">
              <a:schemeClr val="accent2"/>
            </a:fillRef>
            <a:effectRef idx="0">
              <a:schemeClr val="accent2"/>
            </a:effectRef>
            <a:fontRef idx="minor">
              <a:schemeClr val="tx1"/>
            </a:fontRef>
          </p:style>
        </p:cxnSp>
        <p:cxnSp>
          <p:nvCxnSpPr>
            <p:cNvPr id="147" name="Straight Connector 146">
              <a:extLst>
                <a:ext uri="{FF2B5EF4-FFF2-40B4-BE49-F238E27FC236}">
                  <a16:creationId xmlns:a16="http://schemas.microsoft.com/office/drawing/2014/main" id="{D3BB51C9-A890-4377-BABE-A140E0176ECB}"/>
                </a:ext>
              </a:extLst>
            </p:cNvPr>
            <p:cNvCxnSpPr>
              <a:cxnSpLocks/>
            </p:cNvCxnSpPr>
            <p:nvPr/>
          </p:nvCxnSpPr>
          <p:spPr>
            <a:xfrm flipH="1">
              <a:off x="6219496" y="4967257"/>
              <a:ext cx="399066" cy="674700"/>
            </a:xfrm>
            <a:prstGeom prst="line">
              <a:avLst/>
            </a:prstGeom>
            <a:ln w="57150">
              <a:solidFill>
                <a:schemeClr val="accent2">
                  <a:lumMod val="60000"/>
                  <a:lumOff val="40000"/>
                </a:schemeClr>
              </a:solidFill>
            </a:ln>
          </p:spPr>
          <p:style>
            <a:lnRef idx="1">
              <a:schemeClr val="accent2"/>
            </a:lnRef>
            <a:fillRef idx="0">
              <a:schemeClr val="accent2"/>
            </a:fillRef>
            <a:effectRef idx="0">
              <a:schemeClr val="accent2"/>
            </a:effectRef>
            <a:fontRef idx="minor">
              <a:schemeClr val="tx1"/>
            </a:fontRef>
          </p:style>
        </p:cxnSp>
        <p:cxnSp>
          <p:nvCxnSpPr>
            <p:cNvPr id="148" name="Straight Connector 147">
              <a:extLst>
                <a:ext uri="{FF2B5EF4-FFF2-40B4-BE49-F238E27FC236}">
                  <a16:creationId xmlns:a16="http://schemas.microsoft.com/office/drawing/2014/main" id="{D0263933-1A51-4ABE-B824-A0066DA3D265}"/>
                </a:ext>
              </a:extLst>
            </p:cNvPr>
            <p:cNvCxnSpPr>
              <a:cxnSpLocks/>
            </p:cNvCxnSpPr>
            <p:nvPr/>
          </p:nvCxnSpPr>
          <p:spPr>
            <a:xfrm>
              <a:off x="6618562" y="4967257"/>
              <a:ext cx="399066" cy="676539"/>
            </a:xfrm>
            <a:prstGeom prst="line">
              <a:avLst/>
            </a:prstGeom>
            <a:ln w="57150">
              <a:solidFill>
                <a:schemeClr val="accent2">
                  <a:lumMod val="60000"/>
                  <a:lumOff val="40000"/>
                </a:schemeClr>
              </a:solidFill>
            </a:ln>
          </p:spPr>
          <p:style>
            <a:lnRef idx="1">
              <a:schemeClr val="accent2"/>
            </a:lnRef>
            <a:fillRef idx="0">
              <a:schemeClr val="accent2"/>
            </a:fillRef>
            <a:effectRef idx="0">
              <a:schemeClr val="accent2"/>
            </a:effectRef>
            <a:fontRef idx="minor">
              <a:schemeClr val="tx1"/>
            </a:fontRef>
          </p:style>
        </p:cxnSp>
        <p:cxnSp>
          <p:nvCxnSpPr>
            <p:cNvPr id="149" name="Straight Connector 148">
              <a:extLst>
                <a:ext uri="{FF2B5EF4-FFF2-40B4-BE49-F238E27FC236}">
                  <a16:creationId xmlns:a16="http://schemas.microsoft.com/office/drawing/2014/main" id="{5A2CF731-D687-470E-B59C-EF3D26EB1E75}"/>
                </a:ext>
              </a:extLst>
            </p:cNvPr>
            <p:cNvCxnSpPr>
              <a:cxnSpLocks/>
            </p:cNvCxnSpPr>
            <p:nvPr/>
          </p:nvCxnSpPr>
          <p:spPr>
            <a:xfrm flipH="1">
              <a:off x="5820430" y="4262694"/>
              <a:ext cx="399066" cy="674700"/>
            </a:xfrm>
            <a:prstGeom prst="line">
              <a:avLst/>
            </a:prstGeom>
            <a:ln w="57150"/>
          </p:spPr>
          <p:style>
            <a:lnRef idx="1">
              <a:schemeClr val="accent2"/>
            </a:lnRef>
            <a:fillRef idx="0">
              <a:schemeClr val="accent2"/>
            </a:fillRef>
            <a:effectRef idx="0">
              <a:schemeClr val="accent2"/>
            </a:effectRef>
            <a:fontRef idx="minor">
              <a:schemeClr val="tx1"/>
            </a:fontRef>
          </p:style>
        </p:cxnSp>
        <p:cxnSp>
          <p:nvCxnSpPr>
            <p:cNvPr id="150" name="Straight Connector 149">
              <a:extLst>
                <a:ext uri="{FF2B5EF4-FFF2-40B4-BE49-F238E27FC236}">
                  <a16:creationId xmlns:a16="http://schemas.microsoft.com/office/drawing/2014/main" id="{283CB6C6-10BF-4BBD-8BE6-AFF6B81CF277}"/>
                </a:ext>
              </a:extLst>
            </p:cNvPr>
            <p:cNvCxnSpPr>
              <a:cxnSpLocks/>
            </p:cNvCxnSpPr>
            <p:nvPr/>
          </p:nvCxnSpPr>
          <p:spPr>
            <a:xfrm>
              <a:off x="6219496" y="4262694"/>
              <a:ext cx="399066" cy="676539"/>
            </a:xfrm>
            <a:prstGeom prst="line">
              <a:avLst/>
            </a:prstGeom>
            <a:ln w="57150">
              <a:solidFill>
                <a:schemeClr val="accent2">
                  <a:lumMod val="60000"/>
                  <a:lumOff val="40000"/>
                </a:schemeClr>
              </a:solidFill>
            </a:ln>
          </p:spPr>
          <p:style>
            <a:lnRef idx="1">
              <a:schemeClr val="accent2"/>
            </a:lnRef>
            <a:fillRef idx="0">
              <a:schemeClr val="accent2"/>
            </a:fillRef>
            <a:effectRef idx="0">
              <a:schemeClr val="accent2"/>
            </a:effectRef>
            <a:fontRef idx="minor">
              <a:schemeClr val="tx1"/>
            </a:fontRef>
          </p:style>
        </p:cxnSp>
      </p:grpSp>
      <p:sp>
        <p:nvSpPr>
          <p:cNvPr id="151" name="TextBox 150">
            <a:extLst>
              <a:ext uri="{FF2B5EF4-FFF2-40B4-BE49-F238E27FC236}">
                <a16:creationId xmlns:a16="http://schemas.microsoft.com/office/drawing/2014/main" id="{CF23E507-E057-45DF-AAEA-CDAEFE6C2CCB}"/>
              </a:ext>
            </a:extLst>
          </p:cNvPr>
          <p:cNvSpPr txBox="1"/>
          <p:nvPr/>
        </p:nvSpPr>
        <p:spPr>
          <a:xfrm>
            <a:off x="4240526" y="2930735"/>
            <a:ext cx="3179909" cy="369332"/>
          </a:xfrm>
          <a:prstGeom prst="rect">
            <a:avLst/>
          </a:prstGeom>
          <a:noFill/>
        </p:spPr>
        <p:txBody>
          <a:bodyPr wrap="none" rtlCol="0">
            <a:spAutoFit/>
          </a:bodyPr>
          <a:lstStyle/>
          <a:p>
            <a:pPr algn="ctr"/>
            <a:r>
              <a:rPr lang="en-US" b="1" dirty="0"/>
              <a:t>End-To-End (Functional) Testing</a:t>
            </a:r>
          </a:p>
        </p:txBody>
      </p:sp>
      <p:sp>
        <p:nvSpPr>
          <p:cNvPr id="152" name="TextBox 151">
            <a:extLst>
              <a:ext uri="{FF2B5EF4-FFF2-40B4-BE49-F238E27FC236}">
                <a16:creationId xmlns:a16="http://schemas.microsoft.com/office/drawing/2014/main" id="{BCFD96DC-19D2-48EB-8423-385357767CCF}"/>
              </a:ext>
            </a:extLst>
          </p:cNvPr>
          <p:cNvSpPr txBox="1"/>
          <p:nvPr/>
        </p:nvSpPr>
        <p:spPr>
          <a:xfrm>
            <a:off x="8983118" y="2930735"/>
            <a:ext cx="1314720" cy="369332"/>
          </a:xfrm>
          <a:prstGeom prst="rect">
            <a:avLst/>
          </a:prstGeom>
          <a:noFill/>
        </p:spPr>
        <p:txBody>
          <a:bodyPr wrap="none" rtlCol="0">
            <a:spAutoFit/>
          </a:bodyPr>
          <a:lstStyle/>
          <a:p>
            <a:pPr algn="ctr"/>
            <a:r>
              <a:rPr lang="en-US" b="1" dirty="0"/>
              <a:t>Unit Testing</a:t>
            </a:r>
          </a:p>
        </p:txBody>
      </p:sp>
      <p:sp>
        <p:nvSpPr>
          <p:cNvPr id="155" name="Isosceles Triangle 154">
            <a:extLst>
              <a:ext uri="{FF2B5EF4-FFF2-40B4-BE49-F238E27FC236}">
                <a16:creationId xmlns:a16="http://schemas.microsoft.com/office/drawing/2014/main" id="{C4B0863A-38C7-4AEF-B411-4728C0AF076D}"/>
              </a:ext>
            </a:extLst>
          </p:cNvPr>
          <p:cNvSpPr/>
          <p:nvPr/>
        </p:nvSpPr>
        <p:spPr>
          <a:xfrm>
            <a:off x="8796435" y="4884570"/>
            <a:ext cx="440122" cy="352599"/>
          </a:xfrm>
          <a:prstGeom prst="triangl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Isosceles Triangle 155">
            <a:extLst>
              <a:ext uri="{FF2B5EF4-FFF2-40B4-BE49-F238E27FC236}">
                <a16:creationId xmlns:a16="http://schemas.microsoft.com/office/drawing/2014/main" id="{93B51E67-49C8-4C8D-A409-64C7C8976E9E}"/>
              </a:ext>
            </a:extLst>
          </p:cNvPr>
          <p:cNvSpPr/>
          <p:nvPr/>
        </p:nvSpPr>
        <p:spPr>
          <a:xfrm>
            <a:off x="9460677" y="4868123"/>
            <a:ext cx="440122" cy="352599"/>
          </a:xfrm>
          <a:prstGeom prst="triangl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Isosceles Triangle 156">
            <a:extLst>
              <a:ext uri="{FF2B5EF4-FFF2-40B4-BE49-F238E27FC236}">
                <a16:creationId xmlns:a16="http://schemas.microsoft.com/office/drawing/2014/main" id="{5632869A-EA1C-4137-8689-752A216CE84D}"/>
              </a:ext>
            </a:extLst>
          </p:cNvPr>
          <p:cNvSpPr/>
          <p:nvPr/>
        </p:nvSpPr>
        <p:spPr>
          <a:xfrm>
            <a:off x="10124921" y="4868531"/>
            <a:ext cx="440122" cy="352599"/>
          </a:xfrm>
          <a:prstGeom prst="triangl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Isosceles Triangle 157">
            <a:extLst>
              <a:ext uri="{FF2B5EF4-FFF2-40B4-BE49-F238E27FC236}">
                <a16:creationId xmlns:a16="http://schemas.microsoft.com/office/drawing/2014/main" id="{964D8E80-46D9-4734-88E2-308A6E4675A2}"/>
              </a:ext>
            </a:extLst>
          </p:cNvPr>
          <p:cNvSpPr/>
          <p:nvPr/>
        </p:nvSpPr>
        <p:spPr>
          <a:xfrm>
            <a:off x="9095552" y="4301758"/>
            <a:ext cx="440122" cy="352599"/>
          </a:xfrm>
          <a:prstGeom prst="triangl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Isosceles Triangle 158">
            <a:extLst>
              <a:ext uri="{FF2B5EF4-FFF2-40B4-BE49-F238E27FC236}">
                <a16:creationId xmlns:a16="http://schemas.microsoft.com/office/drawing/2014/main" id="{3AF4043E-922E-455F-8FB0-82ECFE18DB6E}"/>
              </a:ext>
            </a:extLst>
          </p:cNvPr>
          <p:cNvSpPr/>
          <p:nvPr/>
        </p:nvSpPr>
        <p:spPr>
          <a:xfrm>
            <a:off x="9767924" y="4309044"/>
            <a:ext cx="440122" cy="352599"/>
          </a:xfrm>
          <a:prstGeom prst="triangl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Isosceles Triangle 159">
            <a:extLst>
              <a:ext uri="{FF2B5EF4-FFF2-40B4-BE49-F238E27FC236}">
                <a16:creationId xmlns:a16="http://schemas.microsoft.com/office/drawing/2014/main" id="{807F4FE1-C80D-43DC-912B-2F40EFAC6AB7}"/>
              </a:ext>
            </a:extLst>
          </p:cNvPr>
          <p:cNvSpPr/>
          <p:nvPr/>
        </p:nvSpPr>
        <p:spPr>
          <a:xfrm>
            <a:off x="9437831" y="3766000"/>
            <a:ext cx="440122" cy="352599"/>
          </a:xfrm>
          <a:prstGeom prst="triangl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1" name="Straight Connector 160">
            <a:extLst>
              <a:ext uri="{FF2B5EF4-FFF2-40B4-BE49-F238E27FC236}">
                <a16:creationId xmlns:a16="http://schemas.microsoft.com/office/drawing/2014/main" id="{9AAEEA83-8D52-4B92-A845-B94CD8E669AB}"/>
              </a:ext>
            </a:extLst>
          </p:cNvPr>
          <p:cNvCxnSpPr>
            <a:cxnSpLocks/>
            <a:stCxn id="160" idx="0"/>
          </p:cNvCxnSpPr>
          <p:nvPr/>
        </p:nvCxnSpPr>
        <p:spPr>
          <a:xfrm flipH="1">
            <a:off x="9437831" y="3766000"/>
            <a:ext cx="220061" cy="351641"/>
          </a:xfrm>
          <a:prstGeom prst="line">
            <a:avLst/>
          </a:prstGeom>
          <a:ln w="57150">
            <a:solidFill>
              <a:srgbClr val="ED7D31"/>
            </a:solidFill>
          </a:ln>
        </p:spPr>
        <p:style>
          <a:lnRef idx="1">
            <a:schemeClr val="accent2"/>
          </a:lnRef>
          <a:fillRef idx="0">
            <a:schemeClr val="accent2"/>
          </a:fillRef>
          <a:effectRef idx="0">
            <a:schemeClr val="accent2"/>
          </a:effectRef>
          <a:fontRef idx="minor">
            <a:schemeClr val="tx1"/>
          </a:fontRef>
        </p:style>
      </p:cxnSp>
      <p:cxnSp>
        <p:nvCxnSpPr>
          <p:cNvPr id="162" name="Straight Connector 161">
            <a:extLst>
              <a:ext uri="{FF2B5EF4-FFF2-40B4-BE49-F238E27FC236}">
                <a16:creationId xmlns:a16="http://schemas.microsoft.com/office/drawing/2014/main" id="{A4C330E3-3F8B-46C5-B4F0-C5F4EED90BF6}"/>
              </a:ext>
            </a:extLst>
          </p:cNvPr>
          <p:cNvCxnSpPr>
            <a:cxnSpLocks/>
            <a:stCxn id="160" idx="0"/>
            <a:endCxn id="160" idx="4"/>
          </p:cNvCxnSpPr>
          <p:nvPr/>
        </p:nvCxnSpPr>
        <p:spPr>
          <a:xfrm>
            <a:off x="9657892" y="3766000"/>
            <a:ext cx="220061" cy="352599"/>
          </a:xfrm>
          <a:prstGeom prst="line">
            <a:avLst/>
          </a:prstGeom>
          <a:ln w="57150">
            <a:solidFill>
              <a:srgbClr val="ED7D31"/>
            </a:solidFill>
          </a:ln>
        </p:spPr>
        <p:style>
          <a:lnRef idx="1">
            <a:schemeClr val="accent2"/>
          </a:lnRef>
          <a:fillRef idx="0">
            <a:schemeClr val="accent2"/>
          </a:fillRef>
          <a:effectRef idx="0">
            <a:schemeClr val="accent2"/>
          </a:effectRef>
          <a:fontRef idx="minor">
            <a:schemeClr val="tx1"/>
          </a:fontRef>
        </p:style>
      </p:cxnSp>
      <p:cxnSp>
        <p:nvCxnSpPr>
          <p:cNvPr id="163" name="Straight Connector 162">
            <a:extLst>
              <a:ext uri="{FF2B5EF4-FFF2-40B4-BE49-F238E27FC236}">
                <a16:creationId xmlns:a16="http://schemas.microsoft.com/office/drawing/2014/main" id="{19745374-4A93-41BD-A0D1-B0B550955587}"/>
              </a:ext>
            </a:extLst>
          </p:cNvPr>
          <p:cNvCxnSpPr>
            <a:cxnSpLocks/>
          </p:cNvCxnSpPr>
          <p:nvPr/>
        </p:nvCxnSpPr>
        <p:spPr>
          <a:xfrm flipH="1">
            <a:off x="9095552" y="4310024"/>
            <a:ext cx="220061" cy="351641"/>
          </a:xfrm>
          <a:prstGeom prst="line">
            <a:avLst/>
          </a:prstGeom>
          <a:ln w="57150">
            <a:solidFill>
              <a:srgbClr val="ED7D31"/>
            </a:solidFill>
          </a:ln>
        </p:spPr>
        <p:style>
          <a:lnRef idx="1">
            <a:schemeClr val="accent2"/>
          </a:lnRef>
          <a:fillRef idx="0">
            <a:schemeClr val="accent2"/>
          </a:fillRef>
          <a:effectRef idx="0">
            <a:schemeClr val="accent2"/>
          </a:effectRef>
          <a:fontRef idx="minor">
            <a:schemeClr val="tx1"/>
          </a:fontRef>
        </p:style>
      </p:cxnSp>
      <p:cxnSp>
        <p:nvCxnSpPr>
          <p:cNvPr id="164" name="Straight Connector 163">
            <a:extLst>
              <a:ext uri="{FF2B5EF4-FFF2-40B4-BE49-F238E27FC236}">
                <a16:creationId xmlns:a16="http://schemas.microsoft.com/office/drawing/2014/main" id="{11410C6F-F585-4849-8E2F-C37679910B9B}"/>
              </a:ext>
            </a:extLst>
          </p:cNvPr>
          <p:cNvCxnSpPr>
            <a:cxnSpLocks/>
          </p:cNvCxnSpPr>
          <p:nvPr/>
        </p:nvCxnSpPr>
        <p:spPr>
          <a:xfrm>
            <a:off x="9315613" y="4310024"/>
            <a:ext cx="220061" cy="352599"/>
          </a:xfrm>
          <a:prstGeom prst="line">
            <a:avLst/>
          </a:prstGeom>
          <a:ln w="57150">
            <a:solidFill>
              <a:srgbClr val="ED7D31"/>
            </a:solidFill>
          </a:ln>
        </p:spPr>
        <p:style>
          <a:lnRef idx="1">
            <a:schemeClr val="accent2"/>
          </a:lnRef>
          <a:fillRef idx="0">
            <a:schemeClr val="accent2"/>
          </a:fillRef>
          <a:effectRef idx="0">
            <a:schemeClr val="accent2"/>
          </a:effectRef>
          <a:fontRef idx="minor">
            <a:schemeClr val="tx1"/>
          </a:fontRef>
        </p:style>
      </p:cxnSp>
      <p:cxnSp>
        <p:nvCxnSpPr>
          <p:cNvPr id="165" name="Straight Connector 164">
            <a:extLst>
              <a:ext uri="{FF2B5EF4-FFF2-40B4-BE49-F238E27FC236}">
                <a16:creationId xmlns:a16="http://schemas.microsoft.com/office/drawing/2014/main" id="{27006092-BA9C-4F9A-AF8F-9584FC0214FD}"/>
              </a:ext>
            </a:extLst>
          </p:cNvPr>
          <p:cNvCxnSpPr>
            <a:cxnSpLocks/>
          </p:cNvCxnSpPr>
          <p:nvPr/>
        </p:nvCxnSpPr>
        <p:spPr>
          <a:xfrm flipH="1">
            <a:off x="8796435" y="4901504"/>
            <a:ext cx="220061" cy="351641"/>
          </a:xfrm>
          <a:prstGeom prst="line">
            <a:avLst/>
          </a:prstGeom>
          <a:ln w="57150">
            <a:solidFill>
              <a:srgbClr val="ED7D31"/>
            </a:solidFill>
          </a:ln>
        </p:spPr>
        <p:style>
          <a:lnRef idx="1">
            <a:schemeClr val="accent2"/>
          </a:lnRef>
          <a:fillRef idx="0">
            <a:schemeClr val="accent2"/>
          </a:fillRef>
          <a:effectRef idx="0">
            <a:schemeClr val="accent2"/>
          </a:effectRef>
          <a:fontRef idx="minor">
            <a:schemeClr val="tx1"/>
          </a:fontRef>
        </p:style>
      </p:cxnSp>
      <p:cxnSp>
        <p:nvCxnSpPr>
          <p:cNvPr id="166" name="Straight Connector 165">
            <a:extLst>
              <a:ext uri="{FF2B5EF4-FFF2-40B4-BE49-F238E27FC236}">
                <a16:creationId xmlns:a16="http://schemas.microsoft.com/office/drawing/2014/main" id="{7A570933-C379-4220-AB5B-F73FDC0ABF96}"/>
              </a:ext>
            </a:extLst>
          </p:cNvPr>
          <p:cNvCxnSpPr>
            <a:cxnSpLocks/>
          </p:cNvCxnSpPr>
          <p:nvPr/>
        </p:nvCxnSpPr>
        <p:spPr>
          <a:xfrm>
            <a:off x="9016496" y="4901504"/>
            <a:ext cx="220061" cy="352599"/>
          </a:xfrm>
          <a:prstGeom prst="line">
            <a:avLst/>
          </a:prstGeom>
          <a:ln w="57150">
            <a:solidFill>
              <a:srgbClr val="ED7D31"/>
            </a:solidFill>
          </a:ln>
        </p:spPr>
        <p:style>
          <a:lnRef idx="1">
            <a:schemeClr val="accent2"/>
          </a:lnRef>
          <a:fillRef idx="0">
            <a:schemeClr val="accent2"/>
          </a:fillRef>
          <a:effectRef idx="0">
            <a:schemeClr val="accent2"/>
          </a:effectRef>
          <a:fontRef idx="minor">
            <a:schemeClr val="tx1"/>
          </a:fontRef>
        </p:style>
      </p:cxnSp>
      <p:cxnSp>
        <p:nvCxnSpPr>
          <p:cNvPr id="167" name="Straight Connector 166">
            <a:extLst>
              <a:ext uri="{FF2B5EF4-FFF2-40B4-BE49-F238E27FC236}">
                <a16:creationId xmlns:a16="http://schemas.microsoft.com/office/drawing/2014/main" id="{7F105B13-9C1C-4E2D-B697-AAB0ABD85AB9}"/>
              </a:ext>
            </a:extLst>
          </p:cNvPr>
          <p:cNvCxnSpPr>
            <a:cxnSpLocks/>
          </p:cNvCxnSpPr>
          <p:nvPr/>
        </p:nvCxnSpPr>
        <p:spPr>
          <a:xfrm flipH="1">
            <a:off x="9460677" y="4896414"/>
            <a:ext cx="220061" cy="351641"/>
          </a:xfrm>
          <a:prstGeom prst="line">
            <a:avLst/>
          </a:prstGeom>
          <a:ln w="57150">
            <a:solidFill>
              <a:srgbClr val="ED7D31"/>
            </a:solidFill>
          </a:ln>
        </p:spPr>
        <p:style>
          <a:lnRef idx="1">
            <a:schemeClr val="accent2"/>
          </a:lnRef>
          <a:fillRef idx="0">
            <a:schemeClr val="accent2"/>
          </a:fillRef>
          <a:effectRef idx="0">
            <a:schemeClr val="accent2"/>
          </a:effectRef>
          <a:fontRef idx="minor">
            <a:schemeClr val="tx1"/>
          </a:fontRef>
        </p:style>
      </p:cxnSp>
      <p:cxnSp>
        <p:nvCxnSpPr>
          <p:cNvPr id="168" name="Straight Connector 167">
            <a:extLst>
              <a:ext uri="{FF2B5EF4-FFF2-40B4-BE49-F238E27FC236}">
                <a16:creationId xmlns:a16="http://schemas.microsoft.com/office/drawing/2014/main" id="{38329093-DEB7-4E49-9587-7E4084DCDABD}"/>
              </a:ext>
            </a:extLst>
          </p:cNvPr>
          <p:cNvCxnSpPr>
            <a:cxnSpLocks/>
          </p:cNvCxnSpPr>
          <p:nvPr/>
        </p:nvCxnSpPr>
        <p:spPr>
          <a:xfrm>
            <a:off x="9680738" y="4896414"/>
            <a:ext cx="220061" cy="352599"/>
          </a:xfrm>
          <a:prstGeom prst="line">
            <a:avLst/>
          </a:prstGeom>
          <a:ln w="57150">
            <a:solidFill>
              <a:srgbClr val="ED7D31"/>
            </a:solidFill>
          </a:ln>
        </p:spPr>
        <p:style>
          <a:lnRef idx="1">
            <a:schemeClr val="accent2"/>
          </a:lnRef>
          <a:fillRef idx="0">
            <a:schemeClr val="accent2"/>
          </a:fillRef>
          <a:effectRef idx="0">
            <a:schemeClr val="accent2"/>
          </a:effectRef>
          <a:fontRef idx="minor">
            <a:schemeClr val="tx1"/>
          </a:fontRef>
        </p:style>
      </p:cxnSp>
      <p:cxnSp>
        <p:nvCxnSpPr>
          <p:cNvPr id="169" name="Straight Connector 168">
            <a:extLst>
              <a:ext uri="{FF2B5EF4-FFF2-40B4-BE49-F238E27FC236}">
                <a16:creationId xmlns:a16="http://schemas.microsoft.com/office/drawing/2014/main" id="{D033839D-31CC-4005-BA42-0A3CB9DD8098}"/>
              </a:ext>
            </a:extLst>
          </p:cNvPr>
          <p:cNvCxnSpPr>
            <a:cxnSpLocks/>
          </p:cNvCxnSpPr>
          <p:nvPr/>
        </p:nvCxnSpPr>
        <p:spPr>
          <a:xfrm flipH="1">
            <a:off x="10124919" y="4879967"/>
            <a:ext cx="220061" cy="351641"/>
          </a:xfrm>
          <a:prstGeom prst="line">
            <a:avLst/>
          </a:prstGeom>
          <a:ln w="57150">
            <a:solidFill>
              <a:srgbClr val="ED7D31"/>
            </a:solidFill>
          </a:ln>
        </p:spPr>
        <p:style>
          <a:lnRef idx="1">
            <a:schemeClr val="accent2"/>
          </a:lnRef>
          <a:fillRef idx="0">
            <a:schemeClr val="accent2"/>
          </a:fillRef>
          <a:effectRef idx="0">
            <a:schemeClr val="accent2"/>
          </a:effectRef>
          <a:fontRef idx="minor">
            <a:schemeClr val="tx1"/>
          </a:fontRef>
        </p:style>
      </p:cxnSp>
      <p:cxnSp>
        <p:nvCxnSpPr>
          <p:cNvPr id="170" name="Straight Connector 169">
            <a:extLst>
              <a:ext uri="{FF2B5EF4-FFF2-40B4-BE49-F238E27FC236}">
                <a16:creationId xmlns:a16="http://schemas.microsoft.com/office/drawing/2014/main" id="{3878C224-F5FF-46FF-9E0A-5809EFEE7F3F}"/>
              </a:ext>
            </a:extLst>
          </p:cNvPr>
          <p:cNvCxnSpPr>
            <a:cxnSpLocks/>
          </p:cNvCxnSpPr>
          <p:nvPr/>
        </p:nvCxnSpPr>
        <p:spPr>
          <a:xfrm>
            <a:off x="10344980" y="4879967"/>
            <a:ext cx="220061" cy="352599"/>
          </a:xfrm>
          <a:prstGeom prst="line">
            <a:avLst/>
          </a:prstGeom>
          <a:ln w="57150">
            <a:solidFill>
              <a:srgbClr val="ED7D31"/>
            </a:solidFill>
          </a:ln>
        </p:spPr>
        <p:style>
          <a:lnRef idx="1">
            <a:schemeClr val="accent2"/>
          </a:lnRef>
          <a:fillRef idx="0">
            <a:schemeClr val="accent2"/>
          </a:fillRef>
          <a:effectRef idx="0">
            <a:schemeClr val="accent2"/>
          </a:effectRef>
          <a:fontRef idx="minor">
            <a:schemeClr val="tx1"/>
          </a:fontRef>
        </p:style>
      </p:cxnSp>
      <p:cxnSp>
        <p:nvCxnSpPr>
          <p:cNvPr id="171" name="Straight Connector 170">
            <a:extLst>
              <a:ext uri="{FF2B5EF4-FFF2-40B4-BE49-F238E27FC236}">
                <a16:creationId xmlns:a16="http://schemas.microsoft.com/office/drawing/2014/main" id="{B00D09AA-D0E6-4978-9383-3ADB7349A054}"/>
              </a:ext>
            </a:extLst>
          </p:cNvPr>
          <p:cNvCxnSpPr>
            <a:cxnSpLocks/>
          </p:cNvCxnSpPr>
          <p:nvPr/>
        </p:nvCxnSpPr>
        <p:spPr>
          <a:xfrm flipH="1">
            <a:off x="9767923" y="4305875"/>
            <a:ext cx="220061" cy="351641"/>
          </a:xfrm>
          <a:prstGeom prst="line">
            <a:avLst/>
          </a:prstGeom>
          <a:ln w="57150">
            <a:solidFill>
              <a:srgbClr val="ED7D31"/>
            </a:solidFill>
          </a:ln>
        </p:spPr>
        <p:style>
          <a:lnRef idx="1">
            <a:schemeClr val="accent2"/>
          </a:lnRef>
          <a:fillRef idx="0">
            <a:schemeClr val="accent2"/>
          </a:fillRef>
          <a:effectRef idx="0">
            <a:schemeClr val="accent2"/>
          </a:effectRef>
          <a:fontRef idx="minor">
            <a:schemeClr val="tx1"/>
          </a:fontRef>
        </p:style>
      </p:cxnSp>
      <p:cxnSp>
        <p:nvCxnSpPr>
          <p:cNvPr id="172" name="Straight Connector 171">
            <a:extLst>
              <a:ext uri="{FF2B5EF4-FFF2-40B4-BE49-F238E27FC236}">
                <a16:creationId xmlns:a16="http://schemas.microsoft.com/office/drawing/2014/main" id="{59EDD4CC-A14D-458E-8094-3B295C779C58}"/>
              </a:ext>
            </a:extLst>
          </p:cNvPr>
          <p:cNvCxnSpPr>
            <a:cxnSpLocks/>
          </p:cNvCxnSpPr>
          <p:nvPr/>
        </p:nvCxnSpPr>
        <p:spPr>
          <a:xfrm>
            <a:off x="9987984" y="4305875"/>
            <a:ext cx="220061" cy="352599"/>
          </a:xfrm>
          <a:prstGeom prst="line">
            <a:avLst/>
          </a:prstGeom>
          <a:ln w="57150">
            <a:solidFill>
              <a:srgbClr val="ED7D31"/>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488901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C6B03-6623-435F-AE91-4BB1413A301B}"/>
              </a:ext>
            </a:extLst>
          </p:cNvPr>
          <p:cNvSpPr>
            <a:spLocks noGrp="1"/>
          </p:cNvSpPr>
          <p:nvPr>
            <p:ph type="title"/>
          </p:nvPr>
        </p:nvSpPr>
        <p:spPr>
          <a:xfrm>
            <a:off x="839788" y="365125"/>
            <a:ext cx="10515600" cy="899769"/>
          </a:xfrm>
        </p:spPr>
        <p:txBody>
          <a:bodyPr anchor="b"/>
          <a:lstStyle/>
          <a:p>
            <a:r>
              <a:rPr lang="en-US" dirty="0"/>
              <a:t>Available Testing Techniques &amp; Challenges</a:t>
            </a:r>
          </a:p>
        </p:txBody>
      </p:sp>
      <p:sp>
        <p:nvSpPr>
          <p:cNvPr id="4" name="Text Placeholder 3">
            <a:extLst>
              <a:ext uri="{FF2B5EF4-FFF2-40B4-BE49-F238E27FC236}">
                <a16:creationId xmlns:a16="http://schemas.microsoft.com/office/drawing/2014/main" id="{543C9EFB-DDA0-4EB4-9DAC-AB431B477778}"/>
              </a:ext>
            </a:extLst>
          </p:cNvPr>
          <p:cNvSpPr>
            <a:spLocks noGrp="1"/>
          </p:cNvSpPr>
          <p:nvPr>
            <p:ph type="body" idx="1"/>
          </p:nvPr>
        </p:nvSpPr>
        <p:spPr>
          <a:xfrm>
            <a:off x="836612" y="2013408"/>
            <a:ext cx="5157787" cy="487739"/>
          </a:xfrm>
        </p:spPr>
        <p:txBody>
          <a:bodyPr/>
          <a:lstStyle/>
          <a:p>
            <a:r>
              <a:rPr lang="en-US" dirty="0"/>
              <a:t>Traditional Software</a:t>
            </a:r>
          </a:p>
        </p:txBody>
      </p:sp>
      <p:sp>
        <p:nvSpPr>
          <p:cNvPr id="3" name="Content Placeholder 2">
            <a:extLst>
              <a:ext uri="{FF2B5EF4-FFF2-40B4-BE49-F238E27FC236}">
                <a16:creationId xmlns:a16="http://schemas.microsoft.com/office/drawing/2014/main" id="{144175D0-CD7D-4983-B2F1-F0E776D0EE2E}"/>
              </a:ext>
            </a:extLst>
          </p:cNvPr>
          <p:cNvSpPr>
            <a:spLocks noGrp="1"/>
          </p:cNvSpPr>
          <p:nvPr>
            <p:ph sz="half" idx="2"/>
          </p:nvPr>
        </p:nvSpPr>
        <p:spPr>
          <a:xfrm>
            <a:off x="839788" y="2589917"/>
            <a:ext cx="5157787" cy="1812401"/>
          </a:xfrm>
        </p:spPr>
        <p:txBody>
          <a:bodyPr>
            <a:noAutofit/>
          </a:bodyPr>
          <a:lstStyle/>
          <a:p>
            <a:pPr>
              <a:spcBef>
                <a:spcPts val="0"/>
              </a:spcBef>
            </a:pPr>
            <a:r>
              <a:rPr lang="en-US" sz="1800" dirty="0"/>
              <a:t>Mocking / Monkey Patching</a:t>
            </a:r>
          </a:p>
          <a:p>
            <a:pPr>
              <a:spcBef>
                <a:spcPts val="0"/>
              </a:spcBef>
            </a:pPr>
            <a:r>
              <a:rPr lang="en-US" sz="1800" dirty="0"/>
              <a:t>Unit Testing</a:t>
            </a:r>
          </a:p>
          <a:p>
            <a:pPr>
              <a:spcBef>
                <a:spcPts val="0"/>
              </a:spcBef>
            </a:pPr>
            <a:r>
              <a:rPr lang="en-US" sz="1800" dirty="0"/>
              <a:t>Functional Testing</a:t>
            </a:r>
          </a:p>
          <a:p>
            <a:pPr>
              <a:spcBef>
                <a:spcPts val="0"/>
              </a:spcBef>
            </a:pPr>
            <a:r>
              <a:rPr lang="en-US" sz="1800" dirty="0"/>
              <a:t>Code Coverage Report</a:t>
            </a:r>
          </a:p>
          <a:p>
            <a:pPr>
              <a:spcBef>
                <a:spcPts val="0"/>
              </a:spcBef>
            </a:pPr>
            <a:r>
              <a:rPr lang="en-US" sz="1800" dirty="0"/>
              <a:t>Quality Thresholds</a:t>
            </a:r>
          </a:p>
          <a:p>
            <a:pPr>
              <a:spcBef>
                <a:spcPts val="0"/>
              </a:spcBef>
            </a:pPr>
            <a:r>
              <a:rPr lang="en-US" sz="1800" dirty="0"/>
              <a:t>CI/CD</a:t>
            </a:r>
          </a:p>
        </p:txBody>
      </p:sp>
      <p:sp>
        <p:nvSpPr>
          <p:cNvPr id="5" name="Text Placeholder 4">
            <a:extLst>
              <a:ext uri="{FF2B5EF4-FFF2-40B4-BE49-F238E27FC236}">
                <a16:creationId xmlns:a16="http://schemas.microsoft.com/office/drawing/2014/main" id="{AE2960BE-4A6A-4F49-AE8D-F5C5D91EF503}"/>
              </a:ext>
            </a:extLst>
          </p:cNvPr>
          <p:cNvSpPr>
            <a:spLocks noGrp="1"/>
          </p:cNvSpPr>
          <p:nvPr>
            <p:ph type="body" sz="quarter" idx="3"/>
          </p:nvPr>
        </p:nvSpPr>
        <p:spPr>
          <a:xfrm>
            <a:off x="6169024" y="2013408"/>
            <a:ext cx="5183188" cy="487739"/>
          </a:xfrm>
        </p:spPr>
        <p:txBody>
          <a:bodyPr/>
          <a:lstStyle/>
          <a:p>
            <a:r>
              <a:rPr lang="en-US" dirty="0"/>
              <a:t>AI Enabled Software</a:t>
            </a:r>
          </a:p>
        </p:txBody>
      </p:sp>
      <p:sp>
        <p:nvSpPr>
          <p:cNvPr id="6" name="Content Placeholder 5">
            <a:extLst>
              <a:ext uri="{FF2B5EF4-FFF2-40B4-BE49-F238E27FC236}">
                <a16:creationId xmlns:a16="http://schemas.microsoft.com/office/drawing/2014/main" id="{54F91748-47E9-4AE4-911A-0567F2B23001}"/>
              </a:ext>
            </a:extLst>
          </p:cNvPr>
          <p:cNvSpPr>
            <a:spLocks noGrp="1"/>
          </p:cNvSpPr>
          <p:nvPr>
            <p:ph sz="quarter" idx="4"/>
          </p:nvPr>
        </p:nvSpPr>
        <p:spPr>
          <a:xfrm>
            <a:off x="6172200" y="2589917"/>
            <a:ext cx="5183188" cy="1812401"/>
          </a:xfrm>
        </p:spPr>
        <p:txBody>
          <a:bodyPr>
            <a:noAutofit/>
          </a:bodyPr>
          <a:lstStyle/>
          <a:p>
            <a:pPr>
              <a:spcBef>
                <a:spcPts val="0"/>
              </a:spcBef>
            </a:pPr>
            <a:r>
              <a:rPr lang="en-US" sz="1800" dirty="0"/>
              <a:t>Closeness To Ground Truth</a:t>
            </a:r>
          </a:p>
          <a:p>
            <a:pPr lvl="1">
              <a:spcBef>
                <a:spcPts val="0"/>
              </a:spcBef>
            </a:pPr>
            <a:r>
              <a:rPr lang="en-US" sz="1800" dirty="0"/>
              <a:t>BLUE/NIST/METEOR/ROUGE</a:t>
            </a:r>
          </a:p>
          <a:p>
            <a:pPr>
              <a:spcBef>
                <a:spcPts val="0"/>
              </a:spcBef>
            </a:pPr>
            <a:r>
              <a:rPr lang="en-US" sz="1800" dirty="0"/>
              <a:t>Trusted Judgement</a:t>
            </a:r>
          </a:p>
          <a:p>
            <a:pPr>
              <a:spcBef>
                <a:spcPts val="0"/>
              </a:spcBef>
            </a:pPr>
            <a:r>
              <a:rPr lang="en-US" sz="1800" dirty="0"/>
              <a:t>Parameter Tuning Frameworks</a:t>
            </a:r>
          </a:p>
          <a:p>
            <a:pPr>
              <a:spcBef>
                <a:spcPts val="0"/>
              </a:spcBef>
            </a:pPr>
            <a:r>
              <a:rPr lang="en-US" sz="1800" dirty="0"/>
              <a:t>CT / Drift Monitoring</a:t>
            </a:r>
          </a:p>
        </p:txBody>
      </p:sp>
      <p:sp>
        <p:nvSpPr>
          <p:cNvPr id="7" name="Content Placeholder 2">
            <a:extLst>
              <a:ext uri="{FF2B5EF4-FFF2-40B4-BE49-F238E27FC236}">
                <a16:creationId xmlns:a16="http://schemas.microsoft.com/office/drawing/2014/main" id="{FF26C1BD-4E04-4046-98E1-3DAB7A5AF9C2}"/>
              </a:ext>
            </a:extLst>
          </p:cNvPr>
          <p:cNvSpPr txBox="1">
            <a:spLocks/>
          </p:cNvSpPr>
          <p:nvPr/>
        </p:nvSpPr>
        <p:spPr>
          <a:xfrm>
            <a:off x="838200" y="1396869"/>
            <a:ext cx="10514012" cy="573333"/>
          </a:xfrm>
          <a:prstGeom prst="rect">
            <a:avLst/>
          </a:prstGeom>
        </p:spPr>
        <p:txBody>
          <a:bodyPr vert="horz" lIns="91440" tIns="45720" rIns="91440" bIns="45720" rtlCol="0" anchor="t">
            <a:normAutofit fontScale="85000" lnSpcReduction="20000"/>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a:t>There are many well established engineering tools and techniques available; the trick is knowing how to put them together to provide a comprehensive and efficient development lifecycle.  </a:t>
            </a:r>
          </a:p>
        </p:txBody>
      </p:sp>
      <p:sp>
        <p:nvSpPr>
          <p:cNvPr id="9" name="Content Placeholder 2">
            <a:extLst>
              <a:ext uri="{FF2B5EF4-FFF2-40B4-BE49-F238E27FC236}">
                <a16:creationId xmlns:a16="http://schemas.microsoft.com/office/drawing/2014/main" id="{6777EDA0-C5E4-48C6-A1EB-5DC1F61E52F0}"/>
              </a:ext>
            </a:extLst>
          </p:cNvPr>
          <p:cNvSpPr txBox="1">
            <a:spLocks/>
          </p:cNvSpPr>
          <p:nvPr/>
        </p:nvSpPr>
        <p:spPr>
          <a:xfrm>
            <a:off x="836612" y="4554930"/>
            <a:ext cx="5157787" cy="181240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en-US" sz="1800" dirty="0"/>
              <a:t>DevOps Skillset</a:t>
            </a:r>
          </a:p>
          <a:p>
            <a:pPr>
              <a:spcBef>
                <a:spcPts val="0"/>
              </a:spcBef>
            </a:pPr>
            <a:r>
              <a:rPr lang="en-US" sz="1800" dirty="0"/>
              <a:t>QA Skillset</a:t>
            </a:r>
          </a:p>
          <a:p>
            <a:pPr>
              <a:spcBef>
                <a:spcPts val="0"/>
              </a:spcBef>
            </a:pPr>
            <a:r>
              <a:rPr lang="en-US" sz="1800" dirty="0"/>
              <a:t>Automation Efficiency</a:t>
            </a:r>
          </a:p>
          <a:p>
            <a:pPr>
              <a:spcBef>
                <a:spcPts val="0"/>
              </a:spcBef>
            </a:pPr>
            <a:endParaRPr lang="en-US" sz="1800" dirty="0"/>
          </a:p>
        </p:txBody>
      </p:sp>
      <p:sp>
        <p:nvSpPr>
          <p:cNvPr id="11" name="Content Placeholder 5">
            <a:extLst>
              <a:ext uri="{FF2B5EF4-FFF2-40B4-BE49-F238E27FC236}">
                <a16:creationId xmlns:a16="http://schemas.microsoft.com/office/drawing/2014/main" id="{38DA0FDC-2F08-4505-A8CC-6E8A8038B5B8}"/>
              </a:ext>
            </a:extLst>
          </p:cNvPr>
          <p:cNvSpPr txBox="1">
            <a:spLocks/>
          </p:cNvSpPr>
          <p:nvPr/>
        </p:nvSpPr>
        <p:spPr>
          <a:xfrm>
            <a:off x="6169024" y="4554930"/>
            <a:ext cx="5183188" cy="181240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en-US" sz="1800" dirty="0"/>
              <a:t>Testing Polymorphism</a:t>
            </a:r>
          </a:p>
          <a:p>
            <a:pPr>
              <a:spcBef>
                <a:spcPts val="0"/>
              </a:spcBef>
            </a:pPr>
            <a:r>
              <a:rPr lang="en-US" sz="1800" dirty="0"/>
              <a:t>Establishing Ground Truth</a:t>
            </a:r>
          </a:p>
          <a:p>
            <a:pPr>
              <a:spcBef>
                <a:spcPts val="0"/>
              </a:spcBef>
            </a:pPr>
            <a:r>
              <a:rPr lang="en-US" sz="1800" dirty="0"/>
              <a:t>Collecting Ground Truth</a:t>
            </a:r>
          </a:p>
          <a:p>
            <a:pPr>
              <a:spcBef>
                <a:spcPts val="0"/>
              </a:spcBef>
            </a:pPr>
            <a:r>
              <a:rPr lang="en-US" sz="1800" dirty="0"/>
              <a:t>Defining Search Space</a:t>
            </a:r>
          </a:p>
          <a:p>
            <a:pPr>
              <a:spcBef>
                <a:spcPts val="0"/>
              </a:spcBef>
            </a:pPr>
            <a:r>
              <a:rPr lang="en-US" sz="1800" dirty="0"/>
              <a:t>Defining Monitoring Frequency</a:t>
            </a:r>
          </a:p>
          <a:p>
            <a:pPr>
              <a:spcBef>
                <a:spcPts val="0"/>
              </a:spcBef>
            </a:pPr>
            <a:r>
              <a:rPr lang="en-US" sz="1800" dirty="0"/>
              <a:t>Defining Drift Params</a:t>
            </a:r>
          </a:p>
          <a:p>
            <a:pPr>
              <a:spcBef>
                <a:spcPts val="0"/>
              </a:spcBef>
            </a:pPr>
            <a:endParaRPr lang="en-US" sz="1800" dirty="0"/>
          </a:p>
        </p:txBody>
      </p:sp>
      <p:sp>
        <p:nvSpPr>
          <p:cNvPr id="12" name="TextBox 11">
            <a:extLst>
              <a:ext uri="{FF2B5EF4-FFF2-40B4-BE49-F238E27FC236}">
                <a16:creationId xmlns:a16="http://schemas.microsoft.com/office/drawing/2014/main" id="{9F46FC10-996B-4923-93E6-49722A6B18C7}"/>
              </a:ext>
            </a:extLst>
          </p:cNvPr>
          <p:cNvSpPr txBox="1"/>
          <p:nvPr/>
        </p:nvSpPr>
        <p:spPr>
          <a:xfrm rot="16200000">
            <a:off x="-289998" y="3244334"/>
            <a:ext cx="1335361" cy="369332"/>
          </a:xfrm>
          <a:prstGeom prst="rect">
            <a:avLst/>
          </a:prstGeom>
          <a:noFill/>
        </p:spPr>
        <p:txBody>
          <a:bodyPr wrap="square" rtlCol="0">
            <a:spAutoFit/>
          </a:bodyPr>
          <a:lstStyle/>
          <a:p>
            <a:pPr algn="ctr"/>
            <a:r>
              <a:rPr lang="en-US" b="1" dirty="0"/>
              <a:t>Techniques</a:t>
            </a:r>
          </a:p>
        </p:txBody>
      </p:sp>
      <p:sp>
        <p:nvSpPr>
          <p:cNvPr id="13" name="TextBox 12">
            <a:extLst>
              <a:ext uri="{FF2B5EF4-FFF2-40B4-BE49-F238E27FC236}">
                <a16:creationId xmlns:a16="http://schemas.microsoft.com/office/drawing/2014/main" id="{1E43B3E7-E6F2-4EC4-AB51-AEC5CEF2725A}"/>
              </a:ext>
            </a:extLst>
          </p:cNvPr>
          <p:cNvSpPr txBox="1"/>
          <p:nvPr/>
        </p:nvSpPr>
        <p:spPr>
          <a:xfrm rot="16200000">
            <a:off x="-289997" y="5138973"/>
            <a:ext cx="1335361" cy="369332"/>
          </a:xfrm>
          <a:prstGeom prst="rect">
            <a:avLst/>
          </a:prstGeom>
          <a:noFill/>
        </p:spPr>
        <p:txBody>
          <a:bodyPr wrap="square" rtlCol="0">
            <a:spAutoFit/>
          </a:bodyPr>
          <a:lstStyle/>
          <a:p>
            <a:pPr algn="ctr"/>
            <a:r>
              <a:rPr lang="en-US" b="1" dirty="0"/>
              <a:t>Challenges</a:t>
            </a:r>
          </a:p>
        </p:txBody>
      </p:sp>
      <p:cxnSp>
        <p:nvCxnSpPr>
          <p:cNvPr id="15" name="Straight Connector 14">
            <a:extLst>
              <a:ext uri="{FF2B5EF4-FFF2-40B4-BE49-F238E27FC236}">
                <a16:creationId xmlns:a16="http://schemas.microsoft.com/office/drawing/2014/main" id="{91E19808-B6A3-485C-A37F-907122149A94}"/>
              </a:ext>
            </a:extLst>
          </p:cNvPr>
          <p:cNvCxnSpPr/>
          <p:nvPr/>
        </p:nvCxnSpPr>
        <p:spPr>
          <a:xfrm>
            <a:off x="377683" y="4402318"/>
            <a:ext cx="1035063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635E7C8-A7FD-4EFD-8099-54A888B45A3F}"/>
              </a:ext>
            </a:extLst>
          </p:cNvPr>
          <p:cNvCxnSpPr/>
          <p:nvPr/>
        </p:nvCxnSpPr>
        <p:spPr>
          <a:xfrm>
            <a:off x="377682" y="2544353"/>
            <a:ext cx="10350631"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01155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C6B03-6623-435F-AE91-4BB1413A301B}"/>
              </a:ext>
            </a:extLst>
          </p:cNvPr>
          <p:cNvSpPr>
            <a:spLocks noGrp="1"/>
          </p:cNvSpPr>
          <p:nvPr>
            <p:ph type="title"/>
          </p:nvPr>
        </p:nvSpPr>
        <p:spPr>
          <a:xfrm>
            <a:off x="854244" y="-261779"/>
            <a:ext cx="10515600" cy="1325563"/>
          </a:xfrm>
        </p:spPr>
        <p:txBody>
          <a:bodyPr anchor="b"/>
          <a:lstStyle/>
          <a:p>
            <a:r>
              <a:rPr lang="en-US" dirty="0"/>
              <a:t>Applying The Techniques</a:t>
            </a:r>
          </a:p>
        </p:txBody>
      </p:sp>
      <p:cxnSp>
        <p:nvCxnSpPr>
          <p:cNvPr id="16" name="Straight Connector 15">
            <a:extLst>
              <a:ext uri="{FF2B5EF4-FFF2-40B4-BE49-F238E27FC236}">
                <a16:creationId xmlns:a16="http://schemas.microsoft.com/office/drawing/2014/main" id="{0B5515AB-3A10-4306-9C67-02FA7F757C93}"/>
              </a:ext>
            </a:extLst>
          </p:cNvPr>
          <p:cNvCxnSpPr/>
          <p:nvPr/>
        </p:nvCxnSpPr>
        <p:spPr>
          <a:xfrm>
            <a:off x="568246" y="2644877"/>
            <a:ext cx="10972800" cy="0"/>
          </a:xfrm>
          <a:prstGeom prst="line">
            <a:avLst/>
          </a:prstGeom>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CB69AC9F-05B3-4555-B538-49C51A3D2EB9}"/>
              </a:ext>
            </a:extLst>
          </p:cNvPr>
          <p:cNvSpPr txBox="1"/>
          <p:nvPr/>
        </p:nvSpPr>
        <p:spPr>
          <a:xfrm>
            <a:off x="1805966" y="2150910"/>
            <a:ext cx="1438342" cy="369332"/>
          </a:xfrm>
          <a:prstGeom prst="rect">
            <a:avLst/>
          </a:prstGeom>
          <a:noFill/>
        </p:spPr>
        <p:txBody>
          <a:bodyPr wrap="none" rtlCol="0">
            <a:spAutoFit/>
          </a:bodyPr>
          <a:lstStyle/>
          <a:p>
            <a:r>
              <a:rPr lang="en-US" dirty="0"/>
              <a:t>Deterministic</a:t>
            </a:r>
          </a:p>
        </p:txBody>
      </p:sp>
      <p:sp>
        <p:nvSpPr>
          <p:cNvPr id="18" name="TextBox 17">
            <a:extLst>
              <a:ext uri="{FF2B5EF4-FFF2-40B4-BE49-F238E27FC236}">
                <a16:creationId xmlns:a16="http://schemas.microsoft.com/office/drawing/2014/main" id="{B4BE7905-4D89-4151-BFD9-4025F15D5A54}"/>
              </a:ext>
            </a:extLst>
          </p:cNvPr>
          <p:cNvSpPr txBox="1"/>
          <p:nvPr/>
        </p:nvSpPr>
        <p:spPr>
          <a:xfrm>
            <a:off x="7867553" y="2150910"/>
            <a:ext cx="1901611" cy="369332"/>
          </a:xfrm>
          <a:prstGeom prst="rect">
            <a:avLst/>
          </a:prstGeom>
          <a:noFill/>
        </p:spPr>
        <p:txBody>
          <a:bodyPr wrap="none" rtlCol="0">
            <a:spAutoFit/>
          </a:bodyPr>
          <a:lstStyle/>
          <a:p>
            <a:r>
              <a:rPr lang="en-US" dirty="0"/>
              <a:t>Non-Deterministic</a:t>
            </a:r>
          </a:p>
        </p:txBody>
      </p:sp>
      <p:sp>
        <p:nvSpPr>
          <p:cNvPr id="19" name="Rectangle 18">
            <a:extLst>
              <a:ext uri="{FF2B5EF4-FFF2-40B4-BE49-F238E27FC236}">
                <a16:creationId xmlns:a16="http://schemas.microsoft.com/office/drawing/2014/main" id="{0B439712-CFC4-4A3F-8E90-EFA83556B881}"/>
              </a:ext>
            </a:extLst>
          </p:cNvPr>
          <p:cNvSpPr/>
          <p:nvPr/>
        </p:nvSpPr>
        <p:spPr>
          <a:xfrm>
            <a:off x="854244" y="3432246"/>
            <a:ext cx="880010" cy="35538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Tool</a:t>
            </a:r>
            <a:endParaRPr lang="en-US" sz="1400" dirty="0">
              <a:solidFill>
                <a:schemeClr val="tx1"/>
              </a:solidFill>
            </a:endParaRPr>
          </a:p>
        </p:txBody>
      </p:sp>
      <p:sp>
        <p:nvSpPr>
          <p:cNvPr id="20" name="TextBox 19">
            <a:extLst>
              <a:ext uri="{FF2B5EF4-FFF2-40B4-BE49-F238E27FC236}">
                <a16:creationId xmlns:a16="http://schemas.microsoft.com/office/drawing/2014/main" id="{43BA932B-F47F-45DF-8C0A-D99821900B9D}"/>
              </a:ext>
            </a:extLst>
          </p:cNvPr>
          <p:cNvSpPr txBox="1"/>
          <p:nvPr/>
        </p:nvSpPr>
        <p:spPr>
          <a:xfrm>
            <a:off x="972718" y="2972267"/>
            <a:ext cx="643061" cy="276999"/>
          </a:xfrm>
          <a:prstGeom prst="rect">
            <a:avLst/>
          </a:prstGeom>
          <a:solidFill>
            <a:schemeClr val="accent1">
              <a:lumMod val="20000"/>
              <a:lumOff val="80000"/>
            </a:schemeClr>
          </a:solidFill>
        </p:spPr>
        <p:txBody>
          <a:bodyPr wrap="none" rtlCol="0">
            <a:spAutoFit/>
          </a:bodyPr>
          <a:lstStyle/>
          <a:p>
            <a:r>
              <a:rPr lang="en-US" sz="1200" dirty="0"/>
              <a:t>Params</a:t>
            </a:r>
          </a:p>
        </p:txBody>
      </p:sp>
      <p:sp>
        <p:nvSpPr>
          <p:cNvPr id="21" name="TextBox 20">
            <a:extLst>
              <a:ext uri="{FF2B5EF4-FFF2-40B4-BE49-F238E27FC236}">
                <a16:creationId xmlns:a16="http://schemas.microsoft.com/office/drawing/2014/main" id="{54CF1303-C8FD-4E9E-9DA0-996FE31D2686}"/>
              </a:ext>
            </a:extLst>
          </p:cNvPr>
          <p:cNvSpPr txBox="1"/>
          <p:nvPr/>
        </p:nvSpPr>
        <p:spPr>
          <a:xfrm>
            <a:off x="985478" y="3947458"/>
            <a:ext cx="630301" cy="276999"/>
          </a:xfrm>
          <a:prstGeom prst="rect">
            <a:avLst/>
          </a:prstGeom>
          <a:solidFill>
            <a:schemeClr val="accent4">
              <a:lumMod val="40000"/>
              <a:lumOff val="60000"/>
            </a:schemeClr>
          </a:solidFill>
        </p:spPr>
        <p:txBody>
          <a:bodyPr wrap="none" rtlCol="0">
            <a:spAutoFit/>
          </a:bodyPr>
          <a:lstStyle/>
          <a:p>
            <a:r>
              <a:rPr lang="en-US" sz="1200" dirty="0"/>
              <a:t>Output</a:t>
            </a:r>
          </a:p>
        </p:txBody>
      </p:sp>
      <p:cxnSp>
        <p:nvCxnSpPr>
          <p:cNvPr id="22" name="Straight Arrow Connector 21">
            <a:extLst>
              <a:ext uri="{FF2B5EF4-FFF2-40B4-BE49-F238E27FC236}">
                <a16:creationId xmlns:a16="http://schemas.microsoft.com/office/drawing/2014/main" id="{4EC3DF7C-13F7-49BF-BBD5-6F0926B36451}"/>
              </a:ext>
            </a:extLst>
          </p:cNvPr>
          <p:cNvCxnSpPr>
            <a:cxnSpLocks/>
            <a:stCxn id="20" idx="2"/>
            <a:endCxn id="19" idx="0"/>
          </p:cNvCxnSpPr>
          <p:nvPr/>
        </p:nvCxnSpPr>
        <p:spPr>
          <a:xfrm>
            <a:off x="1294249" y="3249266"/>
            <a:ext cx="0" cy="1829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575D0AF0-F5F8-48D1-A60C-8B73176E676D}"/>
              </a:ext>
            </a:extLst>
          </p:cNvPr>
          <p:cNvCxnSpPr>
            <a:cxnSpLocks/>
            <a:stCxn id="19" idx="2"/>
            <a:endCxn id="21" idx="0"/>
          </p:cNvCxnSpPr>
          <p:nvPr/>
        </p:nvCxnSpPr>
        <p:spPr>
          <a:xfrm>
            <a:off x="1294249" y="3787629"/>
            <a:ext cx="6380" cy="1598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372811FD-72BE-4837-A07C-78FE80CC38BA}"/>
              </a:ext>
            </a:extLst>
          </p:cNvPr>
          <p:cNvSpPr/>
          <p:nvPr/>
        </p:nvSpPr>
        <p:spPr>
          <a:xfrm>
            <a:off x="4877104" y="3502171"/>
            <a:ext cx="880010" cy="35538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LLM</a:t>
            </a:r>
            <a:endParaRPr lang="en-US" sz="1400" dirty="0">
              <a:solidFill>
                <a:schemeClr val="tx1"/>
              </a:solidFill>
            </a:endParaRPr>
          </a:p>
        </p:txBody>
      </p:sp>
      <p:sp>
        <p:nvSpPr>
          <p:cNvPr id="32" name="TextBox 31">
            <a:extLst>
              <a:ext uri="{FF2B5EF4-FFF2-40B4-BE49-F238E27FC236}">
                <a16:creationId xmlns:a16="http://schemas.microsoft.com/office/drawing/2014/main" id="{AD066B49-30AF-4007-BBB3-DB3DBC0CBAA4}"/>
              </a:ext>
            </a:extLst>
          </p:cNvPr>
          <p:cNvSpPr txBox="1"/>
          <p:nvPr/>
        </p:nvSpPr>
        <p:spPr>
          <a:xfrm>
            <a:off x="4789977" y="4074754"/>
            <a:ext cx="1054263" cy="276999"/>
          </a:xfrm>
          <a:prstGeom prst="rect">
            <a:avLst/>
          </a:prstGeom>
          <a:solidFill>
            <a:schemeClr val="accent1">
              <a:lumMod val="20000"/>
              <a:lumOff val="80000"/>
            </a:schemeClr>
          </a:solidFill>
        </p:spPr>
        <p:txBody>
          <a:bodyPr wrap="none" rtlCol="0">
            <a:spAutoFit/>
          </a:bodyPr>
          <a:lstStyle/>
          <a:p>
            <a:r>
              <a:rPr lang="en-US" sz="1200" dirty="0"/>
              <a:t>Tool Selection</a:t>
            </a:r>
          </a:p>
        </p:txBody>
      </p:sp>
      <p:cxnSp>
        <p:nvCxnSpPr>
          <p:cNvPr id="33" name="Straight Arrow Connector 32">
            <a:extLst>
              <a:ext uri="{FF2B5EF4-FFF2-40B4-BE49-F238E27FC236}">
                <a16:creationId xmlns:a16="http://schemas.microsoft.com/office/drawing/2014/main" id="{8E1EF589-9BA2-4103-B415-5591E1E1B863}"/>
              </a:ext>
            </a:extLst>
          </p:cNvPr>
          <p:cNvCxnSpPr>
            <a:cxnSpLocks/>
            <a:stCxn id="50" idx="2"/>
            <a:endCxn id="30" idx="0"/>
          </p:cNvCxnSpPr>
          <p:nvPr/>
        </p:nvCxnSpPr>
        <p:spPr>
          <a:xfrm>
            <a:off x="5316053" y="3300934"/>
            <a:ext cx="1056" cy="2012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18F48103-10AE-490E-89B3-4DED50B92BC9}"/>
              </a:ext>
            </a:extLst>
          </p:cNvPr>
          <p:cNvCxnSpPr>
            <a:cxnSpLocks/>
            <a:stCxn id="30" idx="2"/>
            <a:endCxn id="32" idx="0"/>
          </p:cNvCxnSpPr>
          <p:nvPr/>
        </p:nvCxnSpPr>
        <p:spPr>
          <a:xfrm>
            <a:off x="5317109" y="3857554"/>
            <a:ext cx="0" cy="21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9D5FC87A-9866-4347-A695-DAF39BE70EBA}"/>
              </a:ext>
            </a:extLst>
          </p:cNvPr>
          <p:cNvSpPr txBox="1"/>
          <p:nvPr/>
        </p:nvSpPr>
        <p:spPr>
          <a:xfrm>
            <a:off x="2335503" y="2858616"/>
            <a:ext cx="514885" cy="276999"/>
          </a:xfrm>
          <a:prstGeom prst="rect">
            <a:avLst/>
          </a:prstGeom>
          <a:solidFill>
            <a:schemeClr val="accent4">
              <a:lumMod val="40000"/>
              <a:lumOff val="60000"/>
            </a:schemeClr>
          </a:solidFill>
        </p:spPr>
        <p:txBody>
          <a:bodyPr wrap="none" rtlCol="0">
            <a:spAutoFit/>
          </a:bodyPr>
          <a:lstStyle/>
          <a:p>
            <a:r>
              <a:rPr lang="en-US" sz="1200" dirty="0"/>
              <a:t>Input</a:t>
            </a:r>
          </a:p>
        </p:txBody>
      </p:sp>
      <p:cxnSp>
        <p:nvCxnSpPr>
          <p:cNvPr id="39" name="Straight Arrow Connector 38">
            <a:extLst>
              <a:ext uri="{FF2B5EF4-FFF2-40B4-BE49-F238E27FC236}">
                <a16:creationId xmlns:a16="http://schemas.microsoft.com/office/drawing/2014/main" id="{705F5E50-0886-4A58-9AE4-BD5D09E21F59}"/>
              </a:ext>
            </a:extLst>
          </p:cNvPr>
          <p:cNvCxnSpPr>
            <a:cxnSpLocks/>
            <a:stCxn id="37" idx="2"/>
            <a:endCxn id="47" idx="0"/>
          </p:cNvCxnSpPr>
          <p:nvPr/>
        </p:nvCxnSpPr>
        <p:spPr>
          <a:xfrm flipH="1">
            <a:off x="2587894" y="3135615"/>
            <a:ext cx="5052" cy="2942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8DCC8615-4163-4BDB-8887-A692E7244320}"/>
              </a:ext>
            </a:extLst>
          </p:cNvPr>
          <p:cNvCxnSpPr>
            <a:cxnSpLocks/>
            <a:stCxn id="47" idx="2"/>
            <a:endCxn id="45" idx="0"/>
          </p:cNvCxnSpPr>
          <p:nvPr/>
        </p:nvCxnSpPr>
        <p:spPr>
          <a:xfrm>
            <a:off x="2587894" y="3706861"/>
            <a:ext cx="5051" cy="2244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BC406EBC-5902-445A-81FC-EDFECA8665FE}"/>
              </a:ext>
            </a:extLst>
          </p:cNvPr>
          <p:cNvSpPr/>
          <p:nvPr/>
        </p:nvSpPr>
        <p:spPr>
          <a:xfrm>
            <a:off x="2152940" y="3931297"/>
            <a:ext cx="880010" cy="35538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Prompt</a:t>
            </a:r>
            <a:endParaRPr lang="en-US" sz="1400" dirty="0">
              <a:solidFill>
                <a:schemeClr val="tx1"/>
              </a:solidFill>
            </a:endParaRPr>
          </a:p>
        </p:txBody>
      </p:sp>
      <p:sp>
        <p:nvSpPr>
          <p:cNvPr id="47" name="TextBox 46">
            <a:extLst>
              <a:ext uri="{FF2B5EF4-FFF2-40B4-BE49-F238E27FC236}">
                <a16:creationId xmlns:a16="http://schemas.microsoft.com/office/drawing/2014/main" id="{583E6B5B-F406-491D-8265-DF5755E2293E}"/>
              </a:ext>
            </a:extLst>
          </p:cNvPr>
          <p:cNvSpPr txBox="1"/>
          <p:nvPr/>
        </p:nvSpPr>
        <p:spPr>
          <a:xfrm>
            <a:off x="2132865" y="3429862"/>
            <a:ext cx="910057" cy="276999"/>
          </a:xfrm>
          <a:prstGeom prst="rect">
            <a:avLst/>
          </a:prstGeom>
          <a:solidFill>
            <a:schemeClr val="accent1">
              <a:lumMod val="20000"/>
              <a:lumOff val="80000"/>
            </a:schemeClr>
          </a:solidFill>
        </p:spPr>
        <p:txBody>
          <a:bodyPr wrap="none" rtlCol="0">
            <a:spAutoFit/>
          </a:bodyPr>
          <a:lstStyle/>
          <a:p>
            <a:r>
              <a:rPr lang="en-US" sz="1200" dirty="0"/>
              <a:t>Sanitization</a:t>
            </a:r>
          </a:p>
        </p:txBody>
      </p:sp>
      <p:sp>
        <p:nvSpPr>
          <p:cNvPr id="50" name="Rectangle 49">
            <a:extLst>
              <a:ext uri="{FF2B5EF4-FFF2-40B4-BE49-F238E27FC236}">
                <a16:creationId xmlns:a16="http://schemas.microsoft.com/office/drawing/2014/main" id="{46784BEE-2CC6-45D2-834B-EDE50034E940}"/>
              </a:ext>
            </a:extLst>
          </p:cNvPr>
          <p:cNvSpPr/>
          <p:nvPr/>
        </p:nvSpPr>
        <p:spPr>
          <a:xfrm>
            <a:off x="4876048" y="2945551"/>
            <a:ext cx="880010" cy="35538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Prompt</a:t>
            </a:r>
            <a:endParaRPr lang="en-US" sz="1400" dirty="0">
              <a:solidFill>
                <a:schemeClr val="tx1"/>
              </a:solidFill>
            </a:endParaRPr>
          </a:p>
        </p:txBody>
      </p:sp>
      <p:sp>
        <p:nvSpPr>
          <p:cNvPr id="54" name="TextBox 53">
            <a:extLst>
              <a:ext uri="{FF2B5EF4-FFF2-40B4-BE49-F238E27FC236}">
                <a16:creationId xmlns:a16="http://schemas.microsoft.com/office/drawing/2014/main" id="{9ED321A1-A723-4F81-BA7B-C5A66ECEA9DF}"/>
              </a:ext>
            </a:extLst>
          </p:cNvPr>
          <p:cNvSpPr txBox="1"/>
          <p:nvPr/>
        </p:nvSpPr>
        <p:spPr>
          <a:xfrm>
            <a:off x="9932230" y="4076432"/>
            <a:ext cx="630301" cy="276999"/>
          </a:xfrm>
          <a:prstGeom prst="rect">
            <a:avLst/>
          </a:prstGeom>
          <a:solidFill>
            <a:schemeClr val="accent4">
              <a:lumMod val="40000"/>
              <a:lumOff val="60000"/>
            </a:schemeClr>
          </a:solidFill>
        </p:spPr>
        <p:txBody>
          <a:bodyPr wrap="none" rtlCol="0">
            <a:spAutoFit/>
          </a:bodyPr>
          <a:lstStyle/>
          <a:p>
            <a:r>
              <a:rPr lang="en-US" sz="1200" dirty="0"/>
              <a:t>Output</a:t>
            </a:r>
          </a:p>
        </p:txBody>
      </p:sp>
      <p:sp>
        <p:nvSpPr>
          <p:cNvPr id="65" name="TextBox 64">
            <a:extLst>
              <a:ext uri="{FF2B5EF4-FFF2-40B4-BE49-F238E27FC236}">
                <a16:creationId xmlns:a16="http://schemas.microsoft.com/office/drawing/2014/main" id="{E6290C14-00CC-4344-938A-A737DD7373F3}"/>
              </a:ext>
            </a:extLst>
          </p:cNvPr>
          <p:cNvSpPr txBox="1"/>
          <p:nvPr/>
        </p:nvSpPr>
        <p:spPr>
          <a:xfrm>
            <a:off x="11173550" y="2943484"/>
            <a:ext cx="514885" cy="276999"/>
          </a:xfrm>
          <a:prstGeom prst="rect">
            <a:avLst/>
          </a:prstGeom>
          <a:solidFill>
            <a:schemeClr val="accent4">
              <a:lumMod val="40000"/>
              <a:lumOff val="60000"/>
            </a:schemeClr>
          </a:solidFill>
        </p:spPr>
        <p:txBody>
          <a:bodyPr wrap="none" rtlCol="0">
            <a:spAutoFit/>
          </a:bodyPr>
          <a:lstStyle/>
          <a:p>
            <a:r>
              <a:rPr lang="en-US" sz="1200" dirty="0"/>
              <a:t>Input</a:t>
            </a:r>
          </a:p>
        </p:txBody>
      </p:sp>
      <p:sp>
        <p:nvSpPr>
          <p:cNvPr id="73" name="Rectangle 72">
            <a:extLst>
              <a:ext uri="{FF2B5EF4-FFF2-40B4-BE49-F238E27FC236}">
                <a16:creationId xmlns:a16="http://schemas.microsoft.com/office/drawing/2014/main" id="{3C351F71-E1D4-46CE-A50A-9EA082DF4A95}"/>
              </a:ext>
            </a:extLst>
          </p:cNvPr>
          <p:cNvSpPr/>
          <p:nvPr/>
        </p:nvSpPr>
        <p:spPr>
          <a:xfrm>
            <a:off x="6435473" y="3532838"/>
            <a:ext cx="880010" cy="35538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LLM</a:t>
            </a:r>
            <a:endParaRPr lang="en-US" sz="1400" dirty="0">
              <a:solidFill>
                <a:schemeClr val="tx1"/>
              </a:solidFill>
            </a:endParaRPr>
          </a:p>
        </p:txBody>
      </p:sp>
      <p:cxnSp>
        <p:nvCxnSpPr>
          <p:cNvPr id="78" name="Straight Arrow Connector 77">
            <a:extLst>
              <a:ext uri="{FF2B5EF4-FFF2-40B4-BE49-F238E27FC236}">
                <a16:creationId xmlns:a16="http://schemas.microsoft.com/office/drawing/2014/main" id="{D071F0B8-0AC1-45C6-9E0F-0780528F57B1}"/>
              </a:ext>
            </a:extLst>
          </p:cNvPr>
          <p:cNvCxnSpPr>
            <a:cxnSpLocks/>
            <a:stCxn id="100" idx="2"/>
            <a:endCxn id="73" idx="0"/>
          </p:cNvCxnSpPr>
          <p:nvPr/>
        </p:nvCxnSpPr>
        <p:spPr>
          <a:xfrm>
            <a:off x="6870042" y="3261741"/>
            <a:ext cx="5436" cy="2710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85" name="Picture 10" descr="Loop - Free arrows icons">
            <a:extLst>
              <a:ext uri="{FF2B5EF4-FFF2-40B4-BE49-F238E27FC236}">
                <a16:creationId xmlns:a16="http://schemas.microsoft.com/office/drawing/2014/main" id="{B6FCF05F-F2CF-4173-8496-07495FCB02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21879" y="3505168"/>
            <a:ext cx="451001" cy="369332"/>
          </a:xfrm>
          <a:prstGeom prst="rect">
            <a:avLst/>
          </a:prstGeom>
          <a:noFill/>
          <a:extLst>
            <a:ext uri="{909E8E84-426E-40DD-AFC4-6F175D3DCCD1}">
              <a14:hiddenFill xmlns:a14="http://schemas.microsoft.com/office/drawing/2010/main">
                <a:solidFill>
                  <a:srgbClr val="FFFFFF"/>
                </a:solidFill>
              </a14:hiddenFill>
            </a:ext>
          </a:extLst>
        </p:spPr>
      </p:pic>
      <p:sp>
        <p:nvSpPr>
          <p:cNvPr id="86" name="Rectangle 85">
            <a:extLst>
              <a:ext uri="{FF2B5EF4-FFF2-40B4-BE49-F238E27FC236}">
                <a16:creationId xmlns:a16="http://schemas.microsoft.com/office/drawing/2014/main" id="{29D39F26-E120-4085-8532-FA686FA1B891}"/>
              </a:ext>
            </a:extLst>
          </p:cNvPr>
          <p:cNvSpPr/>
          <p:nvPr/>
        </p:nvSpPr>
        <p:spPr>
          <a:xfrm>
            <a:off x="9807375" y="2904293"/>
            <a:ext cx="880010" cy="35538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Prompt</a:t>
            </a:r>
            <a:endParaRPr lang="en-US" sz="1400" dirty="0">
              <a:solidFill>
                <a:schemeClr val="tx1"/>
              </a:solidFill>
            </a:endParaRPr>
          </a:p>
        </p:txBody>
      </p:sp>
      <p:cxnSp>
        <p:nvCxnSpPr>
          <p:cNvPr id="87" name="Straight Arrow Connector 86">
            <a:extLst>
              <a:ext uri="{FF2B5EF4-FFF2-40B4-BE49-F238E27FC236}">
                <a16:creationId xmlns:a16="http://schemas.microsoft.com/office/drawing/2014/main" id="{21BD3E4E-CBC2-4A73-A2B6-1A1848ED8B1A}"/>
              </a:ext>
            </a:extLst>
          </p:cNvPr>
          <p:cNvCxnSpPr>
            <a:cxnSpLocks/>
            <a:stCxn id="86" idx="2"/>
            <a:endCxn id="85" idx="0"/>
          </p:cNvCxnSpPr>
          <p:nvPr/>
        </p:nvCxnSpPr>
        <p:spPr>
          <a:xfrm>
            <a:off x="10247380" y="3259676"/>
            <a:ext cx="0" cy="2454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FBD3E146-D8B6-41AB-8A37-5715E68DB03A}"/>
              </a:ext>
            </a:extLst>
          </p:cNvPr>
          <p:cNvCxnSpPr>
            <a:cxnSpLocks/>
            <a:stCxn id="85" idx="2"/>
            <a:endCxn id="54" idx="0"/>
          </p:cNvCxnSpPr>
          <p:nvPr/>
        </p:nvCxnSpPr>
        <p:spPr>
          <a:xfrm>
            <a:off x="10247380" y="3874500"/>
            <a:ext cx="1" cy="2019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3" name="TextBox 92">
            <a:extLst>
              <a:ext uri="{FF2B5EF4-FFF2-40B4-BE49-F238E27FC236}">
                <a16:creationId xmlns:a16="http://schemas.microsoft.com/office/drawing/2014/main" id="{B3D67724-CBFE-48C1-8D9F-A0F9FA3B45A4}"/>
              </a:ext>
            </a:extLst>
          </p:cNvPr>
          <p:cNvSpPr txBox="1"/>
          <p:nvPr/>
        </p:nvSpPr>
        <p:spPr>
          <a:xfrm>
            <a:off x="11115843" y="4061164"/>
            <a:ext cx="630301" cy="276999"/>
          </a:xfrm>
          <a:prstGeom prst="rect">
            <a:avLst/>
          </a:prstGeom>
          <a:solidFill>
            <a:schemeClr val="accent4">
              <a:lumMod val="40000"/>
              <a:lumOff val="60000"/>
            </a:schemeClr>
          </a:solidFill>
        </p:spPr>
        <p:txBody>
          <a:bodyPr wrap="none" rtlCol="0">
            <a:spAutoFit/>
          </a:bodyPr>
          <a:lstStyle/>
          <a:p>
            <a:r>
              <a:rPr lang="en-US" sz="1200" dirty="0"/>
              <a:t>Output</a:t>
            </a:r>
          </a:p>
        </p:txBody>
      </p:sp>
      <p:pic>
        <p:nvPicPr>
          <p:cNvPr id="94" name="Picture 10" descr="Loop - Free arrows icons">
            <a:extLst>
              <a:ext uri="{FF2B5EF4-FFF2-40B4-BE49-F238E27FC236}">
                <a16:creationId xmlns:a16="http://schemas.microsoft.com/office/drawing/2014/main" id="{F46DA24E-DF61-4D32-A95C-6F27B2CE62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05492" y="3489900"/>
            <a:ext cx="451001" cy="369332"/>
          </a:xfrm>
          <a:prstGeom prst="rect">
            <a:avLst/>
          </a:prstGeom>
          <a:noFill/>
          <a:extLst>
            <a:ext uri="{909E8E84-426E-40DD-AFC4-6F175D3DCCD1}">
              <a14:hiddenFill xmlns:a14="http://schemas.microsoft.com/office/drawing/2010/main">
                <a:solidFill>
                  <a:srgbClr val="FFFFFF"/>
                </a:solidFill>
              </a14:hiddenFill>
            </a:ext>
          </a:extLst>
        </p:spPr>
      </p:pic>
      <p:cxnSp>
        <p:nvCxnSpPr>
          <p:cNvPr id="95" name="Straight Arrow Connector 94">
            <a:extLst>
              <a:ext uri="{FF2B5EF4-FFF2-40B4-BE49-F238E27FC236}">
                <a16:creationId xmlns:a16="http://schemas.microsoft.com/office/drawing/2014/main" id="{23533182-6A19-4931-9A83-FB45496C61A2}"/>
              </a:ext>
            </a:extLst>
          </p:cNvPr>
          <p:cNvCxnSpPr>
            <a:cxnSpLocks/>
            <a:stCxn id="65" idx="2"/>
            <a:endCxn id="94" idx="0"/>
          </p:cNvCxnSpPr>
          <p:nvPr/>
        </p:nvCxnSpPr>
        <p:spPr>
          <a:xfrm>
            <a:off x="11430993" y="3220483"/>
            <a:ext cx="0" cy="2694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95381A54-7CB0-45DE-8827-863BBE43DC48}"/>
              </a:ext>
            </a:extLst>
          </p:cNvPr>
          <p:cNvCxnSpPr>
            <a:cxnSpLocks/>
            <a:stCxn id="94" idx="2"/>
            <a:endCxn id="93" idx="0"/>
          </p:cNvCxnSpPr>
          <p:nvPr/>
        </p:nvCxnSpPr>
        <p:spPr>
          <a:xfrm>
            <a:off x="11430993" y="3859232"/>
            <a:ext cx="1" cy="2019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8" name="TextBox 97">
            <a:extLst>
              <a:ext uri="{FF2B5EF4-FFF2-40B4-BE49-F238E27FC236}">
                <a16:creationId xmlns:a16="http://schemas.microsoft.com/office/drawing/2014/main" id="{AE6596BA-B364-4519-AEE7-448173CD80C0}"/>
              </a:ext>
            </a:extLst>
          </p:cNvPr>
          <p:cNvSpPr txBox="1"/>
          <p:nvPr/>
        </p:nvSpPr>
        <p:spPr>
          <a:xfrm>
            <a:off x="3696453" y="3155101"/>
            <a:ext cx="502504" cy="584775"/>
          </a:xfrm>
          <a:prstGeom prst="rect">
            <a:avLst/>
          </a:prstGeom>
          <a:noFill/>
        </p:spPr>
        <p:txBody>
          <a:bodyPr wrap="square" rtlCol="0" anchor="ctr">
            <a:spAutoFit/>
          </a:bodyPr>
          <a:lstStyle/>
          <a:p>
            <a:pPr algn="ctr"/>
            <a:r>
              <a:rPr lang="en-US" sz="3200" dirty="0"/>
              <a:t>…</a:t>
            </a:r>
          </a:p>
        </p:txBody>
      </p:sp>
      <p:sp>
        <p:nvSpPr>
          <p:cNvPr id="99" name="TextBox 98">
            <a:extLst>
              <a:ext uri="{FF2B5EF4-FFF2-40B4-BE49-F238E27FC236}">
                <a16:creationId xmlns:a16="http://schemas.microsoft.com/office/drawing/2014/main" id="{81B36828-4BAB-44D9-B6B6-E5A9448FEC74}"/>
              </a:ext>
            </a:extLst>
          </p:cNvPr>
          <p:cNvSpPr txBox="1"/>
          <p:nvPr/>
        </p:nvSpPr>
        <p:spPr>
          <a:xfrm>
            <a:off x="7943807" y="3193053"/>
            <a:ext cx="502504" cy="584775"/>
          </a:xfrm>
          <a:prstGeom prst="rect">
            <a:avLst/>
          </a:prstGeom>
          <a:noFill/>
        </p:spPr>
        <p:txBody>
          <a:bodyPr wrap="square" rtlCol="0" anchor="ctr">
            <a:spAutoFit/>
          </a:bodyPr>
          <a:lstStyle/>
          <a:p>
            <a:pPr algn="ctr"/>
            <a:r>
              <a:rPr lang="en-US" sz="3200" dirty="0"/>
              <a:t>…</a:t>
            </a:r>
          </a:p>
        </p:txBody>
      </p:sp>
      <p:sp>
        <p:nvSpPr>
          <p:cNvPr id="100" name="TextBox 99">
            <a:extLst>
              <a:ext uri="{FF2B5EF4-FFF2-40B4-BE49-F238E27FC236}">
                <a16:creationId xmlns:a16="http://schemas.microsoft.com/office/drawing/2014/main" id="{7FB2008E-262F-4AD4-A248-62EDB45E958C}"/>
              </a:ext>
            </a:extLst>
          </p:cNvPr>
          <p:cNvSpPr txBox="1"/>
          <p:nvPr/>
        </p:nvSpPr>
        <p:spPr>
          <a:xfrm>
            <a:off x="6612599" y="2984742"/>
            <a:ext cx="514885" cy="276999"/>
          </a:xfrm>
          <a:prstGeom prst="rect">
            <a:avLst/>
          </a:prstGeom>
          <a:solidFill>
            <a:schemeClr val="accent4">
              <a:lumMod val="40000"/>
              <a:lumOff val="60000"/>
            </a:schemeClr>
          </a:solidFill>
        </p:spPr>
        <p:txBody>
          <a:bodyPr wrap="none" rtlCol="0">
            <a:spAutoFit/>
          </a:bodyPr>
          <a:lstStyle/>
          <a:p>
            <a:r>
              <a:rPr lang="en-US" sz="1200" dirty="0"/>
              <a:t>Input</a:t>
            </a:r>
          </a:p>
        </p:txBody>
      </p:sp>
      <p:sp>
        <p:nvSpPr>
          <p:cNvPr id="102" name="TextBox 101">
            <a:extLst>
              <a:ext uri="{FF2B5EF4-FFF2-40B4-BE49-F238E27FC236}">
                <a16:creationId xmlns:a16="http://schemas.microsoft.com/office/drawing/2014/main" id="{413897F5-DD35-4E2D-84E2-97CC183A9A64}"/>
              </a:ext>
            </a:extLst>
          </p:cNvPr>
          <p:cNvSpPr txBox="1"/>
          <p:nvPr/>
        </p:nvSpPr>
        <p:spPr>
          <a:xfrm>
            <a:off x="6342909" y="4070864"/>
            <a:ext cx="1054263" cy="276999"/>
          </a:xfrm>
          <a:prstGeom prst="rect">
            <a:avLst/>
          </a:prstGeom>
          <a:solidFill>
            <a:schemeClr val="accent1">
              <a:lumMod val="20000"/>
              <a:lumOff val="80000"/>
            </a:schemeClr>
          </a:solidFill>
        </p:spPr>
        <p:txBody>
          <a:bodyPr wrap="none" rtlCol="0">
            <a:spAutoFit/>
          </a:bodyPr>
          <a:lstStyle/>
          <a:p>
            <a:r>
              <a:rPr lang="en-US" sz="1200" dirty="0"/>
              <a:t>Tool Selection</a:t>
            </a:r>
          </a:p>
        </p:txBody>
      </p:sp>
      <p:cxnSp>
        <p:nvCxnSpPr>
          <p:cNvPr id="103" name="Straight Arrow Connector 102">
            <a:extLst>
              <a:ext uri="{FF2B5EF4-FFF2-40B4-BE49-F238E27FC236}">
                <a16:creationId xmlns:a16="http://schemas.microsoft.com/office/drawing/2014/main" id="{29131EBA-DDE5-410E-9EC0-DC6C5A3C9776}"/>
              </a:ext>
            </a:extLst>
          </p:cNvPr>
          <p:cNvCxnSpPr>
            <a:cxnSpLocks/>
            <a:stCxn id="73" idx="2"/>
            <a:endCxn id="102" idx="0"/>
          </p:cNvCxnSpPr>
          <p:nvPr/>
        </p:nvCxnSpPr>
        <p:spPr>
          <a:xfrm flipH="1">
            <a:off x="6870041" y="3888221"/>
            <a:ext cx="5437" cy="1826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6" name="TextBox 105">
            <a:extLst>
              <a:ext uri="{FF2B5EF4-FFF2-40B4-BE49-F238E27FC236}">
                <a16:creationId xmlns:a16="http://schemas.microsoft.com/office/drawing/2014/main" id="{8DE2B2AB-C83E-4C1E-BFF7-4DAECD53D75C}"/>
              </a:ext>
            </a:extLst>
          </p:cNvPr>
          <p:cNvSpPr txBox="1"/>
          <p:nvPr/>
        </p:nvSpPr>
        <p:spPr>
          <a:xfrm>
            <a:off x="8805270" y="4076432"/>
            <a:ext cx="630301" cy="276999"/>
          </a:xfrm>
          <a:prstGeom prst="rect">
            <a:avLst/>
          </a:prstGeom>
          <a:solidFill>
            <a:schemeClr val="accent4">
              <a:lumMod val="40000"/>
              <a:lumOff val="60000"/>
            </a:schemeClr>
          </a:solidFill>
        </p:spPr>
        <p:txBody>
          <a:bodyPr wrap="none" rtlCol="0">
            <a:spAutoFit/>
          </a:bodyPr>
          <a:lstStyle/>
          <a:p>
            <a:r>
              <a:rPr lang="en-US" sz="1200" dirty="0"/>
              <a:t>Output</a:t>
            </a:r>
          </a:p>
        </p:txBody>
      </p:sp>
      <p:pic>
        <p:nvPicPr>
          <p:cNvPr id="107" name="Picture 10" descr="Loop - Free arrows icons">
            <a:extLst>
              <a:ext uri="{FF2B5EF4-FFF2-40B4-BE49-F238E27FC236}">
                <a16:creationId xmlns:a16="http://schemas.microsoft.com/office/drawing/2014/main" id="{93F66DCB-E67B-4720-8373-2AEF467032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94919" y="3505168"/>
            <a:ext cx="451001" cy="369332"/>
          </a:xfrm>
          <a:prstGeom prst="rect">
            <a:avLst/>
          </a:prstGeom>
          <a:noFill/>
          <a:extLst>
            <a:ext uri="{909E8E84-426E-40DD-AFC4-6F175D3DCCD1}">
              <a14:hiddenFill xmlns:a14="http://schemas.microsoft.com/office/drawing/2010/main">
                <a:solidFill>
                  <a:srgbClr val="FFFFFF"/>
                </a:solidFill>
              </a14:hiddenFill>
            </a:ext>
          </a:extLst>
        </p:spPr>
      </p:pic>
      <p:sp>
        <p:nvSpPr>
          <p:cNvPr id="108" name="Rectangle 107">
            <a:extLst>
              <a:ext uri="{FF2B5EF4-FFF2-40B4-BE49-F238E27FC236}">
                <a16:creationId xmlns:a16="http://schemas.microsoft.com/office/drawing/2014/main" id="{328277F8-4DC2-4CD5-BBA4-41D13602211E}"/>
              </a:ext>
            </a:extLst>
          </p:cNvPr>
          <p:cNvSpPr/>
          <p:nvPr/>
        </p:nvSpPr>
        <p:spPr>
          <a:xfrm>
            <a:off x="8680415" y="2904293"/>
            <a:ext cx="880010" cy="35538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Tool</a:t>
            </a:r>
            <a:endParaRPr lang="en-US" sz="1400" dirty="0">
              <a:solidFill>
                <a:schemeClr val="tx1"/>
              </a:solidFill>
            </a:endParaRPr>
          </a:p>
        </p:txBody>
      </p:sp>
      <p:cxnSp>
        <p:nvCxnSpPr>
          <p:cNvPr id="109" name="Straight Arrow Connector 108">
            <a:extLst>
              <a:ext uri="{FF2B5EF4-FFF2-40B4-BE49-F238E27FC236}">
                <a16:creationId xmlns:a16="http://schemas.microsoft.com/office/drawing/2014/main" id="{C4EA8E36-299F-4FD5-BDAE-4582B59D9EC2}"/>
              </a:ext>
            </a:extLst>
          </p:cNvPr>
          <p:cNvCxnSpPr>
            <a:cxnSpLocks/>
            <a:stCxn id="108" idx="2"/>
            <a:endCxn id="107" idx="0"/>
          </p:cNvCxnSpPr>
          <p:nvPr/>
        </p:nvCxnSpPr>
        <p:spPr>
          <a:xfrm>
            <a:off x="9120420" y="3259676"/>
            <a:ext cx="0" cy="2454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a:extLst>
              <a:ext uri="{FF2B5EF4-FFF2-40B4-BE49-F238E27FC236}">
                <a16:creationId xmlns:a16="http://schemas.microsoft.com/office/drawing/2014/main" id="{D56C68C4-FD4F-44CD-93D1-C6F2041BBB74}"/>
              </a:ext>
            </a:extLst>
          </p:cNvPr>
          <p:cNvCxnSpPr>
            <a:cxnSpLocks/>
            <a:stCxn id="107" idx="2"/>
            <a:endCxn id="106" idx="0"/>
          </p:cNvCxnSpPr>
          <p:nvPr/>
        </p:nvCxnSpPr>
        <p:spPr>
          <a:xfrm>
            <a:off x="9120420" y="3874500"/>
            <a:ext cx="1" cy="2019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DF5045F-F846-4885-A80F-7B825E9B2FC9}"/>
              </a:ext>
            </a:extLst>
          </p:cNvPr>
          <p:cNvCxnSpPr/>
          <p:nvPr/>
        </p:nvCxnSpPr>
        <p:spPr>
          <a:xfrm>
            <a:off x="568246" y="4665406"/>
            <a:ext cx="1097280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5BC678C-5253-41EC-B54C-C11C9D0DF4AA}"/>
              </a:ext>
            </a:extLst>
          </p:cNvPr>
          <p:cNvSpPr txBox="1"/>
          <p:nvPr/>
        </p:nvSpPr>
        <p:spPr>
          <a:xfrm>
            <a:off x="746685" y="4782523"/>
            <a:ext cx="2772360" cy="738664"/>
          </a:xfrm>
          <a:prstGeom prst="rect">
            <a:avLst/>
          </a:prstGeom>
          <a:noFill/>
        </p:spPr>
        <p:txBody>
          <a:bodyPr wrap="square" rtlCol="0">
            <a:spAutoFit/>
          </a:bodyPr>
          <a:lstStyle/>
          <a:p>
            <a:pPr marL="285750" indent="-285750">
              <a:buFont typeface="Arial" panose="020B0604020202020204" pitchFamily="34" charset="0"/>
              <a:buChar char="•"/>
            </a:pPr>
            <a:r>
              <a:rPr lang="en-US" sz="1400" dirty="0"/>
              <a:t>Mocking / Monkey Patching</a:t>
            </a:r>
          </a:p>
          <a:p>
            <a:pPr marL="285750" indent="-285750">
              <a:buFont typeface="Arial" panose="020B0604020202020204" pitchFamily="34" charset="0"/>
              <a:buChar char="•"/>
            </a:pPr>
            <a:r>
              <a:rPr lang="en-US" sz="1400" dirty="0"/>
              <a:t>Unit Testing</a:t>
            </a:r>
          </a:p>
          <a:p>
            <a:pPr marL="285750" indent="-285750">
              <a:buFont typeface="Arial" panose="020B0604020202020204" pitchFamily="34" charset="0"/>
              <a:buChar char="•"/>
            </a:pPr>
            <a:r>
              <a:rPr lang="en-US" sz="1400" dirty="0"/>
              <a:t>CI</a:t>
            </a:r>
          </a:p>
        </p:txBody>
      </p:sp>
      <p:sp>
        <p:nvSpPr>
          <p:cNvPr id="68" name="TextBox 67">
            <a:extLst>
              <a:ext uri="{FF2B5EF4-FFF2-40B4-BE49-F238E27FC236}">
                <a16:creationId xmlns:a16="http://schemas.microsoft.com/office/drawing/2014/main" id="{825158BB-0FFF-4A15-841D-A08AFE6BB2B1}"/>
              </a:ext>
            </a:extLst>
          </p:cNvPr>
          <p:cNvSpPr txBox="1"/>
          <p:nvPr/>
        </p:nvSpPr>
        <p:spPr>
          <a:xfrm>
            <a:off x="4876048" y="4775799"/>
            <a:ext cx="2772360" cy="738664"/>
          </a:xfrm>
          <a:prstGeom prst="rect">
            <a:avLst/>
          </a:prstGeom>
          <a:noFill/>
        </p:spPr>
        <p:txBody>
          <a:bodyPr wrap="square" rtlCol="0">
            <a:spAutoFit/>
          </a:bodyPr>
          <a:lstStyle/>
          <a:p>
            <a:pPr marL="285750" indent="-285750">
              <a:buFont typeface="Arial" panose="020B0604020202020204" pitchFamily="34" charset="0"/>
              <a:buChar char="•"/>
            </a:pPr>
            <a:r>
              <a:rPr lang="en-US" sz="1400" dirty="0"/>
              <a:t>Mocking / Monkey Patching</a:t>
            </a:r>
          </a:p>
          <a:p>
            <a:pPr marL="285750" indent="-285750">
              <a:buFont typeface="Arial" panose="020B0604020202020204" pitchFamily="34" charset="0"/>
              <a:buChar char="•"/>
            </a:pPr>
            <a:r>
              <a:rPr lang="en-US" sz="1400" dirty="0"/>
              <a:t>Unit Testing</a:t>
            </a:r>
          </a:p>
          <a:p>
            <a:pPr marL="285750" indent="-285750">
              <a:buFont typeface="Arial" panose="020B0604020202020204" pitchFamily="34" charset="0"/>
              <a:buChar char="•"/>
            </a:pPr>
            <a:r>
              <a:rPr lang="en-US" sz="1400" dirty="0"/>
              <a:t>CD/CT</a:t>
            </a:r>
          </a:p>
        </p:txBody>
      </p:sp>
      <p:sp>
        <p:nvSpPr>
          <p:cNvPr id="69" name="TextBox 68">
            <a:extLst>
              <a:ext uri="{FF2B5EF4-FFF2-40B4-BE49-F238E27FC236}">
                <a16:creationId xmlns:a16="http://schemas.microsoft.com/office/drawing/2014/main" id="{8B5816ED-9041-4B64-83F1-A7BB5B3EB3FC}"/>
              </a:ext>
            </a:extLst>
          </p:cNvPr>
          <p:cNvSpPr txBox="1"/>
          <p:nvPr/>
        </p:nvSpPr>
        <p:spPr>
          <a:xfrm>
            <a:off x="8818358" y="4732157"/>
            <a:ext cx="2927786" cy="1169551"/>
          </a:xfrm>
          <a:prstGeom prst="rect">
            <a:avLst/>
          </a:prstGeom>
          <a:noFill/>
        </p:spPr>
        <p:txBody>
          <a:bodyPr wrap="square">
            <a:spAutoFit/>
          </a:bodyPr>
          <a:lstStyle/>
          <a:p>
            <a:pPr marL="285750" indent="-285750">
              <a:spcBef>
                <a:spcPts val="0"/>
              </a:spcBef>
              <a:buFont typeface="Arial" panose="020B0604020202020204" pitchFamily="34" charset="0"/>
              <a:buChar char="•"/>
            </a:pPr>
            <a:r>
              <a:rPr lang="en-US" sz="1400" dirty="0"/>
              <a:t>Closeness To Ground Truth</a:t>
            </a:r>
          </a:p>
          <a:p>
            <a:pPr marL="285750" indent="-285750">
              <a:spcBef>
                <a:spcPts val="0"/>
              </a:spcBef>
              <a:buFont typeface="Arial" panose="020B0604020202020204" pitchFamily="34" charset="0"/>
              <a:buChar char="•"/>
            </a:pPr>
            <a:r>
              <a:rPr lang="en-US" sz="1400" dirty="0"/>
              <a:t>Trusted Judgement</a:t>
            </a:r>
          </a:p>
          <a:p>
            <a:pPr marL="285750" indent="-285750">
              <a:spcBef>
                <a:spcPts val="0"/>
              </a:spcBef>
              <a:buFont typeface="Arial" panose="020B0604020202020204" pitchFamily="34" charset="0"/>
              <a:buChar char="•"/>
            </a:pPr>
            <a:r>
              <a:rPr lang="en-US" sz="1400" dirty="0"/>
              <a:t>Parameter Tuning Frameworks</a:t>
            </a:r>
          </a:p>
          <a:p>
            <a:pPr marL="285750" indent="-285750">
              <a:buFont typeface="Arial" panose="020B0604020202020204" pitchFamily="34" charset="0"/>
              <a:buChar char="•"/>
            </a:pPr>
            <a:r>
              <a:rPr lang="en-US" sz="1400" dirty="0"/>
              <a:t>CD</a:t>
            </a:r>
          </a:p>
          <a:p>
            <a:pPr marL="285750" indent="-285750">
              <a:buFont typeface="Arial" panose="020B0604020202020204" pitchFamily="34" charset="0"/>
              <a:buChar char="•"/>
            </a:pPr>
            <a:r>
              <a:rPr lang="en-US" sz="1400" dirty="0"/>
              <a:t>CT / Drift Monitoring</a:t>
            </a:r>
          </a:p>
        </p:txBody>
      </p:sp>
    </p:spTree>
    <p:extLst>
      <p:ext uri="{BB962C8B-B14F-4D97-AF65-F5344CB8AC3E}">
        <p14:creationId xmlns:p14="http://schemas.microsoft.com/office/powerpoint/2010/main" val="34654981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C6B03-6623-435F-AE91-4BB1413A301B}"/>
              </a:ext>
            </a:extLst>
          </p:cNvPr>
          <p:cNvSpPr>
            <a:spLocks noGrp="1"/>
          </p:cNvSpPr>
          <p:nvPr>
            <p:ph type="title"/>
          </p:nvPr>
        </p:nvSpPr>
        <p:spPr>
          <a:xfrm>
            <a:off x="854244" y="-261779"/>
            <a:ext cx="10515600" cy="1325563"/>
          </a:xfrm>
        </p:spPr>
        <p:txBody>
          <a:bodyPr anchor="b"/>
          <a:lstStyle/>
          <a:p>
            <a:r>
              <a:rPr lang="en-US" dirty="0"/>
              <a:t>Example Solution</a:t>
            </a:r>
          </a:p>
        </p:txBody>
      </p:sp>
      <p:sp>
        <p:nvSpPr>
          <p:cNvPr id="3" name="Content Placeholder 2">
            <a:extLst>
              <a:ext uri="{FF2B5EF4-FFF2-40B4-BE49-F238E27FC236}">
                <a16:creationId xmlns:a16="http://schemas.microsoft.com/office/drawing/2014/main" id="{144175D0-CD7D-4983-B2F1-F0E776D0EE2E}"/>
              </a:ext>
            </a:extLst>
          </p:cNvPr>
          <p:cNvSpPr>
            <a:spLocks noGrp="1"/>
          </p:cNvSpPr>
          <p:nvPr>
            <p:ph idx="1"/>
          </p:nvPr>
        </p:nvSpPr>
        <p:spPr>
          <a:xfrm>
            <a:off x="4603631" y="1530658"/>
            <a:ext cx="6653981" cy="2353084"/>
          </a:xfrm>
        </p:spPr>
        <p:txBody>
          <a:bodyPr>
            <a:normAutofit/>
          </a:bodyPr>
          <a:lstStyle/>
          <a:p>
            <a:pPr marL="0" indent="0">
              <a:buNone/>
            </a:pPr>
            <a:r>
              <a:rPr lang="en-US" sz="1800" dirty="0"/>
              <a:t>The Agent Loop can be broken down in terms of the causal nature the internal code paths connecting its components. </a:t>
            </a:r>
          </a:p>
          <a:p>
            <a:pPr marL="0" indent="0">
              <a:buNone/>
            </a:pPr>
            <a:r>
              <a:rPr lang="en-US" sz="1800" dirty="0"/>
              <a:t>By categorizing internal agent code paths as being deterministic or non-deterministic we can understand the available testing techniques and tooling. </a:t>
            </a:r>
          </a:p>
          <a:p>
            <a:pPr marL="0" indent="0">
              <a:buNone/>
            </a:pPr>
            <a:r>
              <a:rPr lang="en-US" sz="1800" dirty="0"/>
              <a:t>This relationship however is unique to each agent or scenario. The examples below highlight some common patterns.</a:t>
            </a:r>
          </a:p>
        </p:txBody>
      </p:sp>
      <p:cxnSp>
        <p:nvCxnSpPr>
          <p:cNvPr id="16" name="Straight Connector 15">
            <a:extLst>
              <a:ext uri="{FF2B5EF4-FFF2-40B4-BE49-F238E27FC236}">
                <a16:creationId xmlns:a16="http://schemas.microsoft.com/office/drawing/2014/main" id="{0B5515AB-3A10-4306-9C67-02FA7F757C93}"/>
              </a:ext>
            </a:extLst>
          </p:cNvPr>
          <p:cNvCxnSpPr/>
          <p:nvPr/>
        </p:nvCxnSpPr>
        <p:spPr>
          <a:xfrm>
            <a:off x="609600" y="3877256"/>
            <a:ext cx="10972800" cy="0"/>
          </a:xfrm>
          <a:prstGeom prst="line">
            <a:avLst/>
          </a:prstGeom>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CB69AC9F-05B3-4555-B538-49C51A3D2EB9}"/>
              </a:ext>
            </a:extLst>
          </p:cNvPr>
          <p:cNvSpPr txBox="1"/>
          <p:nvPr/>
        </p:nvSpPr>
        <p:spPr>
          <a:xfrm>
            <a:off x="2161952" y="4002721"/>
            <a:ext cx="1438342" cy="369332"/>
          </a:xfrm>
          <a:prstGeom prst="rect">
            <a:avLst/>
          </a:prstGeom>
          <a:noFill/>
        </p:spPr>
        <p:txBody>
          <a:bodyPr wrap="none" rtlCol="0">
            <a:spAutoFit/>
          </a:bodyPr>
          <a:lstStyle/>
          <a:p>
            <a:r>
              <a:rPr lang="en-US" dirty="0"/>
              <a:t>Deterministic</a:t>
            </a:r>
          </a:p>
        </p:txBody>
      </p:sp>
      <p:sp>
        <p:nvSpPr>
          <p:cNvPr id="18" name="TextBox 17">
            <a:extLst>
              <a:ext uri="{FF2B5EF4-FFF2-40B4-BE49-F238E27FC236}">
                <a16:creationId xmlns:a16="http://schemas.microsoft.com/office/drawing/2014/main" id="{B4BE7905-4D89-4151-BFD9-4025F15D5A54}"/>
              </a:ext>
            </a:extLst>
          </p:cNvPr>
          <p:cNvSpPr txBox="1"/>
          <p:nvPr/>
        </p:nvSpPr>
        <p:spPr>
          <a:xfrm>
            <a:off x="8223539" y="4002721"/>
            <a:ext cx="1901611" cy="369332"/>
          </a:xfrm>
          <a:prstGeom prst="rect">
            <a:avLst/>
          </a:prstGeom>
          <a:noFill/>
        </p:spPr>
        <p:txBody>
          <a:bodyPr wrap="none" rtlCol="0">
            <a:spAutoFit/>
          </a:bodyPr>
          <a:lstStyle/>
          <a:p>
            <a:r>
              <a:rPr lang="en-US" dirty="0"/>
              <a:t>Non-Deterministic</a:t>
            </a:r>
          </a:p>
        </p:txBody>
      </p:sp>
      <p:sp>
        <p:nvSpPr>
          <p:cNvPr id="19" name="Rectangle 18">
            <a:extLst>
              <a:ext uri="{FF2B5EF4-FFF2-40B4-BE49-F238E27FC236}">
                <a16:creationId xmlns:a16="http://schemas.microsoft.com/office/drawing/2014/main" id="{0B439712-CFC4-4A3F-8E90-EFA83556B881}"/>
              </a:ext>
            </a:extLst>
          </p:cNvPr>
          <p:cNvSpPr/>
          <p:nvPr/>
        </p:nvSpPr>
        <p:spPr>
          <a:xfrm>
            <a:off x="672899" y="5284057"/>
            <a:ext cx="880010" cy="35538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Tool</a:t>
            </a:r>
            <a:endParaRPr lang="en-US" sz="1400" dirty="0">
              <a:solidFill>
                <a:schemeClr val="tx1"/>
              </a:solidFill>
            </a:endParaRPr>
          </a:p>
        </p:txBody>
      </p:sp>
      <p:sp>
        <p:nvSpPr>
          <p:cNvPr id="20" name="TextBox 19">
            <a:extLst>
              <a:ext uri="{FF2B5EF4-FFF2-40B4-BE49-F238E27FC236}">
                <a16:creationId xmlns:a16="http://schemas.microsoft.com/office/drawing/2014/main" id="{43BA932B-F47F-45DF-8C0A-D99821900B9D}"/>
              </a:ext>
            </a:extLst>
          </p:cNvPr>
          <p:cNvSpPr txBox="1"/>
          <p:nvPr/>
        </p:nvSpPr>
        <p:spPr>
          <a:xfrm>
            <a:off x="791373" y="4824078"/>
            <a:ext cx="643061" cy="276999"/>
          </a:xfrm>
          <a:prstGeom prst="rect">
            <a:avLst/>
          </a:prstGeom>
          <a:solidFill>
            <a:schemeClr val="accent1">
              <a:lumMod val="20000"/>
              <a:lumOff val="80000"/>
            </a:schemeClr>
          </a:solidFill>
        </p:spPr>
        <p:txBody>
          <a:bodyPr wrap="none" rtlCol="0">
            <a:spAutoFit/>
          </a:bodyPr>
          <a:lstStyle/>
          <a:p>
            <a:r>
              <a:rPr lang="en-US" sz="1200" dirty="0"/>
              <a:t>Params</a:t>
            </a:r>
          </a:p>
        </p:txBody>
      </p:sp>
      <p:sp>
        <p:nvSpPr>
          <p:cNvPr id="21" name="TextBox 20">
            <a:extLst>
              <a:ext uri="{FF2B5EF4-FFF2-40B4-BE49-F238E27FC236}">
                <a16:creationId xmlns:a16="http://schemas.microsoft.com/office/drawing/2014/main" id="{54CF1303-C8FD-4E9E-9DA0-996FE31D2686}"/>
              </a:ext>
            </a:extLst>
          </p:cNvPr>
          <p:cNvSpPr txBox="1"/>
          <p:nvPr/>
        </p:nvSpPr>
        <p:spPr>
          <a:xfrm>
            <a:off x="804133" y="5799269"/>
            <a:ext cx="630301" cy="276999"/>
          </a:xfrm>
          <a:prstGeom prst="rect">
            <a:avLst/>
          </a:prstGeom>
          <a:solidFill>
            <a:schemeClr val="accent4">
              <a:lumMod val="40000"/>
              <a:lumOff val="60000"/>
            </a:schemeClr>
          </a:solidFill>
        </p:spPr>
        <p:txBody>
          <a:bodyPr wrap="none" rtlCol="0">
            <a:spAutoFit/>
          </a:bodyPr>
          <a:lstStyle/>
          <a:p>
            <a:r>
              <a:rPr lang="en-US" sz="1200" dirty="0"/>
              <a:t>Output</a:t>
            </a:r>
          </a:p>
        </p:txBody>
      </p:sp>
      <p:cxnSp>
        <p:nvCxnSpPr>
          <p:cNvPr id="22" name="Straight Arrow Connector 21">
            <a:extLst>
              <a:ext uri="{FF2B5EF4-FFF2-40B4-BE49-F238E27FC236}">
                <a16:creationId xmlns:a16="http://schemas.microsoft.com/office/drawing/2014/main" id="{4EC3DF7C-13F7-49BF-BBD5-6F0926B36451}"/>
              </a:ext>
            </a:extLst>
          </p:cNvPr>
          <p:cNvCxnSpPr>
            <a:cxnSpLocks/>
            <a:stCxn id="20" idx="2"/>
            <a:endCxn id="19" idx="0"/>
          </p:cNvCxnSpPr>
          <p:nvPr/>
        </p:nvCxnSpPr>
        <p:spPr>
          <a:xfrm>
            <a:off x="1112904" y="5101077"/>
            <a:ext cx="0" cy="1829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575D0AF0-F5F8-48D1-A60C-8B73176E676D}"/>
              </a:ext>
            </a:extLst>
          </p:cNvPr>
          <p:cNvCxnSpPr>
            <a:cxnSpLocks/>
            <a:stCxn id="19" idx="2"/>
            <a:endCxn id="21" idx="0"/>
          </p:cNvCxnSpPr>
          <p:nvPr/>
        </p:nvCxnSpPr>
        <p:spPr>
          <a:xfrm>
            <a:off x="1112904" y="5639440"/>
            <a:ext cx="6380" cy="1598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372811FD-72BE-4837-A07C-78FE80CC38BA}"/>
              </a:ext>
            </a:extLst>
          </p:cNvPr>
          <p:cNvSpPr/>
          <p:nvPr/>
        </p:nvSpPr>
        <p:spPr>
          <a:xfrm>
            <a:off x="4695759" y="5353982"/>
            <a:ext cx="880010" cy="35538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LLM</a:t>
            </a:r>
            <a:endParaRPr lang="en-US" sz="1400" dirty="0">
              <a:solidFill>
                <a:schemeClr val="tx1"/>
              </a:solidFill>
            </a:endParaRPr>
          </a:p>
        </p:txBody>
      </p:sp>
      <p:sp>
        <p:nvSpPr>
          <p:cNvPr id="32" name="TextBox 31">
            <a:extLst>
              <a:ext uri="{FF2B5EF4-FFF2-40B4-BE49-F238E27FC236}">
                <a16:creationId xmlns:a16="http://schemas.microsoft.com/office/drawing/2014/main" id="{AD066B49-30AF-4007-BBB3-DB3DBC0CBAA4}"/>
              </a:ext>
            </a:extLst>
          </p:cNvPr>
          <p:cNvSpPr txBox="1"/>
          <p:nvPr/>
        </p:nvSpPr>
        <p:spPr>
          <a:xfrm>
            <a:off x="4608632" y="5926565"/>
            <a:ext cx="1054263" cy="276999"/>
          </a:xfrm>
          <a:prstGeom prst="rect">
            <a:avLst/>
          </a:prstGeom>
          <a:solidFill>
            <a:schemeClr val="accent1">
              <a:lumMod val="20000"/>
              <a:lumOff val="80000"/>
            </a:schemeClr>
          </a:solidFill>
        </p:spPr>
        <p:txBody>
          <a:bodyPr wrap="none" rtlCol="0">
            <a:spAutoFit/>
          </a:bodyPr>
          <a:lstStyle/>
          <a:p>
            <a:r>
              <a:rPr lang="en-US" sz="1200" dirty="0"/>
              <a:t>Tool Selection</a:t>
            </a:r>
          </a:p>
        </p:txBody>
      </p:sp>
      <p:cxnSp>
        <p:nvCxnSpPr>
          <p:cNvPr id="33" name="Straight Arrow Connector 32">
            <a:extLst>
              <a:ext uri="{FF2B5EF4-FFF2-40B4-BE49-F238E27FC236}">
                <a16:creationId xmlns:a16="http://schemas.microsoft.com/office/drawing/2014/main" id="{8E1EF589-9BA2-4103-B415-5591E1E1B863}"/>
              </a:ext>
            </a:extLst>
          </p:cNvPr>
          <p:cNvCxnSpPr>
            <a:cxnSpLocks/>
            <a:stCxn id="50" idx="2"/>
            <a:endCxn id="30" idx="0"/>
          </p:cNvCxnSpPr>
          <p:nvPr/>
        </p:nvCxnSpPr>
        <p:spPr>
          <a:xfrm>
            <a:off x="5134708" y="5152745"/>
            <a:ext cx="1056" cy="2012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18F48103-10AE-490E-89B3-4DED50B92BC9}"/>
              </a:ext>
            </a:extLst>
          </p:cNvPr>
          <p:cNvCxnSpPr>
            <a:cxnSpLocks/>
            <a:stCxn id="30" idx="2"/>
            <a:endCxn id="32" idx="0"/>
          </p:cNvCxnSpPr>
          <p:nvPr/>
        </p:nvCxnSpPr>
        <p:spPr>
          <a:xfrm>
            <a:off x="5135764" y="5709365"/>
            <a:ext cx="0" cy="21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9D5FC87A-9866-4347-A695-DAF39BE70EBA}"/>
              </a:ext>
            </a:extLst>
          </p:cNvPr>
          <p:cNvSpPr txBox="1"/>
          <p:nvPr/>
        </p:nvSpPr>
        <p:spPr>
          <a:xfrm>
            <a:off x="2154158" y="4710427"/>
            <a:ext cx="514885" cy="276999"/>
          </a:xfrm>
          <a:prstGeom prst="rect">
            <a:avLst/>
          </a:prstGeom>
          <a:solidFill>
            <a:schemeClr val="accent4">
              <a:lumMod val="40000"/>
              <a:lumOff val="60000"/>
            </a:schemeClr>
          </a:solidFill>
        </p:spPr>
        <p:txBody>
          <a:bodyPr wrap="none" rtlCol="0">
            <a:spAutoFit/>
          </a:bodyPr>
          <a:lstStyle/>
          <a:p>
            <a:r>
              <a:rPr lang="en-US" sz="1200" dirty="0"/>
              <a:t>Input</a:t>
            </a:r>
          </a:p>
        </p:txBody>
      </p:sp>
      <p:cxnSp>
        <p:nvCxnSpPr>
          <p:cNvPr id="39" name="Straight Arrow Connector 38">
            <a:extLst>
              <a:ext uri="{FF2B5EF4-FFF2-40B4-BE49-F238E27FC236}">
                <a16:creationId xmlns:a16="http://schemas.microsoft.com/office/drawing/2014/main" id="{705F5E50-0886-4A58-9AE4-BD5D09E21F59}"/>
              </a:ext>
            </a:extLst>
          </p:cNvPr>
          <p:cNvCxnSpPr>
            <a:cxnSpLocks/>
            <a:stCxn id="37" idx="2"/>
            <a:endCxn id="47" idx="0"/>
          </p:cNvCxnSpPr>
          <p:nvPr/>
        </p:nvCxnSpPr>
        <p:spPr>
          <a:xfrm flipH="1">
            <a:off x="2406549" y="4987426"/>
            <a:ext cx="5052" cy="2942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8DCC8615-4163-4BDB-8887-A692E7244320}"/>
              </a:ext>
            </a:extLst>
          </p:cNvPr>
          <p:cNvCxnSpPr>
            <a:cxnSpLocks/>
            <a:stCxn id="47" idx="2"/>
            <a:endCxn id="45" idx="0"/>
          </p:cNvCxnSpPr>
          <p:nvPr/>
        </p:nvCxnSpPr>
        <p:spPr>
          <a:xfrm>
            <a:off x="2406549" y="5558672"/>
            <a:ext cx="5051" cy="2244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BC406EBC-5902-445A-81FC-EDFECA8665FE}"/>
              </a:ext>
            </a:extLst>
          </p:cNvPr>
          <p:cNvSpPr/>
          <p:nvPr/>
        </p:nvSpPr>
        <p:spPr>
          <a:xfrm>
            <a:off x="1971595" y="5783108"/>
            <a:ext cx="880010" cy="35538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Prompt</a:t>
            </a:r>
            <a:endParaRPr lang="en-US" sz="1400" dirty="0">
              <a:solidFill>
                <a:schemeClr val="tx1"/>
              </a:solidFill>
            </a:endParaRPr>
          </a:p>
        </p:txBody>
      </p:sp>
      <p:sp>
        <p:nvSpPr>
          <p:cNvPr id="47" name="TextBox 46">
            <a:extLst>
              <a:ext uri="{FF2B5EF4-FFF2-40B4-BE49-F238E27FC236}">
                <a16:creationId xmlns:a16="http://schemas.microsoft.com/office/drawing/2014/main" id="{583E6B5B-F406-491D-8265-DF5755E2293E}"/>
              </a:ext>
            </a:extLst>
          </p:cNvPr>
          <p:cNvSpPr txBox="1"/>
          <p:nvPr/>
        </p:nvSpPr>
        <p:spPr>
          <a:xfrm>
            <a:off x="1951520" y="5281673"/>
            <a:ext cx="910057" cy="276999"/>
          </a:xfrm>
          <a:prstGeom prst="rect">
            <a:avLst/>
          </a:prstGeom>
          <a:solidFill>
            <a:schemeClr val="accent1">
              <a:lumMod val="20000"/>
              <a:lumOff val="80000"/>
            </a:schemeClr>
          </a:solidFill>
        </p:spPr>
        <p:txBody>
          <a:bodyPr wrap="none" rtlCol="0">
            <a:spAutoFit/>
          </a:bodyPr>
          <a:lstStyle/>
          <a:p>
            <a:r>
              <a:rPr lang="en-US" sz="1200" dirty="0"/>
              <a:t>Sanitization</a:t>
            </a:r>
          </a:p>
        </p:txBody>
      </p:sp>
      <p:sp>
        <p:nvSpPr>
          <p:cNvPr id="50" name="Rectangle 49">
            <a:extLst>
              <a:ext uri="{FF2B5EF4-FFF2-40B4-BE49-F238E27FC236}">
                <a16:creationId xmlns:a16="http://schemas.microsoft.com/office/drawing/2014/main" id="{46784BEE-2CC6-45D2-834B-EDE50034E940}"/>
              </a:ext>
            </a:extLst>
          </p:cNvPr>
          <p:cNvSpPr/>
          <p:nvPr/>
        </p:nvSpPr>
        <p:spPr>
          <a:xfrm>
            <a:off x="4694703" y="4797362"/>
            <a:ext cx="880010" cy="35538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Prompt</a:t>
            </a:r>
            <a:endParaRPr lang="en-US" sz="1400" dirty="0">
              <a:solidFill>
                <a:schemeClr val="tx1"/>
              </a:solidFill>
            </a:endParaRPr>
          </a:p>
        </p:txBody>
      </p:sp>
      <p:sp>
        <p:nvSpPr>
          <p:cNvPr id="54" name="TextBox 53">
            <a:extLst>
              <a:ext uri="{FF2B5EF4-FFF2-40B4-BE49-F238E27FC236}">
                <a16:creationId xmlns:a16="http://schemas.microsoft.com/office/drawing/2014/main" id="{9ED321A1-A723-4F81-BA7B-C5A66ECEA9DF}"/>
              </a:ext>
            </a:extLst>
          </p:cNvPr>
          <p:cNvSpPr txBox="1"/>
          <p:nvPr/>
        </p:nvSpPr>
        <p:spPr>
          <a:xfrm>
            <a:off x="9750885" y="5928243"/>
            <a:ext cx="630301" cy="276999"/>
          </a:xfrm>
          <a:prstGeom prst="rect">
            <a:avLst/>
          </a:prstGeom>
          <a:solidFill>
            <a:schemeClr val="accent4">
              <a:lumMod val="40000"/>
              <a:lumOff val="60000"/>
            </a:schemeClr>
          </a:solidFill>
        </p:spPr>
        <p:txBody>
          <a:bodyPr wrap="none" rtlCol="0">
            <a:spAutoFit/>
          </a:bodyPr>
          <a:lstStyle/>
          <a:p>
            <a:r>
              <a:rPr lang="en-US" sz="1200" dirty="0"/>
              <a:t>Output</a:t>
            </a:r>
          </a:p>
        </p:txBody>
      </p:sp>
      <p:sp>
        <p:nvSpPr>
          <p:cNvPr id="55" name="Rectangle 54">
            <a:extLst>
              <a:ext uri="{FF2B5EF4-FFF2-40B4-BE49-F238E27FC236}">
                <a16:creationId xmlns:a16="http://schemas.microsoft.com/office/drawing/2014/main" id="{C2675548-0EEB-4E6D-9191-221B17E2EBB4}"/>
              </a:ext>
            </a:extLst>
          </p:cNvPr>
          <p:cNvSpPr/>
          <p:nvPr/>
        </p:nvSpPr>
        <p:spPr>
          <a:xfrm>
            <a:off x="663583" y="1641669"/>
            <a:ext cx="2275250" cy="1424247"/>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a:solidFill>
                  <a:schemeClr val="tx1"/>
                </a:solidFill>
              </a:rPr>
              <a:t>RAG Agent</a:t>
            </a:r>
          </a:p>
        </p:txBody>
      </p:sp>
      <p:pic>
        <p:nvPicPr>
          <p:cNvPr id="56" name="Picture 10" descr="Loop - Free arrows icons">
            <a:extLst>
              <a:ext uri="{FF2B5EF4-FFF2-40B4-BE49-F238E27FC236}">
                <a16:creationId xmlns:a16="http://schemas.microsoft.com/office/drawing/2014/main" id="{6ED5538B-2F3B-4BA6-BC3E-91D292BF35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2332" y="1992837"/>
            <a:ext cx="1053668" cy="862865"/>
          </a:xfrm>
          <a:prstGeom prst="rect">
            <a:avLst/>
          </a:prstGeom>
          <a:noFill/>
          <a:extLst>
            <a:ext uri="{909E8E84-426E-40DD-AFC4-6F175D3DCCD1}">
              <a14:hiddenFill xmlns:a14="http://schemas.microsoft.com/office/drawing/2010/main">
                <a:solidFill>
                  <a:srgbClr val="FFFFFF"/>
                </a:solidFill>
              </a14:hiddenFill>
            </a:ext>
          </a:extLst>
        </p:spPr>
      </p:pic>
      <p:sp>
        <p:nvSpPr>
          <p:cNvPr id="57" name="Rectangle 56">
            <a:extLst>
              <a:ext uri="{FF2B5EF4-FFF2-40B4-BE49-F238E27FC236}">
                <a16:creationId xmlns:a16="http://schemas.microsoft.com/office/drawing/2014/main" id="{7B31A3E2-9ADC-4583-AC9D-1F8FB6F88294}"/>
              </a:ext>
            </a:extLst>
          </p:cNvPr>
          <p:cNvSpPr/>
          <p:nvPr/>
        </p:nvSpPr>
        <p:spPr>
          <a:xfrm>
            <a:off x="850962" y="2635868"/>
            <a:ext cx="642356" cy="30583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Tool</a:t>
            </a:r>
          </a:p>
        </p:txBody>
      </p:sp>
      <p:sp>
        <p:nvSpPr>
          <p:cNvPr id="58" name="Rectangle 57">
            <a:extLst>
              <a:ext uri="{FF2B5EF4-FFF2-40B4-BE49-F238E27FC236}">
                <a16:creationId xmlns:a16="http://schemas.microsoft.com/office/drawing/2014/main" id="{31F24286-B14B-4C44-9DBE-C544C77EC9D1}"/>
              </a:ext>
            </a:extLst>
          </p:cNvPr>
          <p:cNvSpPr/>
          <p:nvPr/>
        </p:nvSpPr>
        <p:spPr>
          <a:xfrm>
            <a:off x="2195930" y="2635868"/>
            <a:ext cx="642356" cy="30583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LLM</a:t>
            </a:r>
          </a:p>
        </p:txBody>
      </p:sp>
      <p:sp>
        <p:nvSpPr>
          <p:cNvPr id="59" name="Rectangle 58">
            <a:extLst>
              <a:ext uri="{FF2B5EF4-FFF2-40B4-BE49-F238E27FC236}">
                <a16:creationId xmlns:a16="http://schemas.microsoft.com/office/drawing/2014/main" id="{67A097E1-4CA5-4700-861B-210E58FB5E14}"/>
              </a:ext>
            </a:extLst>
          </p:cNvPr>
          <p:cNvSpPr/>
          <p:nvPr/>
        </p:nvSpPr>
        <p:spPr>
          <a:xfrm>
            <a:off x="2163108" y="1885661"/>
            <a:ext cx="642356" cy="30583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Prompt</a:t>
            </a:r>
          </a:p>
        </p:txBody>
      </p:sp>
      <p:sp>
        <p:nvSpPr>
          <p:cNvPr id="60" name="Rectangle 59">
            <a:extLst>
              <a:ext uri="{FF2B5EF4-FFF2-40B4-BE49-F238E27FC236}">
                <a16:creationId xmlns:a16="http://schemas.microsoft.com/office/drawing/2014/main" id="{FE1CBD14-BCC0-4AC5-BD96-4BE3E0BF02D5}"/>
              </a:ext>
            </a:extLst>
          </p:cNvPr>
          <p:cNvSpPr/>
          <p:nvPr/>
        </p:nvSpPr>
        <p:spPr>
          <a:xfrm>
            <a:off x="3706177" y="3226238"/>
            <a:ext cx="642356" cy="198289"/>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Output</a:t>
            </a:r>
          </a:p>
        </p:txBody>
      </p:sp>
      <p:cxnSp>
        <p:nvCxnSpPr>
          <p:cNvPr id="61" name="Straight Arrow Connector 60">
            <a:extLst>
              <a:ext uri="{FF2B5EF4-FFF2-40B4-BE49-F238E27FC236}">
                <a16:creationId xmlns:a16="http://schemas.microsoft.com/office/drawing/2014/main" id="{2CB44011-7E2C-4A08-ACB9-C6DD68C14740}"/>
              </a:ext>
            </a:extLst>
          </p:cNvPr>
          <p:cNvCxnSpPr>
            <a:cxnSpLocks/>
            <a:stCxn id="114" idx="2"/>
            <a:endCxn id="60" idx="0"/>
          </p:cNvCxnSpPr>
          <p:nvPr/>
        </p:nvCxnSpPr>
        <p:spPr>
          <a:xfrm>
            <a:off x="4017612" y="2904483"/>
            <a:ext cx="9743" cy="3217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id="{5A695171-62A4-44E9-94E8-CCC0F2B5347F}"/>
              </a:ext>
            </a:extLst>
          </p:cNvPr>
          <p:cNvSpPr/>
          <p:nvPr/>
        </p:nvSpPr>
        <p:spPr>
          <a:xfrm>
            <a:off x="1480030" y="1245091"/>
            <a:ext cx="642356" cy="198289"/>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Input</a:t>
            </a:r>
          </a:p>
        </p:txBody>
      </p:sp>
      <p:cxnSp>
        <p:nvCxnSpPr>
          <p:cNvPr id="63" name="Straight Arrow Connector 62">
            <a:extLst>
              <a:ext uri="{FF2B5EF4-FFF2-40B4-BE49-F238E27FC236}">
                <a16:creationId xmlns:a16="http://schemas.microsoft.com/office/drawing/2014/main" id="{964F27BC-CE31-4353-AB5A-196D202A3507}"/>
              </a:ext>
            </a:extLst>
          </p:cNvPr>
          <p:cNvCxnSpPr>
            <a:cxnSpLocks/>
            <a:stCxn id="62" idx="2"/>
            <a:endCxn id="55" idx="0"/>
          </p:cNvCxnSpPr>
          <p:nvPr/>
        </p:nvCxnSpPr>
        <p:spPr>
          <a:xfrm>
            <a:off x="1801208" y="1443380"/>
            <a:ext cx="1" cy="1982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E6290C14-00CC-4344-938A-A737DD7373F3}"/>
              </a:ext>
            </a:extLst>
          </p:cNvPr>
          <p:cNvSpPr txBox="1"/>
          <p:nvPr/>
        </p:nvSpPr>
        <p:spPr>
          <a:xfrm>
            <a:off x="10992205" y="4795295"/>
            <a:ext cx="514885" cy="276999"/>
          </a:xfrm>
          <a:prstGeom prst="rect">
            <a:avLst/>
          </a:prstGeom>
          <a:solidFill>
            <a:schemeClr val="accent4">
              <a:lumMod val="40000"/>
              <a:lumOff val="60000"/>
            </a:schemeClr>
          </a:solidFill>
        </p:spPr>
        <p:txBody>
          <a:bodyPr wrap="none" rtlCol="0">
            <a:spAutoFit/>
          </a:bodyPr>
          <a:lstStyle/>
          <a:p>
            <a:r>
              <a:rPr lang="en-US" sz="1200" dirty="0"/>
              <a:t>Input</a:t>
            </a:r>
          </a:p>
        </p:txBody>
      </p:sp>
      <p:sp>
        <p:nvSpPr>
          <p:cNvPr id="73" name="Rectangle 72">
            <a:extLst>
              <a:ext uri="{FF2B5EF4-FFF2-40B4-BE49-F238E27FC236}">
                <a16:creationId xmlns:a16="http://schemas.microsoft.com/office/drawing/2014/main" id="{3C351F71-E1D4-46CE-A50A-9EA082DF4A95}"/>
              </a:ext>
            </a:extLst>
          </p:cNvPr>
          <p:cNvSpPr/>
          <p:nvPr/>
        </p:nvSpPr>
        <p:spPr>
          <a:xfrm>
            <a:off x="6254128" y="5384649"/>
            <a:ext cx="880010" cy="35538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LLM</a:t>
            </a:r>
            <a:endParaRPr lang="en-US" sz="1400" dirty="0">
              <a:solidFill>
                <a:schemeClr val="tx1"/>
              </a:solidFill>
            </a:endParaRPr>
          </a:p>
        </p:txBody>
      </p:sp>
      <p:cxnSp>
        <p:nvCxnSpPr>
          <p:cNvPr id="78" name="Straight Arrow Connector 77">
            <a:extLst>
              <a:ext uri="{FF2B5EF4-FFF2-40B4-BE49-F238E27FC236}">
                <a16:creationId xmlns:a16="http://schemas.microsoft.com/office/drawing/2014/main" id="{D071F0B8-0AC1-45C6-9E0F-0780528F57B1}"/>
              </a:ext>
            </a:extLst>
          </p:cNvPr>
          <p:cNvCxnSpPr>
            <a:cxnSpLocks/>
            <a:stCxn id="100" idx="2"/>
            <a:endCxn id="73" idx="0"/>
          </p:cNvCxnSpPr>
          <p:nvPr/>
        </p:nvCxnSpPr>
        <p:spPr>
          <a:xfrm>
            <a:off x="6688697" y="5113552"/>
            <a:ext cx="5436" cy="2710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85" name="Picture 10" descr="Loop - Free arrows icons">
            <a:extLst>
              <a:ext uri="{FF2B5EF4-FFF2-40B4-BE49-F238E27FC236}">
                <a16:creationId xmlns:a16="http://schemas.microsoft.com/office/drawing/2014/main" id="{B6FCF05F-F2CF-4173-8496-07495FCB02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40534" y="5356979"/>
            <a:ext cx="451001" cy="369332"/>
          </a:xfrm>
          <a:prstGeom prst="rect">
            <a:avLst/>
          </a:prstGeom>
          <a:noFill/>
          <a:extLst>
            <a:ext uri="{909E8E84-426E-40DD-AFC4-6F175D3DCCD1}">
              <a14:hiddenFill xmlns:a14="http://schemas.microsoft.com/office/drawing/2010/main">
                <a:solidFill>
                  <a:srgbClr val="FFFFFF"/>
                </a:solidFill>
              </a14:hiddenFill>
            </a:ext>
          </a:extLst>
        </p:spPr>
      </p:pic>
      <p:sp>
        <p:nvSpPr>
          <p:cNvPr id="86" name="Rectangle 85">
            <a:extLst>
              <a:ext uri="{FF2B5EF4-FFF2-40B4-BE49-F238E27FC236}">
                <a16:creationId xmlns:a16="http://schemas.microsoft.com/office/drawing/2014/main" id="{29D39F26-E120-4085-8532-FA686FA1B891}"/>
              </a:ext>
            </a:extLst>
          </p:cNvPr>
          <p:cNvSpPr/>
          <p:nvPr/>
        </p:nvSpPr>
        <p:spPr>
          <a:xfrm>
            <a:off x="9626030" y="4756104"/>
            <a:ext cx="880010" cy="35538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Prompt</a:t>
            </a:r>
            <a:endParaRPr lang="en-US" sz="1400" dirty="0">
              <a:solidFill>
                <a:schemeClr val="tx1"/>
              </a:solidFill>
            </a:endParaRPr>
          </a:p>
        </p:txBody>
      </p:sp>
      <p:cxnSp>
        <p:nvCxnSpPr>
          <p:cNvPr id="87" name="Straight Arrow Connector 86">
            <a:extLst>
              <a:ext uri="{FF2B5EF4-FFF2-40B4-BE49-F238E27FC236}">
                <a16:creationId xmlns:a16="http://schemas.microsoft.com/office/drawing/2014/main" id="{21BD3E4E-CBC2-4A73-A2B6-1A1848ED8B1A}"/>
              </a:ext>
            </a:extLst>
          </p:cNvPr>
          <p:cNvCxnSpPr>
            <a:cxnSpLocks/>
            <a:stCxn id="86" idx="2"/>
            <a:endCxn id="85" idx="0"/>
          </p:cNvCxnSpPr>
          <p:nvPr/>
        </p:nvCxnSpPr>
        <p:spPr>
          <a:xfrm>
            <a:off x="10066035" y="5111487"/>
            <a:ext cx="0" cy="2454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FBD3E146-D8B6-41AB-8A37-5715E68DB03A}"/>
              </a:ext>
            </a:extLst>
          </p:cNvPr>
          <p:cNvCxnSpPr>
            <a:cxnSpLocks/>
            <a:stCxn id="85" idx="2"/>
            <a:endCxn id="54" idx="0"/>
          </p:cNvCxnSpPr>
          <p:nvPr/>
        </p:nvCxnSpPr>
        <p:spPr>
          <a:xfrm>
            <a:off x="10066035" y="5726311"/>
            <a:ext cx="1" cy="2019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3" name="TextBox 92">
            <a:extLst>
              <a:ext uri="{FF2B5EF4-FFF2-40B4-BE49-F238E27FC236}">
                <a16:creationId xmlns:a16="http://schemas.microsoft.com/office/drawing/2014/main" id="{B3D67724-CBFE-48C1-8D9F-A0F9FA3B45A4}"/>
              </a:ext>
            </a:extLst>
          </p:cNvPr>
          <p:cNvSpPr txBox="1"/>
          <p:nvPr/>
        </p:nvSpPr>
        <p:spPr>
          <a:xfrm>
            <a:off x="10934498" y="5912975"/>
            <a:ext cx="630301" cy="276999"/>
          </a:xfrm>
          <a:prstGeom prst="rect">
            <a:avLst/>
          </a:prstGeom>
          <a:solidFill>
            <a:schemeClr val="accent4">
              <a:lumMod val="40000"/>
              <a:lumOff val="60000"/>
            </a:schemeClr>
          </a:solidFill>
        </p:spPr>
        <p:txBody>
          <a:bodyPr wrap="none" rtlCol="0">
            <a:spAutoFit/>
          </a:bodyPr>
          <a:lstStyle/>
          <a:p>
            <a:r>
              <a:rPr lang="en-US" sz="1200" dirty="0"/>
              <a:t>Output</a:t>
            </a:r>
          </a:p>
        </p:txBody>
      </p:sp>
      <p:pic>
        <p:nvPicPr>
          <p:cNvPr id="94" name="Picture 10" descr="Loop - Free arrows icons">
            <a:extLst>
              <a:ext uri="{FF2B5EF4-FFF2-40B4-BE49-F238E27FC236}">
                <a16:creationId xmlns:a16="http://schemas.microsoft.com/office/drawing/2014/main" id="{F46DA24E-DF61-4D32-A95C-6F27B2CE62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24147" y="5341711"/>
            <a:ext cx="451001" cy="369332"/>
          </a:xfrm>
          <a:prstGeom prst="rect">
            <a:avLst/>
          </a:prstGeom>
          <a:noFill/>
          <a:extLst>
            <a:ext uri="{909E8E84-426E-40DD-AFC4-6F175D3DCCD1}">
              <a14:hiddenFill xmlns:a14="http://schemas.microsoft.com/office/drawing/2010/main">
                <a:solidFill>
                  <a:srgbClr val="FFFFFF"/>
                </a:solidFill>
              </a14:hiddenFill>
            </a:ext>
          </a:extLst>
        </p:spPr>
      </p:pic>
      <p:cxnSp>
        <p:nvCxnSpPr>
          <p:cNvPr id="95" name="Straight Arrow Connector 94">
            <a:extLst>
              <a:ext uri="{FF2B5EF4-FFF2-40B4-BE49-F238E27FC236}">
                <a16:creationId xmlns:a16="http://schemas.microsoft.com/office/drawing/2014/main" id="{23533182-6A19-4931-9A83-FB45496C61A2}"/>
              </a:ext>
            </a:extLst>
          </p:cNvPr>
          <p:cNvCxnSpPr>
            <a:cxnSpLocks/>
            <a:stCxn id="65" idx="2"/>
            <a:endCxn id="94" idx="0"/>
          </p:cNvCxnSpPr>
          <p:nvPr/>
        </p:nvCxnSpPr>
        <p:spPr>
          <a:xfrm>
            <a:off x="11249648" y="5072294"/>
            <a:ext cx="0" cy="2694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95381A54-7CB0-45DE-8827-863BBE43DC48}"/>
              </a:ext>
            </a:extLst>
          </p:cNvPr>
          <p:cNvCxnSpPr>
            <a:cxnSpLocks/>
            <a:stCxn id="94" idx="2"/>
            <a:endCxn id="93" idx="0"/>
          </p:cNvCxnSpPr>
          <p:nvPr/>
        </p:nvCxnSpPr>
        <p:spPr>
          <a:xfrm>
            <a:off x="11249648" y="5711043"/>
            <a:ext cx="1" cy="2019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8" name="TextBox 97">
            <a:extLst>
              <a:ext uri="{FF2B5EF4-FFF2-40B4-BE49-F238E27FC236}">
                <a16:creationId xmlns:a16="http://schemas.microsoft.com/office/drawing/2014/main" id="{AE6596BA-B364-4519-AEE7-448173CD80C0}"/>
              </a:ext>
            </a:extLst>
          </p:cNvPr>
          <p:cNvSpPr txBox="1"/>
          <p:nvPr/>
        </p:nvSpPr>
        <p:spPr>
          <a:xfrm>
            <a:off x="3515108" y="5006912"/>
            <a:ext cx="502504" cy="584775"/>
          </a:xfrm>
          <a:prstGeom prst="rect">
            <a:avLst/>
          </a:prstGeom>
          <a:noFill/>
        </p:spPr>
        <p:txBody>
          <a:bodyPr wrap="square" rtlCol="0" anchor="ctr">
            <a:spAutoFit/>
          </a:bodyPr>
          <a:lstStyle/>
          <a:p>
            <a:pPr algn="ctr"/>
            <a:r>
              <a:rPr lang="en-US" sz="3200" dirty="0"/>
              <a:t>…</a:t>
            </a:r>
          </a:p>
        </p:txBody>
      </p:sp>
      <p:sp>
        <p:nvSpPr>
          <p:cNvPr id="99" name="TextBox 98">
            <a:extLst>
              <a:ext uri="{FF2B5EF4-FFF2-40B4-BE49-F238E27FC236}">
                <a16:creationId xmlns:a16="http://schemas.microsoft.com/office/drawing/2014/main" id="{81B36828-4BAB-44D9-B6B6-E5A9448FEC74}"/>
              </a:ext>
            </a:extLst>
          </p:cNvPr>
          <p:cNvSpPr txBox="1"/>
          <p:nvPr/>
        </p:nvSpPr>
        <p:spPr>
          <a:xfrm>
            <a:off x="7762462" y="5044864"/>
            <a:ext cx="502504" cy="584775"/>
          </a:xfrm>
          <a:prstGeom prst="rect">
            <a:avLst/>
          </a:prstGeom>
          <a:noFill/>
        </p:spPr>
        <p:txBody>
          <a:bodyPr wrap="square" rtlCol="0" anchor="ctr">
            <a:spAutoFit/>
          </a:bodyPr>
          <a:lstStyle/>
          <a:p>
            <a:pPr algn="ctr"/>
            <a:r>
              <a:rPr lang="en-US" sz="3200" dirty="0"/>
              <a:t>…</a:t>
            </a:r>
          </a:p>
        </p:txBody>
      </p:sp>
      <p:sp>
        <p:nvSpPr>
          <p:cNvPr id="100" name="TextBox 99">
            <a:extLst>
              <a:ext uri="{FF2B5EF4-FFF2-40B4-BE49-F238E27FC236}">
                <a16:creationId xmlns:a16="http://schemas.microsoft.com/office/drawing/2014/main" id="{7FB2008E-262F-4AD4-A248-62EDB45E958C}"/>
              </a:ext>
            </a:extLst>
          </p:cNvPr>
          <p:cNvSpPr txBox="1"/>
          <p:nvPr/>
        </p:nvSpPr>
        <p:spPr>
          <a:xfrm>
            <a:off x="6431254" y="4836553"/>
            <a:ext cx="514885" cy="276999"/>
          </a:xfrm>
          <a:prstGeom prst="rect">
            <a:avLst/>
          </a:prstGeom>
          <a:solidFill>
            <a:schemeClr val="accent4">
              <a:lumMod val="40000"/>
              <a:lumOff val="60000"/>
            </a:schemeClr>
          </a:solidFill>
        </p:spPr>
        <p:txBody>
          <a:bodyPr wrap="none" rtlCol="0">
            <a:spAutoFit/>
          </a:bodyPr>
          <a:lstStyle/>
          <a:p>
            <a:r>
              <a:rPr lang="en-US" sz="1200" dirty="0"/>
              <a:t>Input</a:t>
            </a:r>
          </a:p>
        </p:txBody>
      </p:sp>
      <p:sp>
        <p:nvSpPr>
          <p:cNvPr id="102" name="TextBox 101">
            <a:extLst>
              <a:ext uri="{FF2B5EF4-FFF2-40B4-BE49-F238E27FC236}">
                <a16:creationId xmlns:a16="http://schemas.microsoft.com/office/drawing/2014/main" id="{413897F5-DD35-4E2D-84E2-97CC183A9A64}"/>
              </a:ext>
            </a:extLst>
          </p:cNvPr>
          <p:cNvSpPr txBox="1"/>
          <p:nvPr/>
        </p:nvSpPr>
        <p:spPr>
          <a:xfrm>
            <a:off x="6161564" y="5922675"/>
            <a:ext cx="1054263" cy="276999"/>
          </a:xfrm>
          <a:prstGeom prst="rect">
            <a:avLst/>
          </a:prstGeom>
          <a:solidFill>
            <a:schemeClr val="accent1">
              <a:lumMod val="20000"/>
              <a:lumOff val="80000"/>
            </a:schemeClr>
          </a:solidFill>
        </p:spPr>
        <p:txBody>
          <a:bodyPr wrap="none" rtlCol="0">
            <a:spAutoFit/>
          </a:bodyPr>
          <a:lstStyle/>
          <a:p>
            <a:r>
              <a:rPr lang="en-US" sz="1200" dirty="0"/>
              <a:t>Tool Selection</a:t>
            </a:r>
          </a:p>
        </p:txBody>
      </p:sp>
      <p:cxnSp>
        <p:nvCxnSpPr>
          <p:cNvPr id="103" name="Straight Arrow Connector 102">
            <a:extLst>
              <a:ext uri="{FF2B5EF4-FFF2-40B4-BE49-F238E27FC236}">
                <a16:creationId xmlns:a16="http://schemas.microsoft.com/office/drawing/2014/main" id="{29131EBA-DDE5-410E-9EC0-DC6C5A3C9776}"/>
              </a:ext>
            </a:extLst>
          </p:cNvPr>
          <p:cNvCxnSpPr>
            <a:cxnSpLocks/>
            <a:stCxn id="73" idx="2"/>
            <a:endCxn id="102" idx="0"/>
          </p:cNvCxnSpPr>
          <p:nvPr/>
        </p:nvCxnSpPr>
        <p:spPr>
          <a:xfrm flipH="1">
            <a:off x="6688696" y="5740032"/>
            <a:ext cx="5437" cy="1826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6" name="TextBox 105">
            <a:extLst>
              <a:ext uri="{FF2B5EF4-FFF2-40B4-BE49-F238E27FC236}">
                <a16:creationId xmlns:a16="http://schemas.microsoft.com/office/drawing/2014/main" id="{8DE2B2AB-C83E-4C1E-BFF7-4DAECD53D75C}"/>
              </a:ext>
            </a:extLst>
          </p:cNvPr>
          <p:cNvSpPr txBox="1"/>
          <p:nvPr/>
        </p:nvSpPr>
        <p:spPr>
          <a:xfrm>
            <a:off x="8623925" y="5928243"/>
            <a:ext cx="630301" cy="276999"/>
          </a:xfrm>
          <a:prstGeom prst="rect">
            <a:avLst/>
          </a:prstGeom>
          <a:solidFill>
            <a:schemeClr val="accent4">
              <a:lumMod val="40000"/>
              <a:lumOff val="60000"/>
            </a:schemeClr>
          </a:solidFill>
        </p:spPr>
        <p:txBody>
          <a:bodyPr wrap="none" rtlCol="0">
            <a:spAutoFit/>
          </a:bodyPr>
          <a:lstStyle/>
          <a:p>
            <a:r>
              <a:rPr lang="en-US" sz="1200" dirty="0"/>
              <a:t>Output</a:t>
            </a:r>
          </a:p>
        </p:txBody>
      </p:sp>
      <p:pic>
        <p:nvPicPr>
          <p:cNvPr id="107" name="Picture 10" descr="Loop - Free arrows icons">
            <a:extLst>
              <a:ext uri="{FF2B5EF4-FFF2-40B4-BE49-F238E27FC236}">
                <a16:creationId xmlns:a16="http://schemas.microsoft.com/office/drawing/2014/main" id="{93F66DCB-E67B-4720-8373-2AEF467032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13574" y="5356979"/>
            <a:ext cx="451001" cy="369332"/>
          </a:xfrm>
          <a:prstGeom prst="rect">
            <a:avLst/>
          </a:prstGeom>
          <a:noFill/>
          <a:extLst>
            <a:ext uri="{909E8E84-426E-40DD-AFC4-6F175D3DCCD1}">
              <a14:hiddenFill xmlns:a14="http://schemas.microsoft.com/office/drawing/2010/main">
                <a:solidFill>
                  <a:srgbClr val="FFFFFF"/>
                </a:solidFill>
              </a14:hiddenFill>
            </a:ext>
          </a:extLst>
        </p:spPr>
      </p:pic>
      <p:sp>
        <p:nvSpPr>
          <p:cNvPr id="108" name="Rectangle 107">
            <a:extLst>
              <a:ext uri="{FF2B5EF4-FFF2-40B4-BE49-F238E27FC236}">
                <a16:creationId xmlns:a16="http://schemas.microsoft.com/office/drawing/2014/main" id="{328277F8-4DC2-4CD5-BBA4-41D13602211E}"/>
              </a:ext>
            </a:extLst>
          </p:cNvPr>
          <p:cNvSpPr/>
          <p:nvPr/>
        </p:nvSpPr>
        <p:spPr>
          <a:xfrm>
            <a:off x="8499070" y="4756104"/>
            <a:ext cx="880010" cy="35538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Tool</a:t>
            </a:r>
            <a:endParaRPr lang="en-US" sz="1400" dirty="0">
              <a:solidFill>
                <a:schemeClr val="tx1"/>
              </a:solidFill>
            </a:endParaRPr>
          </a:p>
        </p:txBody>
      </p:sp>
      <p:cxnSp>
        <p:nvCxnSpPr>
          <p:cNvPr id="109" name="Straight Arrow Connector 108">
            <a:extLst>
              <a:ext uri="{FF2B5EF4-FFF2-40B4-BE49-F238E27FC236}">
                <a16:creationId xmlns:a16="http://schemas.microsoft.com/office/drawing/2014/main" id="{C4EA8E36-299F-4FD5-BDAE-4582B59D9EC2}"/>
              </a:ext>
            </a:extLst>
          </p:cNvPr>
          <p:cNvCxnSpPr>
            <a:cxnSpLocks/>
            <a:stCxn id="108" idx="2"/>
            <a:endCxn id="107" idx="0"/>
          </p:cNvCxnSpPr>
          <p:nvPr/>
        </p:nvCxnSpPr>
        <p:spPr>
          <a:xfrm>
            <a:off x="8939075" y="5111487"/>
            <a:ext cx="0" cy="2454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a:extLst>
              <a:ext uri="{FF2B5EF4-FFF2-40B4-BE49-F238E27FC236}">
                <a16:creationId xmlns:a16="http://schemas.microsoft.com/office/drawing/2014/main" id="{D56C68C4-FD4F-44CD-93D1-C6F2041BBB74}"/>
              </a:ext>
            </a:extLst>
          </p:cNvPr>
          <p:cNvCxnSpPr>
            <a:cxnSpLocks/>
            <a:stCxn id="107" idx="2"/>
            <a:endCxn id="106" idx="0"/>
          </p:cNvCxnSpPr>
          <p:nvPr/>
        </p:nvCxnSpPr>
        <p:spPr>
          <a:xfrm>
            <a:off x="8939075" y="5726311"/>
            <a:ext cx="1" cy="2019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939E4623-AE7C-4311-94ED-4CF1272FE52A}"/>
              </a:ext>
            </a:extLst>
          </p:cNvPr>
          <p:cNvCxnSpPr/>
          <p:nvPr/>
        </p:nvCxnSpPr>
        <p:spPr>
          <a:xfrm>
            <a:off x="591999" y="4472716"/>
            <a:ext cx="10972800" cy="0"/>
          </a:xfrm>
          <a:prstGeom prst="line">
            <a:avLst/>
          </a:prstGeom>
        </p:spPr>
        <p:style>
          <a:lnRef idx="1">
            <a:schemeClr val="accent1"/>
          </a:lnRef>
          <a:fillRef idx="0">
            <a:schemeClr val="accent1"/>
          </a:fillRef>
          <a:effectRef idx="0">
            <a:schemeClr val="accent1"/>
          </a:effectRef>
          <a:fontRef idx="minor">
            <a:schemeClr val="tx1"/>
          </a:fontRef>
        </p:style>
      </p:cxnSp>
      <p:sp>
        <p:nvSpPr>
          <p:cNvPr id="114" name="Rectangle 113">
            <a:extLst>
              <a:ext uri="{FF2B5EF4-FFF2-40B4-BE49-F238E27FC236}">
                <a16:creationId xmlns:a16="http://schemas.microsoft.com/office/drawing/2014/main" id="{2BCD9FC5-8874-437D-95B6-52FF30EEDC83}"/>
              </a:ext>
            </a:extLst>
          </p:cNvPr>
          <p:cNvSpPr/>
          <p:nvPr/>
        </p:nvSpPr>
        <p:spPr>
          <a:xfrm>
            <a:off x="3609121" y="2322035"/>
            <a:ext cx="816981" cy="582448"/>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RAI Agent</a:t>
            </a:r>
          </a:p>
        </p:txBody>
      </p:sp>
      <p:cxnSp>
        <p:nvCxnSpPr>
          <p:cNvPr id="117" name="Straight Arrow Connector 116">
            <a:extLst>
              <a:ext uri="{FF2B5EF4-FFF2-40B4-BE49-F238E27FC236}">
                <a16:creationId xmlns:a16="http://schemas.microsoft.com/office/drawing/2014/main" id="{2C0F5F4F-9D7A-4584-AD6B-892A9D549D78}"/>
              </a:ext>
            </a:extLst>
          </p:cNvPr>
          <p:cNvCxnSpPr>
            <a:cxnSpLocks/>
            <a:stCxn id="120" idx="2"/>
            <a:endCxn id="114" idx="0"/>
          </p:cNvCxnSpPr>
          <p:nvPr/>
        </p:nvCxnSpPr>
        <p:spPr>
          <a:xfrm>
            <a:off x="4017612" y="1955266"/>
            <a:ext cx="0" cy="3667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0" name="Rectangle 119">
            <a:extLst>
              <a:ext uri="{FF2B5EF4-FFF2-40B4-BE49-F238E27FC236}">
                <a16:creationId xmlns:a16="http://schemas.microsoft.com/office/drawing/2014/main" id="{06B9940A-3040-46BC-BA6F-7F1A4DD807EE}"/>
              </a:ext>
            </a:extLst>
          </p:cNvPr>
          <p:cNvSpPr/>
          <p:nvPr/>
        </p:nvSpPr>
        <p:spPr>
          <a:xfrm>
            <a:off x="3648364" y="1756977"/>
            <a:ext cx="738496" cy="198289"/>
          </a:xfrm>
          <a:prstGeom prst="rect">
            <a:avLst/>
          </a:prstGeom>
          <a:solidFill>
            <a:srgbClr val="DAE3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Message</a:t>
            </a:r>
          </a:p>
        </p:txBody>
      </p:sp>
      <p:cxnSp>
        <p:nvCxnSpPr>
          <p:cNvPr id="128" name="Connector: Elbow 127">
            <a:extLst>
              <a:ext uri="{FF2B5EF4-FFF2-40B4-BE49-F238E27FC236}">
                <a16:creationId xmlns:a16="http://schemas.microsoft.com/office/drawing/2014/main" id="{7E1D0757-F91F-4261-BD1F-21FDDAE35128}"/>
              </a:ext>
            </a:extLst>
          </p:cNvPr>
          <p:cNvCxnSpPr>
            <a:stCxn id="55" idx="2"/>
            <a:endCxn id="120" idx="0"/>
          </p:cNvCxnSpPr>
          <p:nvPr/>
        </p:nvCxnSpPr>
        <p:spPr>
          <a:xfrm rot="5400000" flipH="1" flipV="1">
            <a:off x="2254940" y="1303245"/>
            <a:ext cx="1308939" cy="2216404"/>
          </a:xfrm>
          <a:prstGeom prst="bentConnector5">
            <a:avLst>
              <a:gd name="adj1" fmla="val -17465"/>
              <a:gd name="adj2" fmla="val 67334"/>
              <a:gd name="adj3" fmla="val 117465"/>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95518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C6B03-6623-435F-AE91-4BB1413A301B}"/>
              </a:ext>
            </a:extLst>
          </p:cNvPr>
          <p:cNvSpPr>
            <a:spLocks noGrp="1"/>
          </p:cNvSpPr>
          <p:nvPr>
            <p:ph type="title"/>
          </p:nvPr>
        </p:nvSpPr>
        <p:spPr>
          <a:xfrm>
            <a:off x="854244" y="-261779"/>
            <a:ext cx="10515600" cy="1325563"/>
          </a:xfrm>
        </p:spPr>
        <p:txBody>
          <a:bodyPr anchor="b"/>
          <a:lstStyle/>
          <a:p>
            <a:r>
              <a:rPr lang="en-US" dirty="0"/>
              <a:t>Example Application Of The Techniques</a:t>
            </a:r>
          </a:p>
        </p:txBody>
      </p:sp>
      <p:cxnSp>
        <p:nvCxnSpPr>
          <p:cNvPr id="16" name="Straight Connector 15">
            <a:extLst>
              <a:ext uri="{FF2B5EF4-FFF2-40B4-BE49-F238E27FC236}">
                <a16:creationId xmlns:a16="http://schemas.microsoft.com/office/drawing/2014/main" id="{0B5515AB-3A10-4306-9C67-02FA7F757C93}"/>
              </a:ext>
            </a:extLst>
          </p:cNvPr>
          <p:cNvCxnSpPr/>
          <p:nvPr/>
        </p:nvCxnSpPr>
        <p:spPr>
          <a:xfrm>
            <a:off x="568246" y="2644877"/>
            <a:ext cx="10972800" cy="0"/>
          </a:xfrm>
          <a:prstGeom prst="line">
            <a:avLst/>
          </a:prstGeom>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CB69AC9F-05B3-4555-B538-49C51A3D2EB9}"/>
              </a:ext>
            </a:extLst>
          </p:cNvPr>
          <p:cNvSpPr txBox="1"/>
          <p:nvPr/>
        </p:nvSpPr>
        <p:spPr>
          <a:xfrm>
            <a:off x="1805966" y="2150910"/>
            <a:ext cx="1438342" cy="369332"/>
          </a:xfrm>
          <a:prstGeom prst="rect">
            <a:avLst/>
          </a:prstGeom>
          <a:noFill/>
        </p:spPr>
        <p:txBody>
          <a:bodyPr wrap="none" rtlCol="0">
            <a:spAutoFit/>
          </a:bodyPr>
          <a:lstStyle/>
          <a:p>
            <a:r>
              <a:rPr lang="en-US" dirty="0"/>
              <a:t>Deterministic</a:t>
            </a:r>
          </a:p>
        </p:txBody>
      </p:sp>
      <p:sp>
        <p:nvSpPr>
          <p:cNvPr id="18" name="TextBox 17">
            <a:extLst>
              <a:ext uri="{FF2B5EF4-FFF2-40B4-BE49-F238E27FC236}">
                <a16:creationId xmlns:a16="http://schemas.microsoft.com/office/drawing/2014/main" id="{B4BE7905-4D89-4151-BFD9-4025F15D5A54}"/>
              </a:ext>
            </a:extLst>
          </p:cNvPr>
          <p:cNvSpPr txBox="1"/>
          <p:nvPr/>
        </p:nvSpPr>
        <p:spPr>
          <a:xfrm>
            <a:off x="7867553" y="2150910"/>
            <a:ext cx="1901611" cy="369332"/>
          </a:xfrm>
          <a:prstGeom prst="rect">
            <a:avLst/>
          </a:prstGeom>
          <a:noFill/>
        </p:spPr>
        <p:txBody>
          <a:bodyPr wrap="none" rtlCol="0">
            <a:spAutoFit/>
          </a:bodyPr>
          <a:lstStyle/>
          <a:p>
            <a:r>
              <a:rPr lang="en-US" dirty="0"/>
              <a:t>Non-Deterministic</a:t>
            </a:r>
          </a:p>
        </p:txBody>
      </p:sp>
      <p:sp>
        <p:nvSpPr>
          <p:cNvPr id="19" name="Rectangle 18">
            <a:extLst>
              <a:ext uri="{FF2B5EF4-FFF2-40B4-BE49-F238E27FC236}">
                <a16:creationId xmlns:a16="http://schemas.microsoft.com/office/drawing/2014/main" id="{0B439712-CFC4-4A3F-8E90-EFA83556B881}"/>
              </a:ext>
            </a:extLst>
          </p:cNvPr>
          <p:cNvSpPr/>
          <p:nvPr/>
        </p:nvSpPr>
        <p:spPr>
          <a:xfrm>
            <a:off x="854244" y="3432246"/>
            <a:ext cx="880010" cy="35538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Tool</a:t>
            </a:r>
            <a:endParaRPr lang="en-US" sz="1400" dirty="0">
              <a:solidFill>
                <a:schemeClr val="tx1"/>
              </a:solidFill>
            </a:endParaRPr>
          </a:p>
        </p:txBody>
      </p:sp>
      <p:sp>
        <p:nvSpPr>
          <p:cNvPr id="20" name="TextBox 19">
            <a:extLst>
              <a:ext uri="{FF2B5EF4-FFF2-40B4-BE49-F238E27FC236}">
                <a16:creationId xmlns:a16="http://schemas.microsoft.com/office/drawing/2014/main" id="{43BA932B-F47F-45DF-8C0A-D99821900B9D}"/>
              </a:ext>
            </a:extLst>
          </p:cNvPr>
          <p:cNvSpPr txBox="1"/>
          <p:nvPr/>
        </p:nvSpPr>
        <p:spPr>
          <a:xfrm>
            <a:off x="972718" y="2972267"/>
            <a:ext cx="643061" cy="276999"/>
          </a:xfrm>
          <a:prstGeom prst="rect">
            <a:avLst/>
          </a:prstGeom>
          <a:solidFill>
            <a:schemeClr val="accent1">
              <a:lumMod val="20000"/>
              <a:lumOff val="80000"/>
            </a:schemeClr>
          </a:solidFill>
        </p:spPr>
        <p:txBody>
          <a:bodyPr wrap="none" rtlCol="0">
            <a:spAutoFit/>
          </a:bodyPr>
          <a:lstStyle/>
          <a:p>
            <a:r>
              <a:rPr lang="en-US" sz="1200" dirty="0"/>
              <a:t>Params</a:t>
            </a:r>
          </a:p>
        </p:txBody>
      </p:sp>
      <p:sp>
        <p:nvSpPr>
          <p:cNvPr id="21" name="TextBox 20">
            <a:extLst>
              <a:ext uri="{FF2B5EF4-FFF2-40B4-BE49-F238E27FC236}">
                <a16:creationId xmlns:a16="http://schemas.microsoft.com/office/drawing/2014/main" id="{54CF1303-C8FD-4E9E-9DA0-996FE31D2686}"/>
              </a:ext>
            </a:extLst>
          </p:cNvPr>
          <p:cNvSpPr txBox="1"/>
          <p:nvPr/>
        </p:nvSpPr>
        <p:spPr>
          <a:xfrm>
            <a:off x="985478" y="3947458"/>
            <a:ext cx="630301" cy="276999"/>
          </a:xfrm>
          <a:prstGeom prst="rect">
            <a:avLst/>
          </a:prstGeom>
          <a:solidFill>
            <a:schemeClr val="accent4">
              <a:lumMod val="40000"/>
              <a:lumOff val="60000"/>
            </a:schemeClr>
          </a:solidFill>
        </p:spPr>
        <p:txBody>
          <a:bodyPr wrap="none" rtlCol="0">
            <a:spAutoFit/>
          </a:bodyPr>
          <a:lstStyle/>
          <a:p>
            <a:r>
              <a:rPr lang="en-US" sz="1200" dirty="0"/>
              <a:t>Output</a:t>
            </a:r>
          </a:p>
        </p:txBody>
      </p:sp>
      <p:cxnSp>
        <p:nvCxnSpPr>
          <p:cNvPr id="22" name="Straight Arrow Connector 21">
            <a:extLst>
              <a:ext uri="{FF2B5EF4-FFF2-40B4-BE49-F238E27FC236}">
                <a16:creationId xmlns:a16="http://schemas.microsoft.com/office/drawing/2014/main" id="{4EC3DF7C-13F7-49BF-BBD5-6F0926B36451}"/>
              </a:ext>
            </a:extLst>
          </p:cNvPr>
          <p:cNvCxnSpPr>
            <a:cxnSpLocks/>
            <a:stCxn id="20" idx="2"/>
            <a:endCxn id="19" idx="0"/>
          </p:cNvCxnSpPr>
          <p:nvPr/>
        </p:nvCxnSpPr>
        <p:spPr>
          <a:xfrm>
            <a:off x="1294249" y="3249266"/>
            <a:ext cx="0" cy="1829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575D0AF0-F5F8-48D1-A60C-8B73176E676D}"/>
              </a:ext>
            </a:extLst>
          </p:cNvPr>
          <p:cNvCxnSpPr>
            <a:cxnSpLocks/>
            <a:stCxn id="19" idx="2"/>
            <a:endCxn id="21" idx="0"/>
          </p:cNvCxnSpPr>
          <p:nvPr/>
        </p:nvCxnSpPr>
        <p:spPr>
          <a:xfrm>
            <a:off x="1294249" y="3787629"/>
            <a:ext cx="6380" cy="1598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372811FD-72BE-4837-A07C-78FE80CC38BA}"/>
              </a:ext>
            </a:extLst>
          </p:cNvPr>
          <p:cNvSpPr/>
          <p:nvPr/>
        </p:nvSpPr>
        <p:spPr>
          <a:xfrm>
            <a:off x="4877104" y="3502171"/>
            <a:ext cx="880010" cy="35538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LLM</a:t>
            </a:r>
            <a:endParaRPr lang="en-US" sz="1400" dirty="0">
              <a:solidFill>
                <a:schemeClr val="tx1"/>
              </a:solidFill>
            </a:endParaRPr>
          </a:p>
        </p:txBody>
      </p:sp>
      <p:sp>
        <p:nvSpPr>
          <p:cNvPr id="32" name="TextBox 31">
            <a:extLst>
              <a:ext uri="{FF2B5EF4-FFF2-40B4-BE49-F238E27FC236}">
                <a16:creationId xmlns:a16="http://schemas.microsoft.com/office/drawing/2014/main" id="{AD066B49-30AF-4007-BBB3-DB3DBC0CBAA4}"/>
              </a:ext>
            </a:extLst>
          </p:cNvPr>
          <p:cNvSpPr txBox="1"/>
          <p:nvPr/>
        </p:nvSpPr>
        <p:spPr>
          <a:xfrm>
            <a:off x="4789977" y="4074754"/>
            <a:ext cx="1054263" cy="276999"/>
          </a:xfrm>
          <a:prstGeom prst="rect">
            <a:avLst/>
          </a:prstGeom>
          <a:solidFill>
            <a:schemeClr val="accent1">
              <a:lumMod val="20000"/>
              <a:lumOff val="80000"/>
            </a:schemeClr>
          </a:solidFill>
        </p:spPr>
        <p:txBody>
          <a:bodyPr wrap="none" rtlCol="0">
            <a:spAutoFit/>
          </a:bodyPr>
          <a:lstStyle/>
          <a:p>
            <a:r>
              <a:rPr lang="en-US" sz="1200" dirty="0"/>
              <a:t>Tool Selection</a:t>
            </a:r>
          </a:p>
        </p:txBody>
      </p:sp>
      <p:cxnSp>
        <p:nvCxnSpPr>
          <p:cNvPr id="33" name="Straight Arrow Connector 32">
            <a:extLst>
              <a:ext uri="{FF2B5EF4-FFF2-40B4-BE49-F238E27FC236}">
                <a16:creationId xmlns:a16="http://schemas.microsoft.com/office/drawing/2014/main" id="{8E1EF589-9BA2-4103-B415-5591E1E1B863}"/>
              </a:ext>
            </a:extLst>
          </p:cNvPr>
          <p:cNvCxnSpPr>
            <a:cxnSpLocks/>
            <a:stCxn id="50" idx="2"/>
            <a:endCxn id="30" idx="0"/>
          </p:cNvCxnSpPr>
          <p:nvPr/>
        </p:nvCxnSpPr>
        <p:spPr>
          <a:xfrm>
            <a:off x="5316053" y="3300934"/>
            <a:ext cx="1056" cy="2012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18F48103-10AE-490E-89B3-4DED50B92BC9}"/>
              </a:ext>
            </a:extLst>
          </p:cNvPr>
          <p:cNvCxnSpPr>
            <a:cxnSpLocks/>
            <a:stCxn id="30" idx="2"/>
            <a:endCxn id="32" idx="0"/>
          </p:cNvCxnSpPr>
          <p:nvPr/>
        </p:nvCxnSpPr>
        <p:spPr>
          <a:xfrm>
            <a:off x="5317109" y="3857554"/>
            <a:ext cx="0" cy="21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9D5FC87A-9866-4347-A695-DAF39BE70EBA}"/>
              </a:ext>
            </a:extLst>
          </p:cNvPr>
          <p:cNvSpPr txBox="1"/>
          <p:nvPr/>
        </p:nvSpPr>
        <p:spPr>
          <a:xfrm>
            <a:off x="2335503" y="2858616"/>
            <a:ext cx="514885" cy="276999"/>
          </a:xfrm>
          <a:prstGeom prst="rect">
            <a:avLst/>
          </a:prstGeom>
          <a:solidFill>
            <a:schemeClr val="accent4">
              <a:lumMod val="40000"/>
              <a:lumOff val="60000"/>
            </a:schemeClr>
          </a:solidFill>
        </p:spPr>
        <p:txBody>
          <a:bodyPr wrap="none" rtlCol="0">
            <a:spAutoFit/>
          </a:bodyPr>
          <a:lstStyle/>
          <a:p>
            <a:r>
              <a:rPr lang="en-US" sz="1200" dirty="0"/>
              <a:t>Input</a:t>
            </a:r>
          </a:p>
        </p:txBody>
      </p:sp>
      <p:cxnSp>
        <p:nvCxnSpPr>
          <p:cNvPr id="39" name="Straight Arrow Connector 38">
            <a:extLst>
              <a:ext uri="{FF2B5EF4-FFF2-40B4-BE49-F238E27FC236}">
                <a16:creationId xmlns:a16="http://schemas.microsoft.com/office/drawing/2014/main" id="{705F5E50-0886-4A58-9AE4-BD5D09E21F59}"/>
              </a:ext>
            </a:extLst>
          </p:cNvPr>
          <p:cNvCxnSpPr>
            <a:cxnSpLocks/>
            <a:stCxn id="37" idx="2"/>
            <a:endCxn id="47" idx="0"/>
          </p:cNvCxnSpPr>
          <p:nvPr/>
        </p:nvCxnSpPr>
        <p:spPr>
          <a:xfrm flipH="1">
            <a:off x="2587894" y="3135615"/>
            <a:ext cx="5052" cy="2942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8DCC8615-4163-4BDB-8887-A692E7244320}"/>
              </a:ext>
            </a:extLst>
          </p:cNvPr>
          <p:cNvCxnSpPr>
            <a:cxnSpLocks/>
            <a:stCxn id="47" idx="2"/>
            <a:endCxn id="45" idx="0"/>
          </p:cNvCxnSpPr>
          <p:nvPr/>
        </p:nvCxnSpPr>
        <p:spPr>
          <a:xfrm>
            <a:off x="2587894" y="3706861"/>
            <a:ext cx="5051" cy="2244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BC406EBC-5902-445A-81FC-EDFECA8665FE}"/>
              </a:ext>
            </a:extLst>
          </p:cNvPr>
          <p:cNvSpPr/>
          <p:nvPr/>
        </p:nvSpPr>
        <p:spPr>
          <a:xfrm>
            <a:off x="2152940" y="3931297"/>
            <a:ext cx="880010" cy="35538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Prompt</a:t>
            </a:r>
            <a:endParaRPr lang="en-US" sz="1400" dirty="0">
              <a:solidFill>
                <a:schemeClr val="tx1"/>
              </a:solidFill>
            </a:endParaRPr>
          </a:p>
        </p:txBody>
      </p:sp>
      <p:sp>
        <p:nvSpPr>
          <p:cNvPr id="47" name="TextBox 46">
            <a:extLst>
              <a:ext uri="{FF2B5EF4-FFF2-40B4-BE49-F238E27FC236}">
                <a16:creationId xmlns:a16="http://schemas.microsoft.com/office/drawing/2014/main" id="{583E6B5B-F406-491D-8265-DF5755E2293E}"/>
              </a:ext>
            </a:extLst>
          </p:cNvPr>
          <p:cNvSpPr txBox="1"/>
          <p:nvPr/>
        </p:nvSpPr>
        <p:spPr>
          <a:xfrm>
            <a:off x="2132865" y="3429862"/>
            <a:ext cx="910057" cy="276999"/>
          </a:xfrm>
          <a:prstGeom prst="rect">
            <a:avLst/>
          </a:prstGeom>
          <a:solidFill>
            <a:schemeClr val="accent1">
              <a:lumMod val="20000"/>
              <a:lumOff val="80000"/>
            </a:schemeClr>
          </a:solidFill>
        </p:spPr>
        <p:txBody>
          <a:bodyPr wrap="none" rtlCol="0">
            <a:spAutoFit/>
          </a:bodyPr>
          <a:lstStyle/>
          <a:p>
            <a:r>
              <a:rPr lang="en-US" sz="1200" dirty="0"/>
              <a:t>Sanitization</a:t>
            </a:r>
          </a:p>
        </p:txBody>
      </p:sp>
      <p:sp>
        <p:nvSpPr>
          <p:cNvPr id="50" name="Rectangle 49">
            <a:extLst>
              <a:ext uri="{FF2B5EF4-FFF2-40B4-BE49-F238E27FC236}">
                <a16:creationId xmlns:a16="http://schemas.microsoft.com/office/drawing/2014/main" id="{46784BEE-2CC6-45D2-834B-EDE50034E940}"/>
              </a:ext>
            </a:extLst>
          </p:cNvPr>
          <p:cNvSpPr/>
          <p:nvPr/>
        </p:nvSpPr>
        <p:spPr>
          <a:xfrm>
            <a:off x="4876048" y="2945551"/>
            <a:ext cx="880010" cy="35538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Prompt</a:t>
            </a:r>
            <a:endParaRPr lang="en-US" sz="1400" dirty="0">
              <a:solidFill>
                <a:schemeClr val="tx1"/>
              </a:solidFill>
            </a:endParaRPr>
          </a:p>
        </p:txBody>
      </p:sp>
      <p:sp>
        <p:nvSpPr>
          <p:cNvPr id="54" name="TextBox 53">
            <a:extLst>
              <a:ext uri="{FF2B5EF4-FFF2-40B4-BE49-F238E27FC236}">
                <a16:creationId xmlns:a16="http://schemas.microsoft.com/office/drawing/2014/main" id="{9ED321A1-A723-4F81-BA7B-C5A66ECEA9DF}"/>
              </a:ext>
            </a:extLst>
          </p:cNvPr>
          <p:cNvSpPr txBox="1"/>
          <p:nvPr/>
        </p:nvSpPr>
        <p:spPr>
          <a:xfrm>
            <a:off x="9932230" y="4076432"/>
            <a:ext cx="630301" cy="276999"/>
          </a:xfrm>
          <a:prstGeom prst="rect">
            <a:avLst/>
          </a:prstGeom>
          <a:solidFill>
            <a:schemeClr val="accent4">
              <a:lumMod val="40000"/>
              <a:lumOff val="60000"/>
            </a:schemeClr>
          </a:solidFill>
        </p:spPr>
        <p:txBody>
          <a:bodyPr wrap="none" rtlCol="0">
            <a:spAutoFit/>
          </a:bodyPr>
          <a:lstStyle/>
          <a:p>
            <a:r>
              <a:rPr lang="en-US" sz="1200" dirty="0"/>
              <a:t>Output</a:t>
            </a:r>
          </a:p>
        </p:txBody>
      </p:sp>
      <p:sp>
        <p:nvSpPr>
          <p:cNvPr id="65" name="TextBox 64">
            <a:extLst>
              <a:ext uri="{FF2B5EF4-FFF2-40B4-BE49-F238E27FC236}">
                <a16:creationId xmlns:a16="http://schemas.microsoft.com/office/drawing/2014/main" id="{E6290C14-00CC-4344-938A-A737DD7373F3}"/>
              </a:ext>
            </a:extLst>
          </p:cNvPr>
          <p:cNvSpPr txBox="1"/>
          <p:nvPr/>
        </p:nvSpPr>
        <p:spPr>
          <a:xfrm>
            <a:off x="11173550" y="2943484"/>
            <a:ext cx="514885" cy="276999"/>
          </a:xfrm>
          <a:prstGeom prst="rect">
            <a:avLst/>
          </a:prstGeom>
          <a:solidFill>
            <a:schemeClr val="accent4">
              <a:lumMod val="40000"/>
              <a:lumOff val="60000"/>
            </a:schemeClr>
          </a:solidFill>
        </p:spPr>
        <p:txBody>
          <a:bodyPr wrap="none" rtlCol="0">
            <a:spAutoFit/>
          </a:bodyPr>
          <a:lstStyle/>
          <a:p>
            <a:r>
              <a:rPr lang="en-US" sz="1200" dirty="0"/>
              <a:t>Input</a:t>
            </a:r>
          </a:p>
        </p:txBody>
      </p:sp>
      <p:sp>
        <p:nvSpPr>
          <p:cNvPr id="73" name="Rectangle 72">
            <a:extLst>
              <a:ext uri="{FF2B5EF4-FFF2-40B4-BE49-F238E27FC236}">
                <a16:creationId xmlns:a16="http://schemas.microsoft.com/office/drawing/2014/main" id="{3C351F71-E1D4-46CE-A50A-9EA082DF4A95}"/>
              </a:ext>
            </a:extLst>
          </p:cNvPr>
          <p:cNvSpPr/>
          <p:nvPr/>
        </p:nvSpPr>
        <p:spPr>
          <a:xfrm>
            <a:off x="6435473" y="3532838"/>
            <a:ext cx="880010" cy="35538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LLM</a:t>
            </a:r>
            <a:endParaRPr lang="en-US" sz="1400" dirty="0">
              <a:solidFill>
                <a:schemeClr val="tx1"/>
              </a:solidFill>
            </a:endParaRPr>
          </a:p>
        </p:txBody>
      </p:sp>
      <p:cxnSp>
        <p:nvCxnSpPr>
          <p:cNvPr id="78" name="Straight Arrow Connector 77">
            <a:extLst>
              <a:ext uri="{FF2B5EF4-FFF2-40B4-BE49-F238E27FC236}">
                <a16:creationId xmlns:a16="http://schemas.microsoft.com/office/drawing/2014/main" id="{D071F0B8-0AC1-45C6-9E0F-0780528F57B1}"/>
              </a:ext>
            </a:extLst>
          </p:cNvPr>
          <p:cNvCxnSpPr>
            <a:cxnSpLocks/>
            <a:stCxn id="100" idx="2"/>
            <a:endCxn id="73" idx="0"/>
          </p:cNvCxnSpPr>
          <p:nvPr/>
        </p:nvCxnSpPr>
        <p:spPr>
          <a:xfrm>
            <a:off x="6870042" y="3261741"/>
            <a:ext cx="5436" cy="2710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85" name="Picture 10" descr="Loop - Free arrows icons">
            <a:extLst>
              <a:ext uri="{FF2B5EF4-FFF2-40B4-BE49-F238E27FC236}">
                <a16:creationId xmlns:a16="http://schemas.microsoft.com/office/drawing/2014/main" id="{B6FCF05F-F2CF-4173-8496-07495FCB02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21879" y="3505168"/>
            <a:ext cx="451001" cy="369332"/>
          </a:xfrm>
          <a:prstGeom prst="rect">
            <a:avLst/>
          </a:prstGeom>
          <a:noFill/>
          <a:extLst>
            <a:ext uri="{909E8E84-426E-40DD-AFC4-6F175D3DCCD1}">
              <a14:hiddenFill xmlns:a14="http://schemas.microsoft.com/office/drawing/2010/main">
                <a:solidFill>
                  <a:srgbClr val="FFFFFF"/>
                </a:solidFill>
              </a14:hiddenFill>
            </a:ext>
          </a:extLst>
        </p:spPr>
      </p:pic>
      <p:sp>
        <p:nvSpPr>
          <p:cNvPr id="86" name="Rectangle 85">
            <a:extLst>
              <a:ext uri="{FF2B5EF4-FFF2-40B4-BE49-F238E27FC236}">
                <a16:creationId xmlns:a16="http://schemas.microsoft.com/office/drawing/2014/main" id="{29D39F26-E120-4085-8532-FA686FA1B891}"/>
              </a:ext>
            </a:extLst>
          </p:cNvPr>
          <p:cNvSpPr/>
          <p:nvPr/>
        </p:nvSpPr>
        <p:spPr>
          <a:xfrm>
            <a:off x="9807375" y="2904293"/>
            <a:ext cx="880010" cy="35538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Prompt</a:t>
            </a:r>
            <a:endParaRPr lang="en-US" sz="1400" dirty="0">
              <a:solidFill>
                <a:schemeClr val="tx1"/>
              </a:solidFill>
            </a:endParaRPr>
          </a:p>
        </p:txBody>
      </p:sp>
      <p:cxnSp>
        <p:nvCxnSpPr>
          <p:cNvPr id="87" name="Straight Arrow Connector 86">
            <a:extLst>
              <a:ext uri="{FF2B5EF4-FFF2-40B4-BE49-F238E27FC236}">
                <a16:creationId xmlns:a16="http://schemas.microsoft.com/office/drawing/2014/main" id="{21BD3E4E-CBC2-4A73-A2B6-1A1848ED8B1A}"/>
              </a:ext>
            </a:extLst>
          </p:cNvPr>
          <p:cNvCxnSpPr>
            <a:cxnSpLocks/>
            <a:stCxn id="86" idx="2"/>
            <a:endCxn id="85" idx="0"/>
          </p:cNvCxnSpPr>
          <p:nvPr/>
        </p:nvCxnSpPr>
        <p:spPr>
          <a:xfrm>
            <a:off x="10247380" y="3259676"/>
            <a:ext cx="0" cy="2454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FBD3E146-D8B6-41AB-8A37-5715E68DB03A}"/>
              </a:ext>
            </a:extLst>
          </p:cNvPr>
          <p:cNvCxnSpPr>
            <a:cxnSpLocks/>
            <a:stCxn id="85" idx="2"/>
            <a:endCxn id="54" idx="0"/>
          </p:cNvCxnSpPr>
          <p:nvPr/>
        </p:nvCxnSpPr>
        <p:spPr>
          <a:xfrm>
            <a:off x="10247380" y="3874500"/>
            <a:ext cx="1" cy="2019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3" name="TextBox 92">
            <a:extLst>
              <a:ext uri="{FF2B5EF4-FFF2-40B4-BE49-F238E27FC236}">
                <a16:creationId xmlns:a16="http://schemas.microsoft.com/office/drawing/2014/main" id="{B3D67724-CBFE-48C1-8D9F-A0F9FA3B45A4}"/>
              </a:ext>
            </a:extLst>
          </p:cNvPr>
          <p:cNvSpPr txBox="1"/>
          <p:nvPr/>
        </p:nvSpPr>
        <p:spPr>
          <a:xfrm>
            <a:off x="11115843" y="4061164"/>
            <a:ext cx="630301" cy="276999"/>
          </a:xfrm>
          <a:prstGeom prst="rect">
            <a:avLst/>
          </a:prstGeom>
          <a:solidFill>
            <a:schemeClr val="accent4">
              <a:lumMod val="40000"/>
              <a:lumOff val="60000"/>
            </a:schemeClr>
          </a:solidFill>
        </p:spPr>
        <p:txBody>
          <a:bodyPr wrap="none" rtlCol="0">
            <a:spAutoFit/>
          </a:bodyPr>
          <a:lstStyle/>
          <a:p>
            <a:r>
              <a:rPr lang="en-US" sz="1200" dirty="0"/>
              <a:t>Output</a:t>
            </a:r>
          </a:p>
        </p:txBody>
      </p:sp>
      <p:pic>
        <p:nvPicPr>
          <p:cNvPr id="94" name="Picture 10" descr="Loop - Free arrows icons">
            <a:extLst>
              <a:ext uri="{FF2B5EF4-FFF2-40B4-BE49-F238E27FC236}">
                <a16:creationId xmlns:a16="http://schemas.microsoft.com/office/drawing/2014/main" id="{F46DA24E-DF61-4D32-A95C-6F27B2CE62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05492" y="3489900"/>
            <a:ext cx="451001" cy="369332"/>
          </a:xfrm>
          <a:prstGeom prst="rect">
            <a:avLst/>
          </a:prstGeom>
          <a:noFill/>
          <a:extLst>
            <a:ext uri="{909E8E84-426E-40DD-AFC4-6F175D3DCCD1}">
              <a14:hiddenFill xmlns:a14="http://schemas.microsoft.com/office/drawing/2010/main">
                <a:solidFill>
                  <a:srgbClr val="FFFFFF"/>
                </a:solidFill>
              </a14:hiddenFill>
            </a:ext>
          </a:extLst>
        </p:spPr>
      </p:pic>
      <p:cxnSp>
        <p:nvCxnSpPr>
          <p:cNvPr id="95" name="Straight Arrow Connector 94">
            <a:extLst>
              <a:ext uri="{FF2B5EF4-FFF2-40B4-BE49-F238E27FC236}">
                <a16:creationId xmlns:a16="http://schemas.microsoft.com/office/drawing/2014/main" id="{23533182-6A19-4931-9A83-FB45496C61A2}"/>
              </a:ext>
            </a:extLst>
          </p:cNvPr>
          <p:cNvCxnSpPr>
            <a:cxnSpLocks/>
            <a:stCxn id="65" idx="2"/>
            <a:endCxn id="94" idx="0"/>
          </p:cNvCxnSpPr>
          <p:nvPr/>
        </p:nvCxnSpPr>
        <p:spPr>
          <a:xfrm>
            <a:off x="11430993" y="3220483"/>
            <a:ext cx="0" cy="2694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95381A54-7CB0-45DE-8827-863BBE43DC48}"/>
              </a:ext>
            </a:extLst>
          </p:cNvPr>
          <p:cNvCxnSpPr>
            <a:cxnSpLocks/>
            <a:stCxn id="94" idx="2"/>
            <a:endCxn id="93" idx="0"/>
          </p:cNvCxnSpPr>
          <p:nvPr/>
        </p:nvCxnSpPr>
        <p:spPr>
          <a:xfrm>
            <a:off x="11430993" y="3859232"/>
            <a:ext cx="1" cy="2019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8" name="TextBox 97">
            <a:extLst>
              <a:ext uri="{FF2B5EF4-FFF2-40B4-BE49-F238E27FC236}">
                <a16:creationId xmlns:a16="http://schemas.microsoft.com/office/drawing/2014/main" id="{AE6596BA-B364-4519-AEE7-448173CD80C0}"/>
              </a:ext>
            </a:extLst>
          </p:cNvPr>
          <p:cNvSpPr txBox="1"/>
          <p:nvPr/>
        </p:nvSpPr>
        <p:spPr>
          <a:xfrm>
            <a:off x="3696453" y="3155101"/>
            <a:ext cx="502504" cy="584775"/>
          </a:xfrm>
          <a:prstGeom prst="rect">
            <a:avLst/>
          </a:prstGeom>
          <a:noFill/>
        </p:spPr>
        <p:txBody>
          <a:bodyPr wrap="square" rtlCol="0" anchor="ctr">
            <a:spAutoFit/>
          </a:bodyPr>
          <a:lstStyle/>
          <a:p>
            <a:pPr algn="ctr"/>
            <a:r>
              <a:rPr lang="en-US" sz="3200" dirty="0"/>
              <a:t>…</a:t>
            </a:r>
          </a:p>
        </p:txBody>
      </p:sp>
      <p:sp>
        <p:nvSpPr>
          <p:cNvPr id="99" name="TextBox 98">
            <a:extLst>
              <a:ext uri="{FF2B5EF4-FFF2-40B4-BE49-F238E27FC236}">
                <a16:creationId xmlns:a16="http://schemas.microsoft.com/office/drawing/2014/main" id="{81B36828-4BAB-44D9-B6B6-E5A9448FEC74}"/>
              </a:ext>
            </a:extLst>
          </p:cNvPr>
          <p:cNvSpPr txBox="1"/>
          <p:nvPr/>
        </p:nvSpPr>
        <p:spPr>
          <a:xfrm>
            <a:off x="7943807" y="3193053"/>
            <a:ext cx="502504" cy="584775"/>
          </a:xfrm>
          <a:prstGeom prst="rect">
            <a:avLst/>
          </a:prstGeom>
          <a:noFill/>
        </p:spPr>
        <p:txBody>
          <a:bodyPr wrap="square" rtlCol="0" anchor="ctr">
            <a:spAutoFit/>
          </a:bodyPr>
          <a:lstStyle/>
          <a:p>
            <a:pPr algn="ctr"/>
            <a:r>
              <a:rPr lang="en-US" sz="3200" dirty="0"/>
              <a:t>…</a:t>
            </a:r>
          </a:p>
        </p:txBody>
      </p:sp>
      <p:sp>
        <p:nvSpPr>
          <p:cNvPr id="100" name="TextBox 99">
            <a:extLst>
              <a:ext uri="{FF2B5EF4-FFF2-40B4-BE49-F238E27FC236}">
                <a16:creationId xmlns:a16="http://schemas.microsoft.com/office/drawing/2014/main" id="{7FB2008E-262F-4AD4-A248-62EDB45E958C}"/>
              </a:ext>
            </a:extLst>
          </p:cNvPr>
          <p:cNvSpPr txBox="1"/>
          <p:nvPr/>
        </p:nvSpPr>
        <p:spPr>
          <a:xfrm>
            <a:off x="6612599" y="2984742"/>
            <a:ext cx="514885" cy="276999"/>
          </a:xfrm>
          <a:prstGeom prst="rect">
            <a:avLst/>
          </a:prstGeom>
          <a:solidFill>
            <a:schemeClr val="accent4">
              <a:lumMod val="40000"/>
              <a:lumOff val="60000"/>
            </a:schemeClr>
          </a:solidFill>
        </p:spPr>
        <p:txBody>
          <a:bodyPr wrap="none" rtlCol="0">
            <a:spAutoFit/>
          </a:bodyPr>
          <a:lstStyle/>
          <a:p>
            <a:r>
              <a:rPr lang="en-US" sz="1200" dirty="0"/>
              <a:t>Input</a:t>
            </a:r>
          </a:p>
        </p:txBody>
      </p:sp>
      <p:sp>
        <p:nvSpPr>
          <p:cNvPr id="102" name="TextBox 101">
            <a:extLst>
              <a:ext uri="{FF2B5EF4-FFF2-40B4-BE49-F238E27FC236}">
                <a16:creationId xmlns:a16="http://schemas.microsoft.com/office/drawing/2014/main" id="{413897F5-DD35-4E2D-84E2-97CC183A9A64}"/>
              </a:ext>
            </a:extLst>
          </p:cNvPr>
          <p:cNvSpPr txBox="1"/>
          <p:nvPr/>
        </p:nvSpPr>
        <p:spPr>
          <a:xfrm>
            <a:off x="6342909" y="4070864"/>
            <a:ext cx="1054263" cy="276999"/>
          </a:xfrm>
          <a:prstGeom prst="rect">
            <a:avLst/>
          </a:prstGeom>
          <a:solidFill>
            <a:schemeClr val="accent1">
              <a:lumMod val="20000"/>
              <a:lumOff val="80000"/>
            </a:schemeClr>
          </a:solidFill>
        </p:spPr>
        <p:txBody>
          <a:bodyPr wrap="none" rtlCol="0">
            <a:spAutoFit/>
          </a:bodyPr>
          <a:lstStyle/>
          <a:p>
            <a:r>
              <a:rPr lang="en-US" sz="1200" dirty="0"/>
              <a:t>Tool Selection</a:t>
            </a:r>
          </a:p>
        </p:txBody>
      </p:sp>
      <p:cxnSp>
        <p:nvCxnSpPr>
          <p:cNvPr id="103" name="Straight Arrow Connector 102">
            <a:extLst>
              <a:ext uri="{FF2B5EF4-FFF2-40B4-BE49-F238E27FC236}">
                <a16:creationId xmlns:a16="http://schemas.microsoft.com/office/drawing/2014/main" id="{29131EBA-DDE5-410E-9EC0-DC6C5A3C9776}"/>
              </a:ext>
            </a:extLst>
          </p:cNvPr>
          <p:cNvCxnSpPr>
            <a:cxnSpLocks/>
            <a:stCxn id="73" idx="2"/>
            <a:endCxn id="102" idx="0"/>
          </p:cNvCxnSpPr>
          <p:nvPr/>
        </p:nvCxnSpPr>
        <p:spPr>
          <a:xfrm flipH="1">
            <a:off x="6870041" y="3888221"/>
            <a:ext cx="5437" cy="1826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6" name="TextBox 105">
            <a:extLst>
              <a:ext uri="{FF2B5EF4-FFF2-40B4-BE49-F238E27FC236}">
                <a16:creationId xmlns:a16="http://schemas.microsoft.com/office/drawing/2014/main" id="{8DE2B2AB-C83E-4C1E-BFF7-4DAECD53D75C}"/>
              </a:ext>
            </a:extLst>
          </p:cNvPr>
          <p:cNvSpPr txBox="1"/>
          <p:nvPr/>
        </p:nvSpPr>
        <p:spPr>
          <a:xfrm>
            <a:off x="8805270" y="4076432"/>
            <a:ext cx="630301" cy="276999"/>
          </a:xfrm>
          <a:prstGeom prst="rect">
            <a:avLst/>
          </a:prstGeom>
          <a:solidFill>
            <a:schemeClr val="accent4">
              <a:lumMod val="40000"/>
              <a:lumOff val="60000"/>
            </a:schemeClr>
          </a:solidFill>
        </p:spPr>
        <p:txBody>
          <a:bodyPr wrap="none" rtlCol="0">
            <a:spAutoFit/>
          </a:bodyPr>
          <a:lstStyle/>
          <a:p>
            <a:r>
              <a:rPr lang="en-US" sz="1200" dirty="0"/>
              <a:t>Output</a:t>
            </a:r>
          </a:p>
        </p:txBody>
      </p:sp>
      <p:pic>
        <p:nvPicPr>
          <p:cNvPr id="107" name="Picture 10" descr="Loop - Free arrows icons">
            <a:extLst>
              <a:ext uri="{FF2B5EF4-FFF2-40B4-BE49-F238E27FC236}">
                <a16:creationId xmlns:a16="http://schemas.microsoft.com/office/drawing/2014/main" id="{93F66DCB-E67B-4720-8373-2AEF467032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94919" y="3505168"/>
            <a:ext cx="451001" cy="369332"/>
          </a:xfrm>
          <a:prstGeom prst="rect">
            <a:avLst/>
          </a:prstGeom>
          <a:noFill/>
          <a:extLst>
            <a:ext uri="{909E8E84-426E-40DD-AFC4-6F175D3DCCD1}">
              <a14:hiddenFill xmlns:a14="http://schemas.microsoft.com/office/drawing/2010/main">
                <a:solidFill>
                  <a:srgbClr val="FFFFFF"/>
                </a:solidFill>
              </a14:hiddenFill>
            </a:ext>
          </a:extLst>
        </p:spPr>
      </p:pic>
      <p:sp>
        <p:nvSpPr>
          <p:cNvPr id="108" name="Rectangle 107">
            <a:extLst>
              <a:ext uri="{FF2B5EF4-FFF2-40B4-BE49-F238E27FC236}">
                <a16:creationId xmlns:a16="http://schemas.microsoft.com/office/drawing/2014/main" id="{328277F8-4DC2-4CD5-BBA4-41D13602211E}"/>
              </a:ext>
            </a:extLst>
          </p:cNvPr>
          <p:cNvSpPr/>
          <p:nvPr/>
        </p:nvSpPr>
        <p:spPr>
          <a:xfrm>
            <a:off x="8680415" y="2904293"/>
            <a:ext cx="880010" cy="35538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Tool</a:t>
            </a:r>
            <a:endParaRPr lang="en-US" sz="1400" dirty="0">
              <a:solidFill>
                <a:schemeClr val="tx1"/>
              </a:solidFill>
            </a:endParaRPr>
          </a:p>
        </p:txBody>
      </p:sp>
      <p:cxnSp>
        <p:nvCxnSpPr>
          <p:cNvPr id="109" name="Straight Arrow Connector 108">
            <a:extLst>
              <a:ext uri="{FF2B5EF4-FFF2-40B4-BE49-F238E27FC236}">
                <a16:creationId xmlns:a16="http://schemas.microsoft.com/office/drawing/2014/main" id="{C4EA8E36-299F-4FD5-BDAE-4582B59D9EC2}"/>
              </a:ext>
            </a:extLst>
          </p:cNvPr>
          <p:cNvCxnSpPr>
            <a:cxnSpLocks/>
            <a:stCxn id="108" idx="2"/>
            <a:endCxn id="107" idx="0"/>
          </p:cNvCxnSpPr>
          <p:nvPr/>
        </p:nvCxnSpPr>
        <p:spPr>
          <a:xfrm>
            <a:off x="9120420" y="3259676"/>
            <a:ext cx="0" cy="2454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a:extLst>
              <a:ext uri="{FF2B5EF4-FFF2-40B4-BE49-F238E27FC236}">
                <a16:creationId xmlns:a16="http://schemas.microsoft.com/office/drawing/2014/main" id="{D56C68C4-FD4F-44CD-93D1-C6F2041BBB74}"/>
              </a:ext>
            </a:extLst>
          </p:cNvPr>
          <p:cNvCxnSpPr>
            <a:cxnSpLocks/>
            <a:stCxn id="107" idx="2"/>
            <a:endCxn id="106" idx="0"/>
          </p:cNvCxnSpPr>
          <p:nvPr/>
        </p:nvCxnSpPr>
        <p:spPr>
          <a:xfrm>
            <a:off x="9120420" y="3874500"/>
            <a:ext cx="1" cy="2019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DF5045F-F846-4885-A80F-7B825E9B2FC9}"/>
              </a:ext>
            </a:extLst>
          </p:cNvPr>
          <p:cNvCxnSpPr/>
          <p:nvPr/>
        </p:nvCxnSpPr>
        <p:spPr>
          <a:xfrm>
            <a:off x="568246" y="4665406"/>
            <a:ext cx="1097280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5BC678C-5253-41EC-B54C-C11C9D0DF4AA}"/>
              </a:ext>
            </a:extLst>
          </p:cNvPr>
          <p:cNvSpPr txBox="1"/>
          <p:nvPr/>
        </p:nvSpPr>
        <p:spPr>
          <a:xfrm>
            <a:off x="746685" y="4782523"/>
            <a:ext cx="2772360" cy="738664"/>
          </a:xfrm>
          <a:prstGeom prst="rect">
            <a:avLst/>
          </a:prstGeom>
          <a:noFill/>
        </p:spPr>
        <p:txBody>
          <a:bodyPr wrap="square" rtlCol="0">
            <a:spAutoFit/>
          </a:bodyPr>
          <a:lstStyle/>
          <a:p>
            <a:pPr marL="285750" indent="-285750">
              <a:buFont typeface="Arial" panose="020B0604020202020204" pitchFamily="34" charset="0"/>
              <a:buChar char="•"/>
            </a:pPr>
            <a:r>
              <a:rPr lang="en-US" sz="1400" b="1" dirty="0"/>
              <a:t>Mocking / Monkey Patching</a:t>
            </a:r>
          </a:p>
          <a:p>
            <a:pPr marL="285750" indent="-285750">
              <a:buFont typeface="Arial" panose="020B0604020202020204" pitchFamily="34" charset="0"/>
              <a:buChar char="•"/>
            </a:pPr>
            <a:r>
              <a:rPr lang="en-US" sz="1400" b="1" dirty="0"/>
              <a:t>Unit Testing</a:t>
            </a:r>
          </a:p>
          <a:p>
            <a:pPr marL="285750" indent="-285750">
              <a:buFont typeface="Arial" panose="020B0604020202020204" pitchFamily="34" charset="0"/>
              <a:buChar char="•"/>
            </a:pPr>
            <a:r>
              <a:rPr lang="en-US" sz="1400" dirty="0"/>
              <a:t>CI</a:t>
            </a:r>
          </a:p>
        </p:txBody>
      </p:sp>
      <p:sp>
        <p:nvSpPr>
          <p:cNvPr id="68" name="TextBox 67">
            <a:extLst>
              <a:ext uri="{FF2B5EF4-FFF2-40B4-BE49-F238E27FC236}">
                <a16:creationId xmlns:a16="http://schemas.microsoft.com/office/drawing/2014/main" id="{825158BB-0FFF-4A15-841D-A08AFE6BB2B1}"/>
              </a:ext>
            </a:extLst>
          </p:cNvPr>
          <p:cNvSpPr txBox="1"/>
          <p:nvPr/>
        </p:nvSpPr>
        <p:spPr>
          <a:xfrm>
            <a:off x="4876048" y="4775799"/>
            <a:ext cx="2772360" cy="954107"/>
          </a:xfrm>
          <a:prstGeom prst="rect">
            <a:avLst/>
          </a:prstGeom>
          <a:noFill/>
        </p:spPr>
        <p:txBody>
          <a:bodyPr wrap="square" rtlCol="0">
            <a:spAutoFit/>
          </a:bodyPr>
          <a:lstStyle/>
          <a:p>
            <a:pPr marL="285750" indent="-285750">
              <a:buFont typeface="Arial" panose="020B0604020202020204" pitchFamily="34" charset="0"/>
              <a:buChar char="•"/>
            </a:pPr>
            <a:r>
              <a:rPr lang="en-US" sz="1400" b="1" dirty="0"/>
              <a:t>Mocking / Monkey Patching</a:t>
            </a:r>
          </a:p>
          <a:p>
            <a:pPr marL="285750" indent="-285750">
              <a:buFont typeface="Arial" panose="020B0604020202020204" pitchFamily="34" charset="0"/>
              <a:buChar char="•"/>
            </a:pPr>
            <a:r>
              <a:rPr lang="en-US" sz="1400" b="1" dirty="0"/>
              <a:t>Functional Testing</a:t>
            </a:r>
          </a:p>
          <a:p>
            <a:pPr marL="285750" indent="-285750">
              <a:buFont typeface="Arial" panose="020B0604020202020204" pitchFamily="34" charset="0"/>
              <a:buChar char="•"/>
            </a:pPr>
            <a:r>
              <a:rPr lang="en-US" sz="1400" dirty="0"/>
              <a:t>CD</a:t>
            </a:r>
          </a:p>
          <a:p>
            <a:pPr marL="285750" indent="-285750">
              <a:buFont typeface="Arial" panose="020B0604020202020204" pitchFamily="34" charset="0"/>
              <a:buChar char="•"/>
            </a:pPr>
            <a:r>
              <a:rPr lang="en-US" sz="1400" dirty="0"/>
              <a:t>CT / Drift Detection</a:t>
            </a:r>
          </a:p>
        </p:txBody>
      </p:sp>
      <p:sp>
        <p:nvSpPr>
          <p:cNvPr id="69" name="TextBox 68">
            <a:extLst>
              <a:ext uri="{FF2B5EF4-FFF2-40B4-BE49-F238E27FC236}">
                <a16:creationId xmlns:a16="http://schemas.microsoft.com/office/drawing/2014/main" id="{8B5816ED-9041-4B64-83F1-A7BB5B3EB3FC}"/>
              </a:ext>
            </a:extLst>
          </p:cNvPr>
          <p:cNvSpPr txBox="1"/>
          <p:nvPr/>
        </p:nvSpPr>
        <p:spPr>
          <a:xfrm>
            <a:off x="8818358" y="4732157"/>
            <a:ext cx="6096000" cy="1169551"/>
          </a:xfrm>
          <a:prstGeom prst="rect">
            <a:avLst/>
          </a:prstGeom>
          <a:noFill/>
        </p:spPr>
        <p:txBody>
          <a:bodyPr wrap="square">
            <a:spAutoFit/>
          </a:bodyPr>
          <a:lstStyle/>
          <a:p>
            <a:pPr marL="285750" indent="-285750">
              <a:spcBef>
                <a:spcPts val="0"/>
              </a:spcBef>
              <a:buFont typeface="Arial" panose="020B0604020202020204" pitchFamily="34" charset="0"/>
              <a:buChar char="•"/>
            </a:pPr>
            <a:r>
              <a:rPr lang="en-US" sz="1400" b="1" dirty="0"/>
              <a:t>Closeness To Ground Truth</a:t>
            </a:r>
          </a:p>
          <a:p>
            <a:pPr marL="285750" indent="-285750">
              <a:spcBef>
                <a:spcPts val="0"/>
              </a:spcBef>
              <a:buFont typeface="Arial" panose="020B0604020202020204" pitchFamily="34" charset="0"/>
              <a:buChar char="•"/>
            </a:pPr>
            <a:r>
              <a:rPr lang="en-US" sz="1400" b="1" dirty="0"/>
              <a:t>Trusted Judgement</a:t>
            </a:r>
          </a:p>
          <a:p>
            <a:pPr marL="285750" indent="-285750">
              <a:spcBef>
                <a:spcPts val="0"/>
              </a:spcBef>
              <a:buFont typeface="Arial" panose="020B0604020202020204" pitchFamily="34" charset="0"/>
              <a:buChar char="•"/>
            </a:pPr>
            <a:r>
              <a:rPr lang="en-US" sz="1400" dirty="0"/>
              <a:t>Parameter Tuning Frameworks</a:t>
            </a:r>
          </a:p>
          <a:p>
            <a:pPr marL="285750" indent="-285750">
              <a:buFont typeface="Arial" panose="020B0604020202020204" pitchFamily="34" charset="0"/>
              <a:buChar char="•"/>
            </a:pPr>
            <a:r>
              <a:rPr lang="en-US" sz="1400" dirty="0"/>
              <a:t>CD</a:t>
            </a:r>
          </a:p>
          <a:p>
            <a:pPr marL="285750" indent="-285750">
              <a:buFont typeface="Arial" panose="020B0604020202020204" pitchFamily="34" charset="0"/>
              <a:buChar char="•"/>
            </a:pPr>
            <a:r>
              <a:rPr lang="en-US" sz="1400" dirty="0"/>
              <a:t>CT / Drift Detection</a:t>
            </a:r>
          </a:p>
        </p:txBody>
      </p:sp>
    </p:spTree>
    <p:extLst>
      <p:ext uri="{BB962C8B-B14F-4D97-AF65-F5344CB8AC3E}">
        <p14:creationId xmlns:p14="http://schemas.microsoft.com/office/powerpoint/2010/main" val="37515272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C6B03-6623-435F-AE91-4BB1413A301B}"/>
              </a:ext>
            </a:extLst>
          </p:cNvPr>
          <p:cNvSpPr>
            <a:spLocks noGrp="1"/>
          </p:cNvSpPr>
          <p:nvPr>
            <p:ph type="title"/>
          </p:nvPr>
        </p:nvSpPr>
        <p:spPr/>
        <p:txBody>
          <a:bodyPr/>
          <a:lstStyle/>
          <a:p>
            <a:r>
              <a:rPr lang="en-US" dirty="0"/>
              <a:t>Compartmentalizing The Agent Loop</a:t>
            </a:r>
          </a:p>
        </p:txBody>
      </p:sp>
      <p:sp>
        <p:nvSpPr>
          <p:cNvPr id="3" name="Content Placeholder 2">
            <a:extLst>
              <a:ext uri="{FF2B5EF4-FFF2-40B4-BE49-F238E27FC236}">
                <a16:creationId xmlns:a16="http://schemas.microsoft.com/office/drawing/2014/main" id="{144175D0-CD7D-4983-B2F1-F0E776D0EE2E}"/>
              </a:ext>
            </a:extLst>
          </p:cNvPr>
          <p:cNvSpPr>
            <a:spLocks noGrp="1"/>
          </p:cNvSpPr>
          <p:nvPr>
            <p:ph idx="1"/>
          </p:nvPr>
        </p:nvSpPr>
        <p:spPr/>
        <p:txBody>
          <a:bodyPr/>
          <a:lstStyle/>
          <a:p>
            <a:r>
              <a:rPr lang="en-US" dirty="0"/>
              <a:t>The Agent Loop typically breaks down into two steps:</a:t>
            </a:r>
          </a:p>
          <a:p>
            <a:pPr lvl="1"/>
            <a:r>
              <a:rPr lang="en-US" dirty="0"/>
              <a:t>Retrieval – Gathering relevant information from external sources or systems, often through reasoning and tool invocation</a:t>
            </a:r>
          </a:p>
          <a:p>
            <a:pPr lvl="1"/>
            <a:r>
              <a:rPr lang="en-US" dirty="0"/>
              <a:t>Generation – Leveraging the retrieved information to generate a response to the prompt</a:t>
            </a:r>
          </a:p>
          <a:p>
            <a:r>
              <a:rPr lang="en-US" dirty="0"/>
              <a:t>For each step, we can apply different testing techniques</a:t>
            </a:r>
          </a:p>
        </p:txBody>
      </p:sp>
    </p:spTree>
    <p:extLst>
      <p:ext uri="{BB962C8B-B14F-4D97-AF65-F5344CB8AC3E}">
        <p14:creationId xmlns:p14="http://schemas.microsoft.com/office/powerpoint/2010/main" val="6794035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2786</TotalTime>
  <Words>683</Words>
  <Application>Microsoft Office PowerPoint</Application>
  <PresentationFormat>Widescreen</PresentationFormat>
  <Paragraphs>209</Paragraphs>
  <Slides>11</Slides>
  <Notes>0</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PowerPoint Presentation</vt:lpstr>
      <vt:lpstr>Anatomy Of An AI Agent &amp; Agentic Workflow</vt:lpstr>
      <vt:lpstr>Compartmentalizing The Agent Loop</vt:lpstr>
      <vt:lpstr>Efficiently Compartmentalizing The Agent Loop</vt:lpstr>
      <vt:lpstr>Available Testing Techniques &amp; Challenges</vt:lpstr>
      <vt:lpstr>Applying The Techniques</vt:lpstr>
      <vt:lpstr>Example Solution</vt:lpstr>
      <vt:lpstr>Example Application Of The Techniques</vt:lpstr>
      <vt:lpstr>Compartmentalizing The Agent Loop</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President</dc:creator>
  <cp:lastModifiedBy>President</cp:lastModifiedBy>
  <cp:revision>21</cp:revision>
  <dcterms:created xsi:type="dcterms:W3CDTF">2025-07-15T15:31:11Z</dcterms:created>
  <dcterms:modified xsi:type="dcterms:W3CDTF">2025-07-17T13:59:13Z</dcterms:modified>
</cp:coreProperties>
</file>