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16223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40890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CA9FD-6C4F-4DBF-A302-31478CCC711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610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805895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CA9FD-6C4F-4DBF-A302-31478CCC711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615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2039023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185252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72446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355518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B0EA2-A080-49A1-A03A-66847AE6BD5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116149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12151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B0EA2-A080-49A1-A03A-66847AE6BD53}" type="datetimeFigureOut">
              <a:rPr lang="en-IN" smtClean="0"/>
              <a:t>30-05-2020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174638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B0EA2-A080-49A1-A03A-66847AE6BD53}" type="datetimeFigureOut">
              <a:rPr lang="en-IN" smtClean="0"/>
              <a:t>30-05-2020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335692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B0EA2-A080-49A1-A03A-66847AE6BD53}" type="datetimeFigureOut">
              <a:rPr lang="en-IN" smtClean="0"/>
              <a:t>30-05-2020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272203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273518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B0EA2-A080-49A1-A03A-66847AE6BD5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CA9FD-6C4F-4DBF-A302-31478CCC711B}" type="slidenum">
              <a:rPr lang="en-IN" smtClean="0"/>
              <a:t>‹#›</a:t>
            </a:fld>
            <a:endParaRPr lang="en-IN"/>
          </a:p>
        </p:txBody>
      </p:sp>
    </p:spTree>
    <p:extLst>
      <p:ext uri="{BB962C8B-B14F-4D97-AF65-F5344CB8AC3E}">
        <p14:creationId xmlns:p14="http://schemas.microsoft.com/office/powerpoint/2010/main" val="27699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BB0EA2-A080-49A1-A03A-66847AE6BD53}" type="datetimeFigureOut">
              <a:rPr lang="en-IN" smtClean="0"/>
              <a:t>30-05-2020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5CA9FD-6C4F-4DBF-A302-31478CCC711B}" type="slidenum">
              <a:rPr lang="en-IN" smtClean="0"/>
              <a:t>‹#›</a:t>
            </a:fld>
            <a:endParaRPr lang="en-IN"/>
          </a:p>
        </p:txBody>
      </p:sp>
    </p:spTree>
    <p:extLst>
      <p:ext uri="{BB962C8B-B14F-4D97-AF65-F5344CB8AC3E}">
        <p14:creationId xmlns:p14="http://schemas.microsoft.com/office/powerpoint/2010/main" val="14097580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BA20-04AB-4A50-9A05-8C55970D9A04}"/>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Biodiversity-A capstone Project on </a:t>
            </a:r>
            <a:r>
              <a:rPr lang="en-IN" dirty="0" err="1">
                <a:latin typeface="Times New Roman" panose="02020603050405020304" pitchFamily="18" charset="0"/>
                <a:cs typeface="Times New Roman" panose="02020603050405020304" pitchFamily="18" charset="0"/>
              </a:rPr>
              <a:t>Codecademy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4CD94E-6903-4E9E-8E0C-9EBAE3FC24F3}"/>
              </a:ext>
            </a:extLst>
          </p:cNvPr>
          <p:cNvSpPr>
            <a:spLocks noGrp="1"/>
          </p:cNvSpPr>
          <p:nvPr>
            <p:ph type="subTitle" idx="1"/>
          </p:nvPr>
        </p:nvSpPr>
        <p:spPr/>
        <p:txBody>
          <a:bodyPr/>
          <a:lstStyle/>
          <a:p>
            <a:r>
              <a:rPr lang="en-IN" dirty="0"/>
              <a:t>By:</a:t>
            </a:r>
          </a:p>
          <a:p>
            <a:r>
              <a:rPr lang="en-IN" dirty="0"/>
              <a:t>Abhijay Paliwal</a:t>
            </a:r>
          </a:p>
        </p:txBody>
      </p:sp>
    </p:spTree>
    <p:extLst>
      <p:ext uri="{BB962C8B-B14F-4D97-AF65-F5344CB8AC3E}">
        <p14:creationId xmlns:p14="http://schemas.microsoft.com/office/powerpoint/2010/main" val="339919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F3F8-E383-4B7B-A373-DF38B728782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833A9CB-7EC5-4C8F-BD3D-7CB00FAC11AD}"/>
              </a:ext>
            </a:extLst>
          </p:cNvPr>
          <p:cNvSpPr>
            <a:spLocks noGrp="1"/>
          </p:cNvSpPr>
          <p:nvPr>
            <p:ph idx="1"/>
          </p:nvPr>
        </p:nvSpPr>
        <p:spPr/>
        <p:txBody>
          <a:bodyPr>
            <a:normAutofit/>
          </a:bodyPr>
          <a:lstStyle/>
          <a:p>
            <a:pPr marL="0" indent="0">
              <a:buNone/>
            </a:pPr>
            <a:r>
              <a:rPr lang="en-IN" sz="4400" dirty="0"/>
              <a:t>Thank You</a:t>
            </a:r>
          </a:p>
        </p:txBody>
      </p:sp>
    </p:spTree>
    <p:extLst>
      <p:ext uri="{BB962C8B-B14F-4D97-AF65-F5344CB8AC3E}">
        <p14:creationId xmlns:p14="http://schemas.microsoft.com/office/powerpoint/2010/main" val="428481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73E4-3B6C-4696-A619-9647635A89C7}"/>
              </a:ext>
            </a:extLst>
          </p:cNvPr>
          <p:cNvSpPr>
            <a:spLocks noGrp="1"/>
          </p:cNvSpPr>
          <p:nvPr>
            <p:ph type="title"/>
          </p:nvPr>
        </p:nvSpPr>
        <p:spPr/>
        <p:txBody>
          <a:bodyPr/>
          <a:lstStyle/>
          <a:p>
            <a:r>
              <a:rPr lang="en-IN" dirty="0"/>
              <a:t>Provided Files Information</a:t>
            </a:r>
          </a:p>
        </p:txBody>
      </p:sp>
      <p:sp>
        <p:nvSpPr>
          <p:cNvPr id="3" name="Content Placeholder 2">
            <a:extLst>
              <a:ext uri="{FF2B5EF4-FFF2-40B4-BE49-F238E27FC236}">
                <a16:creationId xmlns:a16="http://schemas.microsoft.com/office/drawing/2014/main" id="{9FFCE78F-E291-4BDF-A98D-58E7FF95F21D}"/>
              </a:ext>
            </a:extLst>
          </p:cNvPr>
          <p:cNvSpPr>
            <a:spLocks noGrp="1"/>
          </p:cNvSpPr>
          <p:nvPr>
            <p:ph idx="1"/>
          </p:nvPr>
        </p:nvSpPr>
        <p:spPr/>
        <p:txBody>
          <a:bodyPr/>
          <a:lstStyle/>
          <a:p>
            <a:r>
              <a:rPr lang="en-US" b="1" dirty="0"/>
              <a:t>From database, species_info.csv :</a:t>
            </a:r>
          </a:p>
          <a:p>
            <a:pPr marL="0" indent="0">
              <a:buNone/>
            </a:pPr>
            <a:r>
              <a:rPr lang="en-US" dirty="0"/>
              <a:t>Data file contains scientific name of species, common names and conservation status.</a:t>
            </a:r>
          </a:p>
          <a:p>
            <a:pPr marL="0" indent="0">
              <a:buNone/>
            </a:pPr>
            <a:r>
              <a:rPr lang="en-IN" b="1" dirty="0"/>
              <a:t> Data Deduction :</a:t>
            </a:r>
          </a:p>
          <a:p>
            <a:pPr marL="0" indent="0">
              <a:buNone/>
            </a:pPr>
            <a:r>
              <a:rPr lang="en-US" sz="1600" dirty="0"/>
              <a:t>• A large percentage of species have no conservation status. We assume these are species that are not at risk of being endangered, and have had no intervention to date. </a:t>
            </a:r>
          </a:p>
          <a:p>
            <a:pPr marL="0" indent="0">
              <a:buNone/>
            </a:pPr>
            <a:r>
              <a:rPr lang="en-US" sz="1600" dirty="0"/>
              <a:t>• There are a total of 5541 species: Mammals, Birds, Reptiles, Amphibian, Fish, Vascular Plants &amp; Nonvascular Plants. Data Deduction</a:t>
            </a:r>
          </a:p>
          <a:p>
            <a:pPr marL="0" indent="0">
              <a:buNone/>
            </a:pPr>
            <a:r>
              <a:rPr lang="en-US" sz="1600" dirty="0"/>
              <a:t> • Conservation status: Not specified, Species of Concern, Endangered, Threatened, In Recovery</a:t>
            </a:r>
            <a:endParaRPr lang="en-IN" sz="1600" b="1" dirty="0"/>
          </a:p>
        </p:txBody>
      </p:sp>
    </p:spTree>
    <p:extLst>
      <p:ext uri="{BB962C8B-B14F-4D97-AF65-F5344CB8AC3E}">
        <p14:creationId xmlns:p14="http://schemas.microsoft.com/office/powerpoint/2010/main" val="86508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3D17-0B3F-4C04-B958-1EB2B76AF9F4}"/>
              </a:ext>
            </a:extLst>
          </p:cNvPr>
          <p:cNvSpPr>
            <a:spLocks noGrp="1"/>
          </p:cNvSpPr>
          <p:nvPr>
            <p:ph type="title"/>
          </p:nvPr>
        </p:nvSpPr>
        <p:spPr/>
        <p:txBody>
          <a:bodyPr/>
          <a:lstStyle/>
          <a:p>
            <a:r>
              <a:rPr lang="en-IN" dirty="0"/>
              <a:t>Conservation status by Species</a:t>
            </a:r>
          </a:p>
        </p:txBody>
      </p:sp>
      <p:sp>
        <p:nvSpPr>
          <p:cNvPr id="4" name="Content Placeholder 3">
            <a:extLst>
              <a:ext uri="{FF2B5EF4-FFF2-40B4-BE49-F238E27FC236}">
                <a16:creationId xmlns:a16="http://schemas.microsoft.com/office/drawing/2014/main" id="{96C93265-6EDE-456D-837E-15ADB2508ABE}"/>
              </a:ext>
            </a:extLst>
          </p:cNvPr>
          <p:cNvSpPr>
            <a:spLocks noGrp="1"/>
          </p:cNvSpPr>
          <p:nvPr>
            <p:ph sz="half" idx="2"/>
          </p:nvPr>
        </p:nvSpPr>
        <p:spPr/>
        <p:txBody>
          <a:bodyPr/>
          <a:lstStyle/>
          <a:p>
            <a:endParaRPr lang="en-IN" dirty="0"/>
          </a:p>
          <a:p>
            <a:endParaRPr lang="en-IN" dirty="0"/>
          </a:p>
          <a:p>
            <a:endParaRPr lang="en-IN" dirty="0"/>
          </a:p>
          <a:p>
            <a:r>
              <a:rPr lang="en-IN" dirty="0"/>
              <a:t>After cleaning the data and grouping by conservation stats, we could see the data as the above bar chart</a:t>
            </a:r>
          </a:p>
        </p:txBody>
      </p:sp>
      <p:pic>
        <p:nvPicPr>
          <p:cNvPr id="8" name="Content Placeholder 7">
            <a:extLst>
              <a:ext uri="{FF2B5EF4-FFF2-40B4-BE49-F238E27FC236}">
                <a16:creationId xmlns:a16="http://schemas.microsoft.com/office/drawing/2014/main" id="{23C3616C-D6BC-48E8-B75E-F5AAB6C56815}"/>
              </a:ext>
            </a:extLst>
          </p:cNvPr>
          <p:cNvPicPr>
            <a:picLocks noGrp="1" noChangeAspect="1"/>
          </p:cNvPicPr>
          <p:nvPr>
            <p:ph sz="half" idx="1"/>
          </p:nvPr>
        </p:nvPicPr>
        <p:blipFill>
          <a:blip r:embed="rId2"/>
          <a:stretch>
            <a:fillRect/>
          </a:stretch>
        </p:blipFill>
        <p:spPr>
          <a:xfrm>
            <a:off x="2589213" y="2773353"/>
            <a:ext cx="4313237" cy="2498744"/>
          </a:xfrm>
          <a:prstGeom prst="rect">
            <a:avLst/>
          </a:prstGeom>
        </p:spPr>
      </p:pic>
    </p:spTree>
    <p:extLst>
      <p:ext uri="{BB962C8B-B14F-4D97-AF65-F5344CB8AC3E}">
        <p14:creationId xmlns:p14="http://schemas.microsoft.com/office/powerpoint/2010/main" val="185661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025ECA-EFEA-4104-AD59-92D7B7AC60D7}"/>
              </a:ext>
            </a:extLst>
          </p:cNvPr>
          <p:cNvSpPr>
            <a:spLocks noGrp="1"/>
          </p:cNvSpPr>
          <p:nvPr>
            <p:ph type="title"/>
          </p:nvPr>
        </p:nvSpPr>
        <p:spPr/>
        <p:txBody>
          <a:bodyPr/>
          <a:lstStyle/>
          <a:p>
            <a:r>
              <a:rPr lang="en-IN" dirty="0"/>
              <a:t>Statistical Analysis</a:t>
            </a:r>
          </a:p>
        </p:txBody>
      </p:sp>
      <p:sp>
        <p:nvSpPr>
          <p:cNvPr id="6" name="Content Placeholder 5">
            <a:extLst>
              <a:ext uri="{FF2B5EF4-FFF2-40B4-BE49-F238E27FC236}">
                <a16:creationId xmlns:a16="http://schemas.microsoft.com/office/drawing/2014/main" id="{E238CEBE-796C-4AFF-8B88-CC5E02E5F32C}"/>
              </a:ext>
            </a:extLst>
          </p:cNvPr>
          <p:cNvSpPr>
            <a:spLocks noGrp="1"/>
          </p:cNvSpPr>
          <p:nvPr>
            <p:ph idx="1"/>
          </p:nvPr>
        </p:nvSpPr>
        <p:spPr/>
        <p:txBody>
          <a:bodyPr>
            <a:normAutofit lnSpcReduction="10000"/>
          </a:bodyPr>
          <a:lstStyle/>
          <a:p>
            <a:r>
              <a:rPr lang="en-IN" dirty="0"/>
              <a:t>We also made an table which consist of not protected and protected species, their category and their percentage</a:t>
            </a:r>
          </a:p>
          <a:p>
            <a:pPr marL="0" indent="0">
              <a:buNone/>
            </a:pPr>
            <a:endParaRPr lang="en-IN" dirty="0"/>
          </a:p>
          <a:p>
            <a:endParaRPr lang="en-IN" dirty="0"/>
          </a:p>
          <a:p>
            <a:endParaRPr lang="en-IN" dirty="0"/>
          </a:p>
          <a:p>
            <a:endParaRPr lang="en-IN" dirty="0"/>
          </a:p>
          <a:p>
            <a:endParaRPr lang="en-IN" dirty="0"/>
          </a:p>
          <a:p>
            <a:endParaRPr lang="en-IN" dirty="0"/>
          </a:p>
          <a:p>
            <a:r>
              <a:rPr lang="en-US" dirty="0"/>
              <a:t>From the above table, Mammals and birds significantly stand out as being the most protected. Are mammals more likely to be endangered than birds?</a:t>
            </a:r>
            <a:endParaRPr lang="en-IN" dirty="0"/>
          </a:p>
        </p:txBody>
      </p:sp>
      <p:pic>
        <p:nvPicPr>
          <p:cNvPr id="7" name="Picture 6">
            <a:extLst>
              <a:ext uri="{FF2B5EF4-FFF2-40B4-BE49-F238E27FC236}">
                <a16:creationId xmlns:a16="http://schemas.microsoft.com/office/drawing/2014/main" id="{A4BC257B-67AE-43A4-9444-4EAF04C53DD8}"/>
              </a:ext>
            </a:extLst>
          </p:cNvPr>
          <p:cNvPicPr>
            <a:picLocks noChangeAspect="1"/>
          </p:cNvPicPr>
          <p:nvPr/>
        </p:nvPicPr>
        <p:blipFill>
          <a:blip r:embed="rId2"/>
          <a:stretch>
            <a:fillRect/>
          </a:stretch>
        </p:blipFill>
        <p:spPr>
          <a:xfrm>
            <a:off x="4243206" y="2815271"/>
            <a:ext cx="4477375" cy="2200582"/>
          </a:xfrm>
          <a:prstGeom prst="rect">
            <a:avLst/>
          </a:prstGeom>
        </p:spPr>
      </p:pic>
    </p:spTree>
    <p:extLst>
      <p:ext uri="{BB962C8B-B14F-4D97-AF65-F5344CB8AC3E}">
        <p14:creationId xmlns:p14="http://schemas.microsoft.com/office/powerpoint/2010/main" val="411965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DE92-C91E-457D-97F8-DA379D5FEFB2}"/>
              </a:ext>
            </a:extLst>
          </p:cNvPr>
          <p:cNvSpPr>
            <a:spLocks noGrp="1"/>
          </p:cNvSpPr>
          <p:nvPr>
            <p:ph type="title"/>
          </p:nvPr>
        </p:nvSpPr>
        <p:spPr/>
        <p:txBody>
          <a:bodyPr/>
          <a:lstStyle/>
          <a:p>
            <a:r>
              <a:rPr lang="en-IN" dirty="0"/>
              <a:t>Statistical Analysis</a:t>
            </a:r>
          </a:p>
        </p:txBody>
      </p:sp>
      <p:sp>
        <p:nvSpPr>
          <p:cNvPr id="3" name="Content Placeholder 2">
            <a:extLst>
              <a:ext uri="{FF2B5EF4-FFF2-40B4-BE49-F238E27FC236}">
                <a16:creationId xmlns:a16="http://schemas.microsoft.com/office/drawing/2014/main" id="{C34F1F22-B453-485A-BFAD-C155C55FBB60}"/>
              </a:ext>
            </a:extLst>
          </p:cNvPr>
          <p:cNvSpPr>
            <a:spLocks noGrp="1"/>
          </p:cNvSpPr>
          <p:nvPr>
            <p:ph idx="1"/>
          </p:nvPr>
        </p:nvSpPr>
        <p:spPr/>
        <p:txBody>
          <a:bodyPr/>
          <a:lstStyle/>
          <a:p>
            <a:r>
              <a:rPr lang="en-US" dirty="0"/>
              <a:t>Also, A Chi Square test is done to answer this question. The results of a Chi Square test indicate ‘IF’ there is a significant difference between the two </a:t>
            </a:r>
            <a:r>
              <a:rPr lang="en-US" dirty="0" err="1"/>
              <a:t>phylums</a:t>
            </a:r>
            <a:r>
              <a:rPr lang="en-US" dirty="0"/>
              <a:t>. So a contingency table is made</a:t>
            </a:r>
          </a:p>
          <a:p>
            <a:r>
              <a:rPr lang="en-US" dirty="0"/>
              <a:t>From the chi test contingency table, It is observed that Mammals and birds indicated no significant differences between the </a:t>
            </a:r>
            <a:r>
              <a:rPr lang="en-US" dirty="0" err="1"/>
              <a:t>phylums</a:t>
            </a:r>
            <a:r>
              <a:rPr lang="en-US" dirty="0"/>
              <a:t>, in terms of if one was more likely to be endangered or not (p value = 0.69).</a:t>
            </a:r>
          </a:p>
          <a:p>
            <a:r>
              <a:rPr lang="en-US" dirty="0"/>
              <a:t>Also when test was ran on Reptiles and Mammals. Not the Result (p value = 0.038) indicates significant difference.</a:t>
            </a:r>
            <a:endParaRPr lang="en-IN" dirty="0"/>
          </a:p>
        </p:txBody>
      </p:sp>
    </p:spTree>
    <p:extLst>
      <p:ext uri="{BB962C8B-B14F-4D97-AF65-F5344CB8AC3E}">
        <p14:creationId xmlns:p14="http://schemas.microsoft.com/office/powerpoint/2010/main" val="399914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FF45-B1A2-4E4F-95B0-C08D9F114E95}"/>
              </a:ext>
            </a:extLst>
          </p:cNvPr>
          <p:cNvSpPr>
            <a:spLocks noGrp="1"/>
          </p:cNvSpPr>
          <p:nvPr>
            <p:ph type="title"/>
          </p:nvPr>
        </p:nvSpPr>
        <p:spPr/>
        <p:txBody>
          <a:bodyPr/>
          <a:lstStyle/>
          <a:p>
            <a:r>
              <a:rPr lang="en-IN" dirty="0"/>
              <a:t>Final Analysis</a:t>
            </a:r>
          </a:p>
        </p:txBody>
      </p:sp>
      <p:sp>
        <p:nvSpPr>
          <p:cNvPr id="3" name="Content Placeholder 2">
            <a:extLst>
              <a:ext uri="{FF2B5EF4-FFF2-40B4-BE49-F238E27FC236}">
                <a16:creationId xmlns:a16="http://schemas.microsoft.com/office/drawing/2014/main" id="{59FEDF94-5DDE-4CE5-871C-416EDF481529}"/>
              </a:ext>
            </a:extLst>
          </p:cNvPr>
          <p:cNvSpPr>
            <a:spLocks noGrp="1"/>
          </p:cNvSpPr>
          <p:nvPr>
            <p:ph idx="1"/>
          </p:nvPr>
        </p:nvSpPr>
        <p:spPr/>
        <p:txBody>
          <a:bodyPr/>
          <a:lstStyle/>
          <a:p>
            <a:r>
              <a:rPr lang="en-IN" dirty="0"/>
              <a:t>From the above analysis, it is seen that </a:t>
            </a:r>
            <a:r>
              <a:rPr lang="en-US" dirty="0"/>
              <a:t>Mammals are more at risk of being endangered than reptiles.</a:t>
            </a:r>
          </a:p>
          <a:p>
            <a:r>
              <a:rPr lang="en-US" b="1" dirty="0"/>
              <a:t>The following are some recommendations for the concern for endangered species:</a:t>
            </a:r>
          </a:p>
          <a:p>
            <a:r>
              <a:rPr lang="en-US" sz="1400" dirty="0"/>
              <a:t>1) More resources should be allocate to the protection of mammals than to reptiles</a:t>
            </a:r>
          </a:p>
          <a:p>
            <a:r>
              <a:rPr lang="en-US" sz="1400" dirty="0"/>
              <a:t>2) As due to mass urbanization and industrialization, their natural habitat should not be destroyed    or harmed in any way</a:t>
            </a:r>
          </a:p>
          <a:p>
            <a:r>
              <a:rPr lang="en-US" sz="1400" dirty="0"/>
              <a:t>3) Also this model was an basic one, A large scale model should me made and studied with records of several past decades</a:t>
            </a:r>
            <a:endParaRPr lang="en-IN" sz="1400" dirty="0"/>
          </a:p>
        </p:txBody>
      </p:sp>
    </p:spTree>
    <p:extLst>
      <p:ext uri="{BB962C8B-B14F-4D97-AF65-F5344CB8AC3E}">
        <p14:creationId xmlns:p14="http://schemas.microsoft.com/office/powerpoint/2010/main" val="155177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2093-AFA0-4AAF-9A38-F1552D7AD738}"/>
              </a:ext>
            </a:extLst>
          </p:cNvPr>
          <p:cNvSpPr>
            <a:spLocks noGrp="1"/>
          </p:cNvSpPr>
          <p:nvPr>
            <p:ph type="title"/>
          </p:nvPr>
        </p:nvSpPr>
        <p:spPr/>
        <p:txBody>
          <a:bodyPr/>
          <a:lstStyle/>
          <a:p>
            <a:pPr algn="ctr"/>
            <a:r>
              <a:rPr lang="en-IN" dirty="0"/>
              <a:t> Observation for different species </a:t>
            </a:r>
            <a:r>
              <a:rPr lang="en-IN" sz="2800" dirty="0"/>
              <a:t>Provided Information</a:t>
            </a:r>
          </a:p>
        </p:txBody>
      </p:sp>
      <p:sp>
        <p:nvSpPr>
          <p:cNvPr id="3" name="Content Placeholder 2">
            <a:extLst>
              <a:ext uri="{FF2B5EF4-FFF2-40B4-BE49-F238E27FC236}">
                <a16:creationId xmlns:a16="http://schemas.microsoft.com/office/drawing/2014/main" id="{A03AE283-6B83-4FE6-B939-D68AF3C27886}"/>
              </a:ext>
            </a:extLst>
          </p:cNvPr>
          <p:cNvSpPr>
            <a:spLocks noGrp="1"/>
          </p:cNvSpPr>
          <p:nvPr>
            <p:ph idx="1"/>
          </p:nvPr>
        </p:nvSpPr>
        <p:spPr/>
        <p:txBody>
          <a:bodyPr/>
          <a:lstStyle/>
          <a:p>
            <a:r>
              <a:rPr lang="en-IN" dirty="0"/>
              <a:t>From Database, observations.csv:</a:t>
            </a:r>
          </a:p>
          <a:p>
            <a:pPr marL="0" indent="0">
              <a:buNone/>
            </a:pPr>
            <a:r>
              <a:rPr lang="en-US" dirty="0"/>
              <a:t> Data file contains scientific name of species, park name, and number of     sightings.</a:t>
            </a:r>
          </a:p>
          <a:p>
            <a:r>
              <a:rPr lang="en-US" dirty="0"/>
              <a:t>Data Deduction:</a:t>
            </a:r>
          </a:p>
          <a:p>
            <a:pPr marL="0" indent="0">
              <a:buNone/>
            </a:pPr>
            <a:r>
              <a:rPr lang="en-US" dirty="0"/>
              <a:t> 1) Assumes 15% of sheep have foot and mouth disease </a:t>
            </a:r>
          </a:p>
          <a:p>
            <a:pPr marL="0" indent="0">
              <a:buNone/>
            </a:pPr>
            <a:r>
              <a:rPr lang="en-US" dirty="0"/>
              <a:t> 2) Park rangers want  to be able to show if their disease reduction program is working or not. Our goal is to determine the sample size necessary for the results to show a detectable effect.</a:t>
            </a:r>
          </a:p>
          <a:p>
            <a:endParaRPr lang="en-IN" dirty="0"/>
          </a:p>
        </p:txBody>
      </p:sp>
    </p:spTree>
    <p:extLst>
      <p:ext uri="{BB962C8B-B14F-4D97-AF65-F5344CB8AC3E}">
        <p14:creationId xmlns:p14="http://schemas.microsoft.com/office/powerpoint/2010/main" val="218331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2F42-C415-4EB2-8AF2-52A5DFC08C00}"/>
              </a:ext>
            </a:extLst>
          </p:cNvPr>
          <p:cNvSpPr>
            <a:spLocks noGrp="1"/>
          </p:cNvSpPr>
          <p:nvPr>
            <p:ph type="title"/>
          </p:nvPr>
        </p:nvSpPr>
        <p:spPr/>
        <p:txBody>
          <a:bodyPr/>
          <a:lstStyle/>
          <a:p>
            <a:r>
              <a:rPr lang="en-IN" dirty="0"/>
              <a:t>Observation on Sheep per week</a:t>
            </a:r>
          </a:p>
        </p:txBody>
      </p:sp>
      <p:pic>
        <p:nvPicPr>
          <p:cNvPr id="9" name="Content Placeholder 8">
            <a:extLst>
              <a:ext uri="{FF2B5EF4-FFF2-40B4-BE49-F238E27FC236}">
                <a16:creationId xmlns:a16="http://schemas.microsoft.com/office/drawing/2014/main" id="{9D00BAEA-C7A1-4C80-8F3F-AB75A39A7B84}"/>
              </a:ext>
            </a:extLst>
          </p:cNvPr>
          <p:cNvPicPr>
            <a:picLocks noGrp="1" noChangeAspect="1"/>
          </p:cNvPicPr>
          <p:nvPr>
            <p:ph sz="half" idx="1"/>
          </p:nvPr>
        </p:nvPicPr>
        <p:blipFill>
          <a:blip r:embed="rId2"/>
          <a:stretch>
            <a:fillRect/>
          </a:stretch>
        </p:blipFill>
        <p:spPr>
          <a:xfrm>
            <a:off x="2592924" y="2914907"/>
            <a:ext cx="4313237" cy="2200252"/>
          </a:xfrm>
          <a:prstGeom prst="rect">
            <a:avLst/>
          </a:prstGeom>
        </p:spPr>
      </p:pic>
      <p:sp>
        <p:nvSpPr>
          <p:cNvPr id="8" name="Content Placeholder 7">
            <a:extLst>
              <a:ext uri="{FF2B5EF4-FFF2-40B4-BE49-F238E27FC236}">
                <a16:creationId xmlns:a16="http://schemas.microsoft.com/office/drawing/2014/main" id="{17A3F0B0-97D0-4B25-AD00-4AACF4C6D2BA}"/>
              </a:ext>
            </a:extLst>
          </p:cNvPr>
          <p:cNvSpPr>
            <a:spLocks noGrp="1"/>
          </p:cNvSpPr>
          <p:nvPr>
            <p:ph sz="half" idx="2"/>
          </p:nvPr>
        </p:nvSpPr>
        <p:spPr/>
        <p:txBody>
          <a:bodyPr/>
          <a:lstStyle/>
          <a:p>
            <a:endParaRPr lang="en-US" dirty="0"/>
          </a:p>
          <a:p>
            <a:endParaRPr lang="en-US" dirty="0"/>
          </a:p>
          <a:p>
            <a:r>
              <a:rPr lang="en-US" dirty="0"/>
              <a:t>Given the numbers of sheep sightings at each park, we can calculate the minimum number of weeks necessary to accumulate a sufficient sample size, for which to report the percentage of foot and mouth disease in the sheep population.</a:t>
            </a:r>
            <a:endParaRPr lang="en-IN" dirty="0"/>
          </a:p>
        </p:txBody>
      </p:sp>
    </p:spTree>
    <p:extLst>
      <p:ext uri="{BB962C8B-B14F-4D97-AF65-F5344CB8AC3E}">
        <p14:creationId xmlns:p14="http://schemas.microsoft.com/office/powerpoint/2010/main" val="231632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4BA250-98B0-4446-86BB-BC273C209F09}"/>
              </a:ext>
            </a:extLst>
          </p:cNvPr>
          <p:cNvSpPr>
            <a:spLocks noGrp="1"/>
          </p:cNvSpPr>
          <p:nvPr>
            <p:ph type="title"/>
          </p:nvPr>
        </p:nvSpPr>
        <p:spPr/>
        <p:txBody>
          <a:bodyPr/>
          <a:lstStyle/>
          <a:p>
            <a:r>
              <a:rPr lang="en-IN" dirty="0"/>
              <a:t>SAMPLE SIZE DETERMINATION</a:t>
            </a:r>
          </a:p>
        </p:txBody>
      </p:sp>
      <p:sp>
        <p:nvSpPr>
          <p:cNvPr id="6" name="Content Placeholder 5">
            <a:extLst>
              <a:ext uri="{FF2B5EF4-FFF2-40B4-BE49-F238E27FC236}">
                <a16:creationId xmlns:a16="http://schemas.microsoft.com/office/drawing/2014/main" id="{493C2A84-937E-4C72-8824-C6B58927F840}"/>
              </a:ext>
            </a:extLst>
          </p:cNvPr>
          <p:cNvSpPr>
            <a:spLocks noGrp="1"/>
          </p:cNvSpPr>
          <p:nvPr>
            <p:ph idx="1"/>
          </p:nvPr>
        </p:nvSpPr>
        <p:spPr/>
        <p:txBody>
          <a:bodyPr/>
          <a:lstStyle/>
          <a:p>
            <a:r>
              <a:rPr lang="en-US" dirty="0"/>
              <a:t>Minimum Detectable Effect: 33% Baseline: 15% </a:t>
            </a:r>
          </a:p>
          <a:p>
            <a:pPr marL="0" indent="0">
              <a:buNone/>
            </a:pPr>
            <a:r>
              <a:rPr lang="en-US" dirty="0"/>
              <a:t>                (based on Bryce National Park) </a:t>
            </a:r>
          </a:p>
          <a:p>
            <a:pPr marL="0" indent="0">
              <a:buNone/>
            </a:pPr>
            <a:r>
              <a:rPr lang="en-US" dirty="0"/>
              <a:t>Using a standard sample size calculator we determined that 520 sheep observations would be necessary in order to determine the percentage with foot and mouth disease in the sheep population as a whole.</a:t>
            </a:r>
          </a:p>
          <a:p>
            <a:r>
              <a:rPr lang="en-US" dirty="0"/>
              <a:t>Based on the number of sightings per week, we can determine the duration for which the experiment should run. </a:t>
            </a:r>
          </a:p>
          <a:p>
            <a:pPr marL="0" indent="0">
              <a:buNone/>
            </a:pPr>
            <a:r>
              <a:rPr lang="en-US" dirty="0"/>
              <a:t>1) Bryce National Park: 3 weeks (750 Sheep) </a:t>
            </a:r>
          </a:p>
          <a:p>
            <a:pPr marL="0" indent="0">
              <a:buNone/>
            </a:pPr>
            <a:r>
              <a:rPr lang="en-US" dirty="0"/>
              <a:t>2) Yellowstone National Park: 2 weeks (1014 Sheep)</a:t>
            </a:r>
            <a:endParaRPr lang="en-IN" dirty="0"/>
          </a:p>
        </p:txBody>
      </p:sp>
    </p:spTree>
    <p:extLst>
      <p:ext uri="{BB962C8B-B14F-4D97-AF65-F5344CB8AC3E}">
        <p14:creationId xmlns:p14="http://schemas.microsoft.com/office/powerpoint/2010/main" val="29687362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TotalTime>
  <Words>627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Biodiversity-A capstone Project on Codecademy</vt:lpstr>
      <vt:lpstr>Provided Files Information</vt:lpstr>
      <vt:lpstr>Conservation status by Species</vt:lpstr>
      <vt:lpstr>Statistical Analysis</vt:lpstr>
      <vt:lpstr>Statistical Analysis</vt:lpstr>
      <vt:lpstr>Final Analysis</vt:lpstr>
      <vt:lpstr> Observation for different species Provided Information</vt:lpstr>
      <vt:lpstr>Observation on Sheep per week</vt:lpstr>
      <vt:lpstr>SAMPLE SIZE DETERMINATION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Biodiversity-A capstone Project on Codecademy</dc:title>
  <dc:creator>Abhijay Paliwal</dc:creator>
  <cp:lastModifiedBy>Abhijay Paliwal</cp:lastModifiedBy>
  <cp:revision>4</cp:revision>
  <dcterms:created xsi:type="dcterms:W3CDTF">2020-05-30T16:52:01Z</dcterms:created>
  <dcterms:modified xsi:type="dcterms:W3CDTF">2020-05-30T17:31:12Z</dcterms:modified>
</cp:coreProperties>
</file>