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6" r:id="rId5"/>
    <p:sldId id="271" r:id="rId6"/>
    <p:sldId id="284" r:id="rId7"/>
    <p:sldId id="285" r:id="rId8"/>
    <p:sldId id="286" r:id="rId9"/>
    <p:sldId id="287" r:id="rId10"/>
    <p:sldId id="293" r:id="rId11"/>
    <p:sldId id="295" r:id="rId12"/>
    <p:sldId id="288" r:id="rId13"/>
    <p:sldId id="289" r:id="rId14"/>
    <p:sldId id="290" r:id="rId15"/>
    <p:sldId id="291" r:id="rId16"/>
    <p:sldId id="292" r:id="rId17"/>
    <p:sldId id="294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371" autoAdjust="0"/>
  </p:normalViewPr>
  <p:slideViewPr>
    <p:cSldViewPr>
      <p:cViewPr varScale="1">
        <p:scale>
          <a:sx n="68" d="100"/>
          <a:sy n="68" d="100"/>
        </p:scale>
        <p:origin x="51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BCFB8B-7E8A-48C3-BD79-B942D6275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CFB8B-7E8A-48C3-BD79-B942D6275E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0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CFB8B-7E8A-48C3-BD79-B942D6275E0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3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CFB8B-7E8A-48C3-BD79-B942D6275E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3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72800" y="6172200"/>
            <a:ext cx="812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E24E3-5748-4D05-9B8C-CAB881770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71459-0FDE-4674-B19E-44CE9CA26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75692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DC4D-C1A2-4FA6-9597-CCBCA2AC98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208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72FB-DE17-4C0B-9C56-5EB05FDBA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02275-FA53-47E7-8C69-DA6DE4120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AA73-8305-498A-9CE4-A01E85472A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412B6-E0AC-485E-91B4-5AA018251C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7113D-99EA-4075-B759-9864E3763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63EB3-D217-4264-AA3D-3237D4DC0A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9BC37-0A9A-41EA-B5DC-7698EADBE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DD6BD-AD2C-4572-99B1-72E4A8EAB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1036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66400" y="6172200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B9CF0F4-D689-46C2-87D4-77B20941B6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AutoShape 8"/>
          <p:cNvSpPr>
            <a:spLocks noChangeArrowheads="1"/>
          </p:cNvSpPr>
          <p:nvPr userDrawn="1"/>
        </p:nvSpPr>
        <p:spPr bwMode="auto">
          <a:xfrm>
            <a:off x="914400" y="1752600"/>
            <a:ext cx="10363200" cy="152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dirty="0">
              <a:latin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3860800" y="6324601"/>
            <a:ext cx="14191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Euphemia UCAS Italic" pitchFamily="112" charset="0"/>
              </a:rPr>
              <a:t>October 1</a:t>
            </a:r>
            <a:r>
              <a:rPr lang="en-US" sz="1200" baseline="0" dirty="0">
                <a:latin typeface="Euphemia UCAS Italic" pitchFamily="112" charset="0"/>
              </a:rPr>
              <a:t> – 4  </a:t>
            </a:r>
            <a:r>
              <a:rPr lang="en-US" sz="1200" dirty="0">
                <a:latin typeface="Euphemia UCAS Italic" pitchFamily="112" charset="0"/>
              </a:rPr>
              <a:t>2019</a:t>
            </a:r>
          </a:p>
        </p:txBody>
      </p:sp>
      <p:pic>
        <p:nvPicPr>
          <p:cNvPr id="1031" name="Picture 11"/>
          <p:cNvPicPr>
            <a:picLocks noChangeAspect="1" noChangeArrowheads="1"/>
          </p:cNvPicPr>
          <p:nvPr userDrawn="1"/>
        </p:nvPicPr>
        <p:blipFill>
          <a:blip r:embed="rId14" cstate="print">
            <a:lum bright="-2000"/>
          </a:blip>
          <a:srcRect/>
          <a:stretch>
            <a:fillRect/>
          </a:stretch>
        </p:blipFill>
        <p:spPr bwMode="auto">
          <a:xfrm>
            <a:off x="0" y="0"/>
            <a:ext cx="1219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trojan-hors-final-no-malware-v15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8001" y="6096000"/>
            <a:ext cx="126788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4080"/>
          </a:solidFill>
          <a:latin typeface="Euphemia UCAS Bold" pitchFamily="112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24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0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>
          <a:solidFill>
            <a:srgbClr val="00008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8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8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8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8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8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8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415609" y="348132"/>
            <a:ext cx="11360803" cy="2736799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dirty="0">
                <a:solidFill>
                  <a:schemeClr val="tx1"/>
                </a:solidFill>
              </a:rPr>
              <a:t>Getting </a:t>
            </a:r>
            <a:r>
              <a:rPr dirty="0" err="1">
                <a:solidFill>
                  <a:schemeClr val="tx1"/>
                </a:solidFill>
              </a:rPr>
              <a:t>RevEngE</a:t>
            </a:r>
            <a:r>
              <a:rPr dirty="0">
                <a:solidFill>
                  <a:schemeClr val="tx1"/>
                </a:solidFill>
              </a:rPr>
              <a:t>:</a:t>
            </a:r>
          </a:p>
          <a:p>
            <a:pPr>
              <a:defRPr sz="3600"/>
            </a:pPr>
            <a:r>
              <a:rPr dirty="0">
                <a:solidFill>
                  <a:schemeClr val="tx1"/>
                </a:solidFill>
              </a:rPr>
              <a:t>A System for Analyzing Reverse Engineering Behavior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415599" y="3134199"/>
            <a:ext cx="11360803" cy="10568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dirty="0"/>
              <a:t>Claire Taylor and Christian </a:t>
            </a:r>
            <a:r>
              <a:rPr dirty="0" err="1"/>
              <a:t>Collberg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511" y="2413000"/>
            <a:ext cx="9340979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502E6960-3852-4820-B320-4F80E5BDFE08}"/>
              </a:ext>
            </a:extLst>
          </p:cNvPr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Deliverables: Petri Nets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85378"/>
              </p:ext>
            </p:extLst>
          </p:nvPr>
        </p:nvGraphicFramePr>
        <p:xfrm>
          <a:off x="499560" y="2133600"/>
          <a:ext cx="11192880" cy="3962400"/>
        </p:xfrm>
        <a:graphic>
          <a:graphicData uri="http://schemas.openxmlformats.org/drawingml/2006/table">
            <a:tbl>
              <a:tblPr/>
              <a:tblGrid>
                <a:gridCol w="212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431">
                  <a:extLst>
                    <a:ext uri="{9D8B030D-6E8A-4147-A177-3AD203B41FA5}">
                      <a16:colId xmlns:a16="http://schemas.microsoft.com/office/drawing/2014/main" val="287856177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Transform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Difficulty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Virtualize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Translates a function into virtual machine code that is interpreted at runtime.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Jit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Translates a function into virtual machine code that is compiled to machine code at runtime.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Dynamic </a:t>
                      </a: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Jit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Translates a function into binary code which is decoded and re-encoded at runtime.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Flatten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Removes direct control flow from a function.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Merge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Merges two functions into a single function.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Split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Splits a function into two functions.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AddOpaque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Adds bogus control flow to a function.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EncodeData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Encodes variables so that their values are hidden at runtime.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Anti Branch Analysis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Impedes branch analysis using, for example, branch functions.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Anti Alias Analysis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Impedes alias analysis by adding indirect references.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Anti Taint Analysis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Impedes dynamic taint analysis by copying variables using, for example, implicit flow.</a:t>
                      </a:r>
                    </a:p>
                  </a:txBody>
                  <a:tcPr marL="15329" marR="15329" marT="15329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15329" marR="15329" marT="15329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F8E5CA0B-ED7A-4298-8588-C7FA05E0BCBB}"/>
              </a:ext>
            </a:extLst>
          </p:cNvPr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Deliverables: Resilience Metrics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83743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Step 1</a:t>
            </a:r>
          </a:p>
        </p:txBody>
      </p: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27009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hangingPunct="1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</a:pPr>
            <a:r>
              <a:rPr lang="en-US" dirty="0"/>
              <a:t>Generate Program</a:t>
            </a:r>
            <a:endParaRPr lang="en-US" dirty="0">
              <a:solidFill>
                <a:schemeClr val="accent2">
                  <a:lumOff val="21764"/>
                </a:schemeClr>
              </a:solidFill>
            </a:endParaRPr>
          </a:p>
        </p:txBody>
      </p:sp>
      <p:sp>
        <p:nvSpPr>
          <p:cNvPr id="37" name="main() {…"/>
          <p:cNvSpPr/>
          <p:nvPr/>
        </p:nvSpPr>
        <p:spPr>
          <a:xfrm>
            <a:off x="5232400" y="4225775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Tigress</a:t>
            </a:r>
          </a:p>
          <a:p>
            <a:pPr algn="ctr"/>
            <a:r>
              <a:rPr lang="en-US" sz="2200" dirty="0"/>
              <a:t>Program</a:t>
            </a:r>
          </a:p>
          <a:p>
            <a:pPr algn="ctr"/>
            <a:r>
              <a:rPr lang="en-US" sz="2200" dirty="0"/>
              <a:t>Generator</a:t>
            </a:r>
          </a:p>
        </p:txBody>
      </p:sp>
      <p:sp>
        <p:nvSpPr>
          <p:cNvPr id="38" name="main() {…"/>
          <p:cNvSpPr/>
          <p:nvPr/>
        </p:nvSpPr>
        <p:spPr>
          <a:xfrm>
            <a:off x="9855200" y="4225775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Program0.c</a:t>
            </a:r>
            <a:endParaRPr sz="2200" dirty="0"/>
          </a:p>
        </p:txBody>
      </p:sp>
      <p:cxnSp>
        <p:nvCxnSpPr>
          <p:cNvPr id="42" name="Straight Arrow Connector 41"/>
          <p:cNvCxnSpPr>
            <a:stCxn id="36" idx="3"/>
            <a:endCxn id="37" idx="1"/>
          </p:cNvCxnSpPr>
          <p:nvPr/>
        </p:nvCxnSpPr>
        <p:spPr>
          <a:xfrm>
            <a:off x="2336800" y="4682975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37" idx="3"/>
            <a:endCxn id="38" idx="1"/>
          </p:cNvCxnSpPr>
          <p:nvPr/>
        </p:nvCxnSpPr>
        <p:spPr>
          <a:xfrm>
            <a:off x="6959600" y="4682975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2" name="Group 51"/>
          <p:cNvGrpSpPr/>
          <p:nvPr/>
        </p:nvGrpSpPr>
        <p:grpSpPr>
          <a:xfrm>
            <a:off x="609600" y="3311375"/>
            <a:ext cx="1727200" cy="2743200"/>
            <a:chOff x="457200" y="2495550"/>
            <a:chExt cx="1295400" cy="2057400"/>
          </a:xfrm>
        </p:grpSpPr>
        <p:sp>
          <p:nvSpPr>
            <p:cNvPr id="36" name="main() {…"/>
            <p:cNvSpPr/>
            <p:nvPr/>
          </p:nvSpPr>
          <p:spPr>
            <a:xfrm>
              <a:off x="457200" y="31813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Asset</a:t>
              </a:r>
              <a:endParaRPr sz="2200" dirty="0"/>
            </a:p>
          </p:txBody>
        </p:sp>
        <p:sp>
          <p:nvSpPr>
            <p:cNvPr id="47" name="main() {…"/>
            <p:cNvSpPr/>
            <p:nvPr/>
          </p:nvSpPr>
          <p:spPr>
            <a:xfrm>
              <a:off x="457200" y="24955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Script</a:t>
              </a:r>
              <a:endParaRPr sz="2200" dirty="0"/>
            </a:p>
          </p:txBody>
        </p:sp>
        <p:sp>
          <p:nvSpPr>
            <p:cNvPr id="49" name="main() {…"/>
            <p:cNvSpPr/>
            <p:nvPr/>
          </p:nvSpPr>
          <p:spPr>
            <a:xfrm>
              <a:off x="457200" y="38671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Seed</a:t>
              </a:r>
              <a:endParaRPr sz="2200" dirty="0"/>
            </a:p>
          </p:txBody>
        </p:sp>
      </p:grpSp>
      <p:pic>
        <p:nvPicPr>
          <p:cNvPr id="53" name="Google Shape;498;p33" descr="Google Shape;498;p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9200" y="685800"/>
            <a:ext cx="2946400" cy="3256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Step 2</a:t>
            </a:r>
          </a:p>
        </p:txBody>
      </p: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33866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hangingPunct="1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</a:pPr>
            <a:r>
              <a:rPr lang="en-US" dirty="0"/>
              <a:t>Obfuscate Program</a:t>
            </a:r>
            <a:endParaRPr lang="en-US" dirty="0">
              <a:solidFill>
                <a:schemeClr val="accent2">
                  <a:lumOff val="21764"/>
                </a:schemeClr>
              </a:solidFill>
            </a:endParaRPr>
          </a:p>
        </p:txBody>
      </p:sp>
      <p:sp>
        <p:nvSpPr>
          <p:cNvPr id="37" name="main() {…"/>
          <p:cNvSpPr/>
          <p:nvPr/>
        </p:nvSpPr>
        <p:spPr>
          <a:xfrm>
            <a:off x="5232400" y="4921459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Tigress</a:t>
            </a:r>
          </a:p>
          <a:p>
            <a:pPr algn="ctr"/>
            <a:r>
              <a:rPr lang="en-US" sz="2200" dirty="0"/>
              <a:t>Program</a:t>
            </a:r>
          </a:p>
          <a:p>
            <a:pPr algn="ctr"/>
            <a:r>
              <a:rPr lang="en-US" sz="2200" dirty="0"/>
              <a:t>Obfuscator</a:t>
            </a:r>
          </a:p>
        </p:txBody>
      </p:sp>
      <p:sp>
        <p:nvSpPr>
          <p:cNvPr id="38" name="main() {…"/>
          <p:cNvSpPr/>
          <p:nvPr/>
        </p:nvSpPr>
        <p:spPr>
          <a:xfrm>
            <a:off x="9855200" y="4921459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Program1.out</a:t>
            </a:r>
            <a:endParaRPr sz="2200" dirty="0"/>
          </a:p>
        </p:txBody>
      </p:sp>
      <p:cxnSp>
        <p:nvCxnSpPr>
          <p:cNvPr id="42" name="Straight Arrow Connector 41"/>
          <p:cNvCxnSpPr>
            <a:stCxn id="36" idx="3"/>
            <a:endCxn id="37" idx="1"/>
          </p:cNvCxnSpPr>
          <p:nvPr/>
        </p:nvCxnSpPr>
        <p:spPr>
          <a:xfrm>
            <a:off x="2336800" y="5378659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37" idx="3"/>
            <a:endCxn id="38" idx="1"/>
          </p:cNvCxnSpPr>
          <p:nvPr/>
        </p:nvCxnSpPr>
        <p:spPr>
          <a:xfrm>
            <a:off x="6959600" y="5378659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51"/>
          <p:cNvGrpSpPr/>
          <p:nvPr/>
        </p:nvGrpSpPr>
        <p:grpSpPr>
          <a:xfrm>
            <a:off x="609600" y="4007059"/>
            <a:ext cx="1727200" cy="2743200"/>
            <a:chOff x="457200" y="2495550"/>
            <a:chExt cx="1295400" cy="2057400"/>
          </a:xfrm>
        </p:grpSpPr>
        <p:sp>
          <p:nvSpPr>
            <p:cNvPr id="36" name="main() {…"/>
            <p:cNvSpPr/>
            <p:nvPr/>
          </p:nvSpPr>
          <p:spPr>
            <a:xfrm>
              <a:off x="457200" y="31813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Program0.c</a:t>
              </a:r>
            </a:p>
          </p:txBody>
        </p:sp>
        <p:sp>
          <p:nvSpPr>
            <p:cNvPr id="47" name="main() {…"/>
            <p:cNvSpPr/>
            <p:nvPr/>
          </p:nvSpPr>
          <p:spPr>
            <a:xfrm>
              <a:off x="457200" y="24955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Script</a:t>
              </a:r>
              <a:endParaRPr sz="2200" dirty="0"/>
            </a:p>
          </p:txBody>
        </p:sp>
        <p:sp>
          <p:nvSpPr>
            <p:cNvPr id="49" name="main() {…"/>
            <p:cNvSpPr/>
            <p:nvPr/>
          </p:nvSpPr>
          <p:spPr>
            <a:xfrm>
              <a:off x="457200" y="38671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Seed</a:t>
              </a:r>
              <a:endParaRPr sz="2200" dirty="0"/>
            </a:p>
          </p:txBody>
        </p:sp>
      </p:grpSp>
      <p:pic>
        <p:nvPicPr>
          <p:cNvPr id="14" name="Google Shape;499;p33" descr="Google Shape;499;p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8400" y="990600"/>
            <a:ext cx="7027944" cy="3422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Step 3</a:t>
            </a:r>
          </a:p>
        </p:txBody>
      </p: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33866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hangingPunct="1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</a:pPr>
            <a:r>
              <a:rPr lang="en-US" dirty="0"/>
              <a:t>Reverse Engineer Program</a:t>
            </a:r>
            <a:endParaRPr lang="en-US" dirty="0">
              <a:solidFill>
                <a:schemeClr val="accent2">
                  <a:lumOff val="21764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36" idx="3"/>
            <a:endCxn id="25" idx="1"/>
          </p:cNvCxnSpPr>
          <p:nvPr/>
        </p:nvCxnSpPr>
        <p:spPr>
          <a:xfrm>
            <a:off x="2802773" y="5892800"/>
            <a:ext cx="19724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25" idx="3"/>
            <a:endCxn id="31" idx="1"/>
          </p:cNvCxnSpPr>
          <p:nvPr/>
        </p:nvCxnSpPr>
        <p:spPr>
          <a:xfrm flipV="1">
            <a:off x="6502401" y="5435600"/>
            <a:ext cx="3243951" cy="457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main() {…"/>
          <p:cNvSpPr/>
          <p:nvPr/>
        </p:nvSpPr>
        <p:spPr>
          <a:xfrm>
            <a:off x="1075572" y="5435600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1800" dirty="0"/>
              <a:t>Program1.out</a:t>
            </a:r>
          </a:p>
        </p:txBody>
      </p:sp>
      <p:grpSp>
        <p:nvGrpSpPr>
          <p:cNvPr id="17" name="Group 25"/>
          <p:cNvGrpSpPr/>
          <p:nvPr/>
        </p:nvGrpSpPr>
        <p:grpSpPr>
          <a:xfrm>
            <a:off x="3962400" y="2438400"/>
            <a:ext cx="3352800" cy="2235200"/>
            <a:chOff x="2286000" y="2038350"/>
            <a:chExt cx="2514600" cy="1676400"/>
          </a:xfrm>
        </p:grpSpPr>
        <p:sp>
          <p:nvSpPr>
            <p:cNvPr id="18" name="main() {…"/>
            <p:cNvSpPr/>
            <p:nvPr/>
          </p:nvSpPr>
          <p:spPr>
            <a:xfrm>
              <a:off x="2286000" y="2038350"/>
              <a:ext cx="2514600" cy="1676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1800" dirty="0"/>
                <a:t>Reverse Engineers</a:t>
              </a:r>
              <a:endParaRPr sz="1800" dirty="0"/>
            </a:p>
          </p:txBody>
        </p:sp>
        <p:sp>
          <p:nvSpPr>
            <p:cNvPr id="19" name="Male"/>
            <p:cNvSpPr/>
            <p:nvPr/>
          </p:nvSpPr>
          <p:spPr>
            <a:xfrm>
              <a:off x="2578100" y="20383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1800"/>
            </a:p>
          </p:txBody>
        </p:sp>
        <p:sp>
          <p:nvSpPr>
            <p:cNvPr id="21" name="Male"/>
            <p:cNvSpPr/>
            <p:nvPr/>
          </p:nvSpPr>
          <p:spPr>
            <a:xfrm>
              <a:off x="4483100" y="28765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1800"/>
            </a:p>
          </p:txBody>
        </p:sp>
        <p:sp>
          <p:nvSpPr>
            <p:cNvPr id="22" name="Female"/>
            <p:cNvSpPr/>
            <p:nvPr/>
          </p:nvSpPr>
          <p:spPr>
            <a:xfrm>
              <a:off x="2311400" y="2798656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1800"/>
            </a:p>
          </p:txBody>
        </p:sp>
        <p:sp>
          <p:nvSpPr>
            <p:cNvPr id="23" name="Female"/>
            <p:cNvSpPr/>
            <p:nvPr/>
          </p:nvSpPr>
          <p:spPr>
            <a:xfrm>
              <a:off x="4267200" y="2114550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1800"/>
            </a:p>
          </p:txBody>
        </p:sp>
      </p:grpSp>
      <p:sp>
        <p:nvSpPr>
          <p:cNvPr id="25" name="main() {…"/>
          <p:cNvSpPr/>
          <p:nvPr/>
        </p:nvSpPr>
        <p:spPr>
          <a:xfrm>
            <a:off x="4775200" y="5435600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1800" dirty="0"/>
              <a:t>Virtual Machine with Data Collection</a:t>
            </a:r>
          </a:p>
        </p:txBody>
      </p:sp>
      <p:cxnSp>
        <p:nvCxnSpPr>
          <p:cNvPr id="29" name="Straight Arrow Connector 28"/>
          <p:cNvCxnSpPr>
            <a:stCxn id="18" idx="2"/>
            <a:endCxn id="25" idx="0"/>
          </p:cNvCxnSpPr>
          <p:nvPr/>
        </p:nvCxnSpPr>
        <p:spPr>
          <a:xfrm>
            <a:off x="5638800" y="4673600"/>
            <a:ext cx="0" cy="762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" name="Google Shape;499;p33" descr="Google Shape;499;p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81509"/>
            <a:ext cx="3878344" cy="18888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31"/>
          <p:cNvGrpSpPr/>
          <p:nvPr/>
        </p:nvGrpSpPr>
        <p:grpSpPr>
          <a:xfrm>
            <a:off x="9746351" y="4978400"/>
            <a:ext cx="1727200" cy="1828800"/>
            <a:chOff x="7391400" y="3105150"/>
            <a:chExt cx="1295400" cy="1371600"/>
          </a:xfrm>
        </p:grpSpPr>
        <p:sp>
          <p:nvSpPr>
            <p:cNvPr id="38" name="main() {…"/>
            <p:cNvSpPr/>
            <p:nvPr/>
          </p:nvSpPr>
          <p:spPr>
            <a:xfrm>
              <a:off x="7391400" y="37909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1800" dirty="0"/>
                <a:t>Program3.c</a:t>
              </a:r>
              <a:endParaRPr sz="1800" dirty="0"/>
            </a:p>
          </p:txBody>
        </p:sp>
        <p:sp>
          <p:nvSpPr>
            <p:cNvPr id="31" name="main() {…"/>
            <p:cNvSpPr/>
            <p:nvPr/>
          </p:nvSpPr>
          <p:spPr>
            <a:xfrm>
              <a:off x="7391400" y="31051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1800" dirty="0"/>
                <a:t>User Interaction Data</a:t>
              </a:r>
              <a:endParaRPr sz="1800" dirty="0"/>
            </a:p>
          </p:txBody>
        </p:sp>
      </p:grpSp>
      <p:cxnSp>
        <p:nvCxnSpPr>
          <p:cNvPr id="39" name="Straight Arrow Connector 38"/>
          <p:cNvCxnSpPr>
            <a:stCxn id="25" idx="3"/>
            <a:endCxn id="38" idx="1"/>
          </p:cNvCxnSpPr>
          <p:nvPr/>
        </p:nvCxnSpPr>
        <p:spPr>
          <a:xfrm>
            <a:off x="6502401" y="5892800"/>
            <a:ext cx="3243951" cy="457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" name="Google Shape;498;p33" descr="Google Shape;498;p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50401" y="2438401"/>
            <a:ext cx="2119103" cy="2342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Step 4</a:t>
            </a:r>
          </a:p>
        </p:txBody>
      </p: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33866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hangingPunct="1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</a:pPr>
            <a:r>
              <a:rPr lang="en-US" dirty="0"/>
              <a:t>Grade Submission</a:t>
            </a:r>
          </a:p>
        </p:txBody>
      </p:sp>
      <p:sp>
        <p:nvSpPr>
          <p:cNvPr id="37" name="main() {…"/>
          <p:cNvSpPr/>
          <p:nvPr/>
        </p:nvSpPr>
        <p:spPr>
          <a:xfrm>
            <a:off x="5232400" y="48930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 err="1"/>
              <a:t>RevEngE</a:t>
            </a:r>
            <a:r>
              <a:rPr lang="en-US" sz="2200" dirty="0"/>
              <a:t> Auto Grader</a:t>
            </a:r>
          </a:p>
        </p:txBody>
      </p:sp>
      <p:cxnSp>
        <p:nvCxnSpPr>
          <p:cNvPr id="42" name="Straight Arrow Connector 41"/>
          <p:cNvCxnSpPr>
            <a:stCxn id="36" idx="3"/>
            <a:endCxn id="37" idx="1"/>
          </p:cNvCxnSpPr>
          <p:nvPr/>
        </p:nvCxnSpPr>
        <p:spPr>
          <a:xfrm>
            <a:off x="2336800" y="5350232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>
            <a:off x="6959600" y="5350232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main() {…"/>
          <p:cNvSpPr/>
          <p:nvPr/>
        </p:nvSpPr>
        <p:spPr>
          <a:xfrm>
            <a:off x="609600" y="48930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Program3.c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855200" y="4435832"/>
            <a:ext cx="1727200" cy="1828800"/>
            <a:chOff x="7391400" y="2952750"/>
            <a:chExt cx="1295400" cy="1371600"/>
          </a:xfrm>
        </p:grpSpPr>
        <p:sp>
          <p:nvSpPr>
            <p:cNvPr id="38" name="main() {…"/>
            <p:cNvSpPr/>
            <p:nvPr/>
          </p:nvSpPr>
          <p:spPr>
            <a:xfrm>
              <a:off x="7391400" y="36385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Precision</a:t>
              </a:r>
              <a:endParaRPr sz="2200" dirty="0"/>
            </a:p>
          </p:txBody>
        </p:sp>
        <p:sp>
          <p:nvSpPr>
            <p:cNvPr id="15" name="main() {…"/>
            <p:cNvSpPr/>
            <p:nvPr/>
          </p:nvSpPr>
          <p:spPr>
            <a:xfrm>
              <a:off x="7391400" y="29527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Correctness</a:t>
              </a:r>
              <a:endParaRPr sz="2200" dirty="0"/>
            </a:p>
          </p:txBody>
        </p:sp>
      </p:grpSp>
      <p:pic>
        <p:nvPicPr>
          <p:cNvPr id="21" name="Google Shape;498;p33" descr="Google Shape;498;p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1" y="2505433"/>
            <a:ext cx="2119103" cy="234221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2667000" y="2971816"/>
            <a:ext cx="8915400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243834" fontAlgn="auto">
              <a:spcBef>
                <a:spcPts val="0"/>
              </a:spcBef>
              <a:spcAft>
                <a:spcPts val="0"/>
              </a:spcAft>
              <a:tabLst>
                <a:tab pos="121917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Correctness:	How functionally identical is Program3.c to Program0.c?</a:t>
            </a:r>
          </a:p>
          <a:p>
            <a:pPr defTabSz="243834" fontAlgn="auto">
              <a:spcBef>
                <a:spcPts val="0"/>
              </a:spcBef>
              <a:spcAft>
                <a:spcPts val="0"/>
              </a:spcAft>
              <a:tabLst>
                <a:tab pos="121917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Precision:		How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deobfuscated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Program3.c?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Step 5</a:t>
            </a:r>
          </a:p>
        </p:txBody>
      </p: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33866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hangingPunct="1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</a:pPr>
            <a:r>
              <a:rPr lang="en-US" dirty="0"/>
              <a:t>Analyze Data</a:t>
            </a:r>
            <a:endParaRPr lang="en-US" dirty="0">
              <a:solidFill>
                <a:schemeClr val="accent2">
                  <a:lumOff val="21764"/>
                </a:schemeClr>
              </a:solidFill>
            </a:endParaRPr>
          </a:p>
        </p:txBody>
      </p:sp>
      <p:sp>
        <p:nvSpPr>
          <p:cNvPr id="37" name="main() {…"/>
          <p:cNvSpPr/>
          <p:nvPr/>
        </p:nvSpPr>
        <p:spPr>
          <a:xfrm>
            <a:off x="5232400" y="42326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 err="1"/>
              <a:t>RevEngE</a:t>
            </a:r>
            <a:r>
              <a:rPr lang="en-US" sz="2200" dirty="0"/>
              <a:t> Database</a:t>
            </a:r>
          </a:p>
        </p:txBody>
      </p:sp>
      <p:cxnSp>
        <p:nvCxnSpPr>
          <p:cNvPr id="42" name="Straight Arrow Connector 41"/>
          <p:cNvCxnSpPr>
            <a:stCxn id="36" idx="3"/>
            <a:endCxn id="37" idx="1"/>
          </p:cNvCxnSpPr>
          <p:nvPr/>
        </p:nvCxnSpPr>
        <p:spPr>
          <a:xfrm>
            <a:off x="2336800" y="4689832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>
            <a:off x="6959600" y="4689832"/>
            <a:ext cx="28956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51"/>
          <p:cNvGrpSpPr/>
          <p:nvPr/>
        </p:nvGrpSpPr>
        <p:grpSpPr>
          <a:xfrm>
            <a:off x="609600" y="3318232"/>
            <a:ext cx="1727200" cy="2743200"/>
            <a:chOff x="457200" y="2495550"/>
            <a:chExt cx="1295400" cy="2057400"/>
          </a:xfrm>
        </p:grpSpPr>
        <p:sp>
          <p:nvSpPr>
            <p:cNvPr id="36" name="main() {…"/>
            <p:cNvSpPr/>
            <p:nvPr/>
          </p:nvSpPr>
          <p:spPr>
            <a:xfrm>
              <a:off x="457200" y="31813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Correctness</a:t>
              </a:r>
              <a:endParaRPr sz="2200" dirty="0"/>
            </a:p>
          </p:txBody>
        </p:sp>
        <p:sp>
          <p:nvSpPr>
            <p:cNvPr id="47" name="main() {…"/>
            <p:cNvSpPr/>
            <p:nvPr/>
          </p:nvSpPr>
          <p:spPr>
            <a:xfrm>
              <a:off x="457200" y="24955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User Interaction Data</a:t>
              </a:r>
              <a:endParaRPr sz="2200" dirty="0"/>
            </a:p>
          </p:txBody>
        </p:sp>
        <p:sp>
          <p:nvSpPr>
            <p:cNvPr id="49" name="main() {…"/>
            <p:cNvSpPr/>
            <p:nvPr/>
          </p:nvSpPr>
          <p:spPr>
            <a:xfrm>
              <a:off x="457200" y="38671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Precision</a:t>
              </a:r>
              <a:endParaRPr sz="2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855200" y="3775432"/>
            <a:ext cx="1727200" cy="1828800"/>
            <a:chOff x="7391400" y="2190750"/>
            <a:chExt cx="1295400" cy="1371600"/>
          </a:xfrm>
        </p:grpSpPr>
        <p:sp>
          <p:nvSpPr>
            <p:cNvPr id="38" name="main() {…"/>
            <p:cNvSpPr/>
            <p:nvPr/>
          </p:nvSpPr>
          <p:spPr>
            <a:xfrm>
              <a:off x="7391400" y="28765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Automated Analysis</a:t>
              </a:r>
              <a:endParaRPr sz="2200" dirty="0"/>
            </a:p>
          </p:txBody>
        </p:sp>
        <p:sp>
          <p:nvSpPr>
            <p:cNvPr id="14" name="main() {…"/>
            <p:cNvSpPr/>
            <p:nvPr/>
          </p:nvSpPr>
          <p:spPr>
            <a:xfrm>
              <a:off x="7391400" y="21907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Visualizations</a:t>
              </a:r>
              <a:endParaRPr sz="2200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103632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User-device interaction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Focus 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Screenshots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Mouse Clicks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Keystrokes</a:t>
            </a:r>
          </a:p>
        </p:txBody>
      </p:sp>
      <p:pic>
        <p:nvPicPr>
          <p:cNvPr id="1026" name="Picture 2" descr="H:\BoxSync\Box Sync\revenge\er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965" y="1930400"/>
            <a:ext cx="7181035" cy="4165600"/>
          </a:xfrm>
          <a:prstGeom prst="rect">
            <a:avLst/>
          </a:prstGeom>
          <a:noFill/>
        </p:spPr>
      </p:pic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1BFB8184-E8CD-4DAD-8A1F-E1F08180D5CE}"/>
              </a:ext>
            </a:extLst>
          </p:cNvPr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Data Collection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576;p38"/>
          <p:cNvSpPr txBox="1">
            <a:spLocks noGrp="1"/>
          </p:cNvSpPr>
          <p:nvPr>
            <p:ph type="body" idx="1"/>
          </p:nvPr>
        </p:nvSpPr>
        <p:spPr>
          <a:xfrm>
            <a:off x="415599" y="1921800"/>
            <a:ext cx="11360803" cy="4555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System is up and running with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Data collection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Initial visualization tool built</a:t>
            </a:r>
          </a:p>
        </p:txBody>
      </p:sp>
      <p:pic>
        <p:nvPicPr>
          <p:cNvPr id="696" name="Google Shape;577;p38" descr="Google Shape;577;p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453" y="3278632"/>
            <a:ext cx="7549103" cy="319836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8F979352-DF19-46ED-8BCB-9489E040CF14}"/>
              </a:ext>
            </a:extLst>
          </p:cNvPr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Status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583;p39"/>
          <p:cNvSpPr txBox="1">
            <a:spLocks noGrp="1"/>
          </p:cNvSpPr>
          <p:nvPr>
            <p:ph type="body" idx="1"/>
          </p:nvPr>
        </p:nvSpPr>
        <p:spPr>
          <a:xfrm>
            <a:off x="415599" y="1921800"/>
            <a:ext cx="11360803" cy="4555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Lots of future work in data analysis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RevEngE</a:t>
            </a:r>
            <a:r>
              <a:rPr lang="en-US" dirty="0">
                <a:solidFill>
                  <a:schemeClr val="tx1"/>
                </a:solidFill>
              </a:rPr>
              <a:t> is up and in beta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have initial rewards of $500 per challenge in beta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need subjects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Email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Posts on forums (such as Hacker News)</a:t>
            </a:r>
            <a:endParaRPr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We could use your help! To participate:</a:t>
            </a:r>
          </a:p>
          <a:p>
            <a:pPr algn="ctr">
              <a:spcBef>
                <a:spcPts val="2133"/>
              </a:spcBef>
              <a:buFont typeface="Arial" panose="020B0604020202020204" pitchFamily="34" charset="0"/>
              <a:buChar char="•"/>
              <a:defRPr b="1"/>
            </a:pPr>
            <a:r>
              <a:rPr dirty="0">
                <a:solidFill>
                  <a:schemeClr val="tx1"/>
                </a:solidFill>
              </a:rPr>
              <a:t>revenge.cs.arizona.edu</a:t>
            </a: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921E33B1-1F71-4575-9050-C94D2A2F713F}"/>
              </a:ext>
            </a:extLst>
          </p:cNvPr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Status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599" y="1921800"/>
            <a:ext cx="11360803" cy="4555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sz="2600" dirty="0">
                <a:solidFill>
                  <a:schemeClr val="tx1"/>
                </a:solidFill>
              </a:rPr>
              <a:t>Consider a malware author Alice who wants to best obfuscate their malware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600" dirty="0">
                <a:solidFill>
                  <a:schemeClr val="tx1"/>
                </a:solidFill>
              </a:rPr>
              <a:t>Consider a benevolent Bob who wants to reverse engineer the malware</a:t>
            </a:r>
          </a:p>
        </p:txBody>
      </p:sp>
      <p:sp>
        <p:nvSpPr>
          <p:cNvPr id="11" name="Female"/>
          <p:cNvSpPr/>
          <p:nvPr/>
        </p:nvSpPr>
        <p:spPr>
          <a:xfrm>
            <a:off x="1418084" y="3140003"/>
            <a:ext cx="923032" cy="204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endParaRPr sz="3200"/>
          </a:p>
        </p:txBody>
      </p:sp>
      <p:sp>
        <p:nvSpPr>
          <p:cNvPr id="12" name="Male"/>
          <p:cNvSpPr/>
          <p:nvPr/>
        </p:nvSpPr>
        <p:spPr>
          <a:xfrm>
            <a:off x="10120539" y="3140493"/>
            <a:ext cx="756256" cy="2040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endParaRPr sz="3200"/>
          </a:p>
        </p:txBody>
      </p:sp>
      <p:sp>
        <p:nvSpPr>
          <p:cNvPr id="16" name="Google Shape;60;p14"/>
          <p:cNvSpPr txBox="1">
            <a:spLocks/>
          </p:cNvSpPr>
          <p:nvPr/>
        </p:nvSpPr>
        <p:spPr>
          <a:xfrm>
            <a:off x="415599" y="978535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Motivation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 advAuto="0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483A47D6-7A81-478C-8308-C3F7CFCF730E}"/>
              </a:ext>
            </a:extLst>
          </p:cNvPr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emale"/>
          <p:cNvSpPr/>
          <p:nvPr/>
        </p:nvSpPr>
        <p:spPr>
          <a:xfrm>
            <a:off x="1418084" y="3133625"/>
            <a:ext cx="923032" cy="204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endParaRPr sz="1800"/>
          </a:p>
        </p:txBody>
      </p:sp>
      <p:sp>
        <p:nvSpPr>
          <p:cNvPr id="116" name="Male"/>
          <p:cNvSpPr/>
          <p:nvPr/>
        </p:nvSpPr>
        <p:spPr>
          <a:xfrm>
            <a:off x="10120539" y="3134115"/>
            <a:ext cx="756256" cy="2040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endParaRPr sz="1800"/>
          </a:p>
        </p:txBody>
      </p:sp>
      <p:sp>
        <p:nvSpPr>
          <p:cNvPr id="117" name="Quote Bubble"/>
          <p:cNvSpPr/>
          <p:nvPr/>
        </p:nvSpPr>
        <p:spPr>
          <a:xfrm>
            <a:off x="2353733" y="1070474"/>
            <a:ext cx="3031067" cy="1492217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I want to infect Bob’s machine with my malware</a:t>
            </a:r>
            <a:endParaRPr sz="1800" dirty="0"/>
          </a:p>
        </p:txBody>
      </p:sp>
      <p:sp>
        <p:nvSpPr>
          <p:cNvPr id="118" name="Quote Bubble"/>
          <p:cNvSpPr/>
          <p:nvPr/>
        </p:nvSpPr>
        <p:spPr>
          <a:xfrm flipH="1">
            <a:off x="7112000" y="1095482"/>
            <a:ext cx="3035808" cy="1487424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I can obtain this asset trivially</a:t>
            </a:r>
            <a:endParaRPr sz="1800" dirty="0"/>
          </a:p>
        </p:txBody>
      </p:sp>
      <p:sp>
        <p:nvSpPr>
          <p:cNvPr id="119" name="main() {…"/>
          <p:cNvSpPr/>
          <p:nvPr/>
        </p:nvSpPr>
        <p:spPr>
          <a:xfrm>
            <a:off x="873919" y="5529199"/>
            <a:ext cx="2011363" cy="1300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r>
              <a:rPr sz="1800" dirty="0"/>
              <a:t>main() {</a:t>
            </a:r>
          </a:p>
          <a:p>
            <a:r>
              <a:rPr sz="1800" dirty="0"/>
              <a:t>   &lt;asset&gt;</a:t>
            </a:r>
          </a:p>
          <a:p>
            <a:r>
              <a:rPr sz="1800" dirty="0"/>
              <a:t>}</a:t>
            </a:r>
          </a:p>
        </p:txBody>
      </p:sp>
      <p:sp>
        <p:nvSpPr>
          <p:cNvPr id="8" name="Quote Bubble"/>
          <p:cNvSpPr/>
          <p:nvPr/>
        </p:nvSpPr>
        <p:spPr>
          <a:xfrm>
            <a:off x="2353056" y="1066800"/>
            <a:ext cx="3031067" cy="1492217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My malware has an asset I do not want Bob to have</a:t>
            </a:r>
            <a:endParaRPr sz="1800" dirty="0"/>
          </a:p>
        </p:txBody>
      </p:sp>
      <p:sp>
        <p:nvSpPr>
          <p:cNvPr id="10" name="main() {…"/>
          <p:cNvSpPr/>
          <p:nvPr/>
        </p:nvSpPr>
        <p:spPr>
          <a:xfrm>
            <a:off x="9652000" y="5678424"/>
            <a:ext cx="1382915" cy="8942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r>
              <a:rPr lang="en-US" sz="1800" dirty="0"/>
              <a:t>&lt;asset&gt;</a:t>
            </a:r>
            <a:endParaRPr sz="1800" dirty="0"/>
          </a:p>
        </p:txBody>
      </p:sp>
      <p:sp>
        <p:nvSpPr>
          <p:cNvPr id="12" name="Google Shape;60;p14"/>
          <p:cNvSpPr txBox="1">
            <a:spLocks/>
          </p:cNvSpPr>
          <p:nvPr/>
        </p:nvSpPr>
        <p:spPr>
          <a:xfrm>
            <a:off x="415599" y="974367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95530 0.000000" pathEditMode="relative">
                                      <p:cBhvr>
                                        <p:cTn id="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7 -0.26683 " pathEditMode="relative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  <p:bldP spid="118" grpId="0" animBg="1"/>
      <p:bldP spid="119" grpId="0" animBg="1"/>
      <p:bldP spid="8" grpId="0" animBg="1" advAuto="0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Quote Bubble"/>
          <p:cNvSpPr/>
          <p:nvPr/>
        </p:nvSpPr>
        <p:spPr>
          <a:xfrm>
            <a:off x="2353733" y="1070474"/>
            <a:ext cx="3031067" cy="1492217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If I obfuscate the code, it is harder to reverse engineer</a:t>
            </a:r>
            <a:endParaRPr sz="1800" dirty="0"/>
          </a:p>
        </p:txBody>
      </p:sp>
      <p:sp>
        <p:nvSpPr>
          <p:cNvPr id="8" name="Quote Bubble"/>
          <p:cNvSpPr/>
          <p:nvPr/>
        </p:nvSpPr>
        <p:spPr>
          <a:xfrm>
            <a:off x="2353056" y="1066800"/>
            <a:ext cx="3031067" cy="1492217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How resilient are different types of obfuscation?</a:t>
            </a:r>
            <a:endParaRPr sz="1800" dirty="0"/>
          </a:p>
        </p:txBody>
      </p:sp>
      <p:sp>
        <p:nvSpPr>
          <p:cNvPr id="115" name="Female"/>
          <p:cNvSpPr/>
          <p:nvPr/>
        </p:nvSpPr>
        <p:spPr>
          <a:xfrm>
            <a:off x="1418084" y="3133625"/>
            <a:ext cx="923032" cy="204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endParaRPr sz="1800"/>
          </a:p>
        </p:txBody>
      </p:sp>
      <p:sp>
        <p:nvSpPr>
          <p:cNvPr id="116" name="Male"/>
          <p:cNvSpPr/>
          <p:nvPr/>
        </p:nvSpPr>
        <p:spPr>
          <a:xfrm>
            <a:off x="10120539" y="3134115"/>
            <a:ext cx="756256" cy="2040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endParaRPr sz="1800"/>
          </a:p>
        </p:txBody>
      </p:sp>
      <p:sp>
        <p:nvSpPr>
          <p:cNvPr id="118" name="Quote Bubble"/>
          <p:cNvSpPr/>
          <p:nvPr/>
        </p:nvSpPr>
        <p:spPr>
          <a:xfrm flipH="1">
            <a:off x="7112000" y="1095482"/>
            <a:ext cx="3035808" cy="1487424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This asset is not trivial to obtain</a:t>
            </a:r>
            <a:endParaRPr sz="1800" dirty="0"/>
          </a:p>
        </p:txBody>
      </p:sp>
      <p:sp>
        <p:nvSpPr>
          <p:cNvPr id="119" name="main() {…"/>
          <p:cNvSpPr/>
          <p:nvPr/>
        </p:nvSpPr>
        <p:spPr>
          <a:xfrm>
            <a:off x="873919" y="5529199"/>
            <a:ext cx="2011363" cy="1300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r>
              <a:rPr sz="1800" dirty="0"/>
              <a:t>main() {</a:t>
            </a:r>
          </a:p>
          <a:p>
            <a:r>
              <a:rPr sz="1800" dirty="0"/>
              <a:t>   </a:t>
            </a:r>
            <a:r>
              <a:rPr lang="en-US" sz="1800" dirty="0"/>
              <a:t> </a:t>
            </a:r>
            <a:r>
              <a:rPr sz="1800" dirty="0"/>
              <a:t>&lt;asset&gt;</a:t>
            </a:r>
          </a:p>
          <a:p>
            <a:r>
              <a:rPr sz="1800" dirty="0"/>
              <a:t>}</a:t>
            </a:r>
          </a:p>
        </p:txBody>
      </p:sp>
      <p:sp>
        <p:nvSpPr>
          <p:cNvPr id="9" name="main() {…"/>
          <p:cNvSpPr/>
          <p:nvPr/>
        </p:nvSpPr>
        <p:spPr>
          <a:xfrm>
            <a:off x="877824" y="5529072"/>
            <a:ext cx="2011363" cy="1300692"/>
          </a:xfrm>
          <a:prstGeom prst="rect">
            <a:avLst/>
          </a:prstGeom>
          <a:noFill/>
          <a:ln w="25400">
            <a:noFill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r>
              <a:rPr lang="en-US" sz="1800" dirty="0"/>
              <a:t>T(             )</a:t>
            </a:r>
            <a:endParaRPr sz="1800" dirty="0"/>
          </a:p>
        </p:txBody>
      </p:sp>
      <p:sp>
        <p:nvSpPr>
          <p:cNvPr id="11" name="main() {…"/>
          <p:cNvSpPr/>
          <p:nvPr/>
        </p:nvSpPr>
        <p:spPr>
          <a:xfrm>
            <a:off x="877824" y="5529072"/>
            <a:ext cx="2011363" cy="1300692"/>
          </a:xfrm>
          <a:prstGeom prst="rect">
            <a:avLst/>
          </a:prstGeom>
          <a:noFill/>
          <a:ln w="25400">
            <a:noFill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r>
              <a:rPr lang="en-US" sz="1800" dirty="0"/>
              <a:t>                 </a:t>
            </a:r>
            <a:r>
              <a:rPr lang="en-US" sz="1800" b="1" dirty="0"/>
              <a:t>‘</a:t>
            </a:r>
            <a:endParaRPr sz="1800" b="1" dirty="0"/>
          </a:p>
        </p:txBody>
      </p:sp>
      <p:sp>
        <p:nvSpPr>
          <p:cNvPr id="12" name="Quote Bubble"/>
          <p:cNvSpPr/>
          <p:nvPr/>
        </p:nvSpPr>
        <p:spPr>
          <a:xfrm flipH="1">
            <a:off x="7112000" y="1106423"/>
            <a:ext cx="3035808" cy="1487424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60959" rIns="60959" anchor="ctr"/>
          <a:lstStyle/>
          <a:p>
            <a:r>
              <a:rPr lang="en-US" sz="1800" dirty="0"/>
              <a:t>What is the best strategy to reverse engineer &lt;asset&gt;’?</a:t>
            </a:r>
            <a:endParaRPr sz="1800" dirty="0"/>
          </a:p>
        </p:txBody>
      </p:sp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Motivation</a:t>
            </a:r>
            <a:endParaRPr lang="en-US" sz="3584" kern="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95530 0.000000" pathEditMode="relative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95530 0.000000" pathEditMode="relative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  <p:bldP spid="8" grpId="0" animBg="1" advAuto="0"/>
      <p:bldP spid="118" grpId="0" animBg="1"/>
      <p:bldP spid="119" grpId="0" animBg="1"/>
      <p:bldP spid="9" grpId="0"/>
      <p:bldP spid="9" grpId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35;p28"/>
          <p:cNvSpPr txBox="1">
            <a:spLocks noGrp="1"/>
          </p:cNvSpPr>
          <p:nvPr>
            <p:ph type="body" idx="1"/>
          </p:nvPr>
        </p:nvSpPr>
        <p:spPr>
          <a:xfrm>
            <a:off x="415599" y="1921800"/>
            <a:ext cx="11360803" cy="4555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Man-at-the-end attacks (MATE):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Reverse engineer code to obtain an ‘asset’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Crack code to bypass protections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Protecting against MATE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On modern commodity hardware: Code obfuscation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How code obfuscation works: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Transform T 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T takes a program P and produces functionally identical program P’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P’ is harder for humans to reverse engineer and for algorithms to analyze and revert to P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sz="1600" dirty="0">
                <a:solidFill>
                  <a:schemeClr val="tx1"/>
                </a:solidFill>
              </a:rPr>
              <a:t>T(P) = P’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Who uses obfuscation?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lang="en-US" sz="1600" dirty="0">
                <a:solidFill>
                  <a:schemeClr val="tx1"/>
                </a:solidFill>
              </a:rPr>
              <a:t>Commodity malware authors?</a:t>
            </a:r>
          </a:p>
          <a:p>
            <a:pPr marL="1219170" lvl="1" indent="-423323">
              <a:buSzPts val="1400"/>
              <a:buFont typeface="Arial" panose="020B0604020202020204" pitchFamily="34" charset="0"/>
              <a:buChar char="•"/>
              <a:defRPr sz="1400"/>
            </a:pPr>
            <a:r>
              <a:rPr lang="en-US" sz="1600" dirty="0">
                <a:solidFill>
                  <a:schemeClr val="tx1"/>
                </a:solidFill>
              </a:rPr>
              <a:t>Advanced persistent threats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D5FBC29C-1B84-4C75-B2CA-1DD9EC56A78C}"/>
              </a:ext>
            </a:extLst>
          </p:cNvPr>
          <p:cNvSpPr txBox="1">
            <a:spLocks/>
          </p:cNvSpPr>
          <p:nvPr/>
        </p:nvSpPr>
        <p:spPr>
          <a:xfrm>
            <a:off x="415599" y="974367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Introduction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Related Work: Empirical Analysis</a:t>
            </a:r>
          </a:p>
        </p:txBody>
      </p:sp>
      <p:sp>
        <p:nvSpPr>
          <p:cNvPr id="14" name="Google Shape;435;p28"/>
          <p:cNvSpPr txBox="1">
            <a:spLocks/>
          </p:cNvSpPr>
          <p:nvPr/>
        </p:nvSpPr>
        <p:spPr>
          <a:xfrm>
            <a:off x="415599" y="1933866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defTabSz="121917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/>
            </a:pPr>
            <a:r>
              <a:rPr lang="en-US" kern="0" dirty="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rPr>
              <a:t>Human experiments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Limited number of subjects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Low quality subjects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Limited amount of data analyses to determine user behavior</a:t>
            </a:r>
            <a:endParaRPr lang="en-US" dirty="0">
              <a:solidFill>
                <a:schemeClr val="accent2">
                  <a:lumOff val="21764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66533" y="3826232"/>
            <a:ext cx="3352800" cy="2235200"/>
            <a:chOff x="2286000" y="2038350"/>
            <a:chExt cx="2514600" cy="1676400"/>
          </a:xfrm>
        </p:grpSpPr>
        <p:sp>
          <p:nvSpPr>
            <p:cNvPr id="119" name="main() {…"/>
            <p:cNvSpPr/>
            <p:nvPr/>
          </p:nvSpPr>
          <p:spPr>
            <a:xfrm>
              <a:off x="2286000" y="2038350"/>
              <a:ext cx="2514600" cy="1676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Students</a:t>
              </a:r>
              <a:endParaRPr sz="2200" dirty="0"/>
            </a:p>
          </p:txBody>
        </p:sp>
        <p:sp>
          <p:nvSpPr>
            <p:cNvPr id="116" name="Male"/>
            <p:cNvSpPr/>
            <p:nvPr/>
          </p:nvSpPr>
          <p:spPr>
            <a:xfrm>
              <a:off x="2514600" y="21145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  <p:sp>
          <p:nvSpPr>
            <p:cNvPr id="16" name="Male"/>
            <p:cNvSpPr/>
            <p:nvPr/>
          </p:nvSpPr>
          <p:spPr>
            <a:xfrm>
              <a:off x="3962400" y="28003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  <p:sp>
          <p:nvSpPr>
            <p:cNvPr id="19" name="Female"/>
            <p:cNvSpPr/>
            <p:nvPr/>
          </p:nvSpPr>
          <p:spPr>
            <a:xfrm>
              <a:off x="2819400" y="2724150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  <p:sp>
          <p:nvSpPr>
            <p:cNvPr id="21" name="Female"/>
            <p:cNvSpPr/>
            <p:nvPr/>
          </p:nvSpPr>
          <p:spPr>
            <a:xfrm>
              <a:off x="4267200" y="2114550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</p:grpSp>
      <p:sp>
        <p:nvSpPr>
          <p:cNvPr id="22" name="main() {…"/>
          <p:cNvSpPr/>
          <p:nvPr/>
        </p:nvSpPr>
        <p:spPr>
          <a:xfrm>
            <a:off x="660400" y="44866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Training</a:t>
            </a:r>
            <a:endParaRPr sz="2200" dirty="0"/>
          </a:p>
        </p:txBody>
      </p:sp>
      <p:sp>
        <p:nvSpPr>
          <p:cNvPr id="24" name="main() {…"/>
          <p:cNvSpPr/>
          <p:nvPr/>
        </p:nvSpPr>
        <p:spPr>
          <a:xfrm>
            <a:off x="7298267" y="44866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Experiment</a:t>
            </a:r>
            <a:endParaRPr sz="2200" dirty="0"/>
          </a:p>
        </p:txBody>
      </p:sp>
      <p:sp>
        <p:nvSpPr>
          <p:cNvPr id="25" name="main() {…"/>
          <p:cNvSpPr/>
          <p:nvPr/>
        </p:nvSpPr>
        <p:spPr>
          <a:xfrm>
            <a:off x="9804400" y="44866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Quantitative</a:t>
            </a:r>
          </a:p>
          <a:p>
            <a:pPr algn="ctr"/>
            <a:r>
              <a:rPr lang="en-US" sz="2200" dirty="0"/>
              <a:t>Results</a:t>
            </a:r>
            <a:endParaRPr sz="2200" dirty="0"/>
          </a:p>
        </p:txBody>
      </p:sp>
      <p:cxnSp>
        <p:nvCxnSpPr>
          <p:cNvPr id="30" name="Straight Arrow Connector 29"/>
          <p:cNvCxnSpPr>
            <a:stCxn id="22" idx="3"/>
            <a:endCxn id="119" idx="1"/>
          </p:cNvCxnSpPr>
          <p:nvPr/>
        </p:nvCxnSpPr>
        <p:spPr>
          <a:xfrm>
            <a:off x="2387600" y="4943832"/>
            <a:ext cx="7789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9" idx="3"/>
            <a:endCxn id="24" idx="1"/>
          </p:cNvCxnSpPr>
          <p:nvPr/>
        </p:nvCxnSpPr>
        <p:spPr>
          <a:xfrm>
            <a:off x="6519334" y="4943832"/>
            <a:ext cx="7789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4" idx="3"/>
            <a:endCxn id="25" idx="1"/>
          </p:cNvCxnSpPr>
          <p:nvPr/>
        </p:nvCxnSpPr>
        <p:spPr>
          <a:xfrm>
            <a:off x="9025467" y="4943832"/>
            <a:ext cx="7789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9768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Related Work: Empirical Analysis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736600" y="3937000"/>
            <a:ext cx="3352800" cy="2235200"/>
            <a:chOff x="2286000" y="2038350"/>
            <a:chExt cx="2514600" cy="1676400"/>
          </a:xfrm>
        </p:grpSpPr>
        <p:sp>
          <p:nvSpPr>
            <p:cNvPr id="119" name="main() {…"/>
            <p:cNvSpPr/>
            <p:nvPr/>
          </p:nvSpPr>
          <p:spPr>
            <a:xfrm>
              <a:off x="2286000" y="2038350"/>
              <a:ext cx="2514600" cy="1676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200" dirty="0"/>
                <a:t>Red Team</a:t>
              </a:r>
            </a:p>
            <a:p>
              <a:pPr algn="ctr"/>
              <a:r>
                <a:rPr lang="en-US" sz="2200" dirty="0"/>
                <a:t>Reverse Engineers</a:t>
              </a:r>
              <a:endParaRPr sz="2200" dirty="0"/>
            </a:p>
          </p:txBody>
        </p:sp>
        <p:sp>
          <p:nvSpPr>
            <p:cNvPr id="116" name="Male"/>
            <p:cNvSpPr/>
            <p:nvPr/>
          </p:nvSpPr>
          <p:spPr>
            <a:xfrm>
              <a:off x="2578100" y="20383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  <p:sp>
          <p:nvSpPr>
            <p:cNvPr id="16" name="Male"/>
            <p:cNvSpPr/>
            <p:nvPr/>
          </p:nvSpPr>
          <p:spPr>
            <a:xfrm>
              <a:off x="4483100" y="28765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  <p:sp>
          <p:nvSpPr>
            <p:cNvPr id="19" name="Female"/>
            <p:cNvSpPr/>
            <p:nvPr/>
          </p:nvSpPr>
          <p:spPr>
            <a:xfrm>
              <a:off x="2311400" y="2798656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  <p:sp>
          <p:nvSpPr>
            <p:cNvPr id="21" name="Female"/>
            <p:cNvSpPr/>
            <p:nvPr/>
          </p:nvSpPr>
          <p:spPr>
            <a:xfrm>
              <a:off x="4267200" y="2114550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200"/>
            </a:p>
          </p:txBody>
        </p:sp>
      </p:grpSp>
      <p:sp>
        <p:nvSpPr>
          <p:cNvPr id="24" name="main() {…"/>
          <p:cNvSpPr/>
          <p:nvPr/>
        </p:nvSpPr>
        <p:spPr>
          <a:xfrm>
            <a:off x="6045200" y="4597400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Observation</a:t>
            </a:r>
            <a:endParaRPr sz="2200" dirty="0"/>
          </a:p>
        </p:txBody>
      </p:sp>
      <p:sp>
        <p:nvSpPr>
          <p:cNvPr id="25" name="main() {…"/>
          <p:cNvSpPr/>
          <p:nvPr/>
        </p:nvSpPr>
        <p:spPr>
          <a:xfrm>
            <a:off x="9728200" y="4597400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Qualitative</a:t>
            </a:r>
          </a:p>
          <a:p>
            <a:pPr algn="ctr"/>
            <a:r>
              <a:rPr lang="en-US" sz="2200" dirty="0"/>
              <a:t>Results</a:t>
            </a:r>
            <a:endParaRPr sz="2200" dirty="0"/>
          </a:p>
        </p:txBody>
      </p:sp>
      <p:cxnSp>
        <p:nvCxnSpPr>
          <p:cNvPr id="32" name="Straight Arrow Connector 31"/>
          <p:cNvCxnSpPr>
            <a:stCxn id="119" idx="3"/>
            <a:endCxn id="24" idx="1"/>
          </p:cNvCxnSpPr>
          <p:nvPr/>
        </p:nvCxnSpPr>
        <p:spPr>
          <a:xfrm>
            <a:off x="4089400" y="5054600"/>
            <a:ext cx="19558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4" idx="3"/>
            <a:endCxn id="25" idx="1"/>
          </p:cNvCxnSpPr>
          <p:nvPr/>
        </p:nvCxnSpPr>
        <p:spPr>
          <a:xfrm>
            <a:off x="7772400" y="5054600"/>
            <a:ext cx="19558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43034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defTabSz="121917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/>
            </a:pPr>
            <a:r>
              <a:rPr lang="en-US" kern="0" dirty="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rPr>
              <a:t>Human experiments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Limited number of subjects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Low quality subjects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Limited amount of data analyses to determine user behavior</a:t>
            </a:r>
            <a:endParaRPr lang="en-US" dirty="0">
              <a:solidFill>
                <a:schemeClr val="accent2">
                  <a:lumOff val="21764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Related Work: Algorithmic Analysis</a:t>
            </a:r>
          </a:p>
        </p:txBody>
      </p:sp>
      <p:sp>
        <p:nvSpPr>
          <p:cNvPr id="14" name="Google Shape;435;p28"/>
          <p:cNvSpPr txBox="1">
            <a:spLocks/>
          </p:cNvSpPr>
          <p:nvPr/>
        </p:nvSpPr>
        <p:spPr>
          <a:xfrm>
            <a:off x="415599" y="1933866"/>
            <a:ext cx="11360803" cy="1587567"/>
          </a:xfrm>
          <a:prstGeom prst="rect">
            <a:avLst/>
          </a:prstGeom>
        </p:spPr>
        <p:txBody>
          <a:bodyPr/>
          <a:lstStyle/>
          <a:p>
            <a:pPr marL="609585" indent="-457189" defTabSz="121917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/>
            </a:pPr>
            <a:r>
              <a:rPr lang="en-US" kern="0" dirty="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rPr>
              <a:t>Prove difficulty of obfuscation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It often assumes particular reverse engineering modalities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It often does not consider useful approximate solutions</a:t>
            </a:r>
          </a:p>
          <a:p>
            <a:pPr marL="1219170" lvl="1" indent="-423323">
              <a:buSzPts val="1400"/>
              <a:defRPr sz="1400"/>
            </a:pPr>
            <a:r>
              <a:rPr lang="en-US" sz="1867" dirty="0"/>
              <a:t>It does not consider the human element</a:t>
            </a:r>
            <a:endParaRPr lang="en-US" kern="0" dirty="0">
              <a:solidFill>
                <a:schemeClr val="accent2">
                  <a:lumOff val="21764"/>
                </a:schemeClr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main() {…"/>
          <p:cNvSpPr/>
          <p:nvPr/>
        </p:nvSpPr>
        <p:spPr>
          <a:xfrm>
            <a:off x="5232400" y="44358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Reduce to</a:t>
            </a:r>
          </a:p>
          <a:p>
            <a:pPr algn="ctr"/>
            <a:r>
              <a:rPr lang="en-US" sz="2200" dirty="0"/>
              <a:t>Hard Problem</a:t>
            </a:r>
            <a:endParaRPr sz="2200" dirty="0"/>
          </a:p>
        </p:txBody>
      </p:sp>
      <p:sp>
        <p:nvSpPr>
          <p:cNvPr id="25" name="main() {…"/>
          <p:cNvSpPr/>
          <p:nvPr/>
        </p:nvSpPr>
        <p:spPr>
          <a:xfrm>
            <a:off x="9639300" y="44358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Proof of</a:t>
            </a:r>
          </a:p>
          <a:p>
            <a:pPr algn="ctr"/>
            <a:r>
              <a:rPr lang="en-US" sz="2200" dirty="0"/>
              <a:t>Difficulty</a:t>
            </a:r>
            <a:endParaRPr sz="2200" dirty="0"/>
          </a:p>
        </p:txBody>
      </p:sp>
      <p:cxnSp>
        <p:nvCxnSpPr>
          <p:cNvPr id="32" name="Straight Arrow Connector 31"/>
          <p:cNvCxnSpPr>
            <a:stCxn id="15" idx="3"/>
            <a:endCxn id="24" idx="1"/>
          </p:cNvCxnSpPr>
          <p:nvPr/>
        </p:nvCxnSpPr>
        <p:spPr>
          <a:xfrm>
            <a:off x="2552701" y="4893032"/>
            <a:ext cx="26797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4" idx="3"/>
            <a:endCxn id="25" idx="1"/>
          </p:cNvCxnSpPr>
          <p:nvPr/>
        </p:nvCxnSpPr>
        <p:spPr>
          <a:xfrm>
            <a:off x="6959601" y="4893032"/>
            <a:ext cx="26797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main() {…"/>
          <p:cNvSpPr/>
          <p:nvPr/>
        </p:nvSpPr>
        <p:spPr>
          <a:xfrm>
            <a:off x="825500" y="44358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200" dirty="0"/>
              <a:t>Transform</a:t>
            </a:r>
            <a:endParaRPr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0;p14"/>
          <p:cNvSpPr txBox="1">
            <a:spLocks/>
          </p:cNvSpPr>
          <p:nvPr/>
        </p:nvSpPr>
        <p:spPr>
          <a:xfrm>
            <a:off x="415599" y="990600"/>
            <a:ext cx="11360803" cy="763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defTabSz="877823">
              <a:defRPr sz="2688"/>
            </a:lvl1pPr>
          </a:lstStyle>
          <a:p>
            <a:pPr defTabSz="117040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84" kern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RevEngE</a:t>
            </a:r>
            <a:endParaRPr lang="en-US" sz="3584" kern="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3183467" y="4572000"/>
            <a:ext cx="3352800" cy="2251432"/>
            <a:chOff x="2286000" y="2026176"/>
            <a:chExt cx="2514600" cy="1688574"/>
          </a:xfrm>
        </p:grpSpPr>
        <p:sp>
          <p:nvSpPr>
            <p:cNvPr id="119" name="main() {…"/>
            <p:cNvSpPr/>
            <p:nvPr/>
          </p:nvSpPr>
          <p:spPr>
            <a:xfrm>
              <a:off x="2286000" y="2038350"/>
              <a:ext cx="2514600" cy="1676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000" dirty="0"/>
                <a:t>Reverse Engineers</a:t>
              </a:r>
              <a:endParaRPr sz="2000" dirty="0"/>
            </a:p>
          </p:txBody>
        </p:sp>
        <p:sp>
          <p:nvSpPr>
            <p:cNvPr id="116" name="Male"/>
            <p:cNvSpPr/>
            <p:nvPr/>
          </p:nvSpPr>
          <p:spPr>
            <a:xfrm>
              <a:off x="2470150" y="2026176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000"/>
            </a:p>
          </p:txBody>
        </p:sp>
        <p:sp>
          <p:nvSpPr>
            <p:cNvPr id="16" name="Male"/>
            <p:cNvSpPr/>
            <p:nvPr/>
          </p:nvSpPr>
          <p:spPr>
            <a:xfrm>
              <a:off x="4483100" y="2876550"/>
              <a:ext cx="293009" cy="79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000"/>
            </a:p>
          </p:txBody>
        </p:sp>
        <p:sp>
          <p:nvSpPr>
            <p:cNvPr id="19" name="Female"/>
            <p:cNvSpPr/>
            <p:nvPr/>
          </p:nvSpPr>
          <p:spPr>
            <a:xfrm>
              <a:off x="2311400" y="2798656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000"/>
            </a:p>
          </p:txBody>
        </p:sp>
        <p:sp>
          <p:nvSpPr>
            <p:cNvPr id="21" name="Female"/>
            <p:cNvSpPr/>
            <p:nvPr/>
          </p:nvSpPr>
          <p:spPr>
            <a:xfrm>
              <a:off x="4267200" y="2114550"/>
              <a:ext cx="384237" cy="8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60959" rIns="60959" anchor="ctr"/>
            <a:lstStyle/>
            <a:p>
              <a:endParaRPr sz="2000"/>
            </a:p>
          </p:txBody>
        </p:sp>
      </p:grpSp>
      <p:sp>
        <p:nvSpPr>
          <p:cNvPr id="25" name="main() {…"/>
          <p:cNvSpPr/>
          <p:nvPr/>
        </p:nvSpPr>
        <p:spPr>
          <a:xfrm>
            <a:off x="609600" y="52486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 err="1"/>
              <a:t>RevEngE</a:t>
            </a:r>
            <a:endParaRPr lang="en-US" sz="2000" dirty="0"/>
          </a:p>
          <a:p>
            <a:pPr algn="ctr"/>
            <a:r>
              <a:rPr lang="en-US" sz="2000" dirty="0"/>
              <a:t>Challenges</a:t>
            </a:r>
            <a:endParaRPr sz="2000" dirty="0"/>
          </a:p>
        </p:txBody>
      </p:sp>
      <p:cxnSp>
        <p:nvCxnSpPr>
          <p:cNvPr id="32" name="Straight Arrow Connector 31"/>
          <p:cNvCxnSpPr>
            <a:stCxn id="119" idx="3"/>
            <a:endCxn id="14" idx="1"/>
          </p:cNvCxnSpPr>
          <p:nvPr/>
        </p:nvCxnSpPr>
        <p:spPr>
          <a:xfrm>
            <a:off x="6536267" y="5705832"/>
            <a:ext cx="84666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Google Shape;435;p28"/>
          <p:cNvSpPr txBox="1">
            <a:spLocks/>
          </p:cNvSpPr>
          <p:nvPr/>
        </p:nvSpPr>
        <p:spPr>
          <a:xfrm>
            <a:off x="415599" y="1933866"/>
            <a:ext cx="11360803" cy="1485967"/>
          </a:xfrm>
          <a:prstGeom prst="rect">
            <a:avLst/>
          </a:prstGeom>
        </p:spPr>
        <p:txBody>
          <a:bodyPr/>
          <a:lstStyle/>
          <a:p>
            <a:pPr marL="609585" indent="-457189" hangingPunct="1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 err="1"/>
              <a:t>Crowdsources</a:t>
            </a:r>
            <a:r>
              <a:rPr lang="en-US" dirty="0"/>
              <a:t> reverse engineering attacks on obfuscations</a:t>
            </a:r>
          </a:p>
          <a:p>
            <a:pPr marL="609585" indent="-457189" hangingPunct="1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Analyzes the data to develop answers to Alice and Bob’s questions</a:t>
            </a:r>
          </a:p>
        </p:txBody>
      </p:sp>
      <p:sp>
        <p:nvSpPr>
          <p:cNvPr id="14" name="main() {…"/>
          <p:cNvSpPr/>
          <p:nvPr/>
        </p:nvSpPr>
        <p:spPr>
          <a:xfrm>
            <a:off x="7382933" y="52486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 err="1"/>
              <a:t>RevEngE</a:t>
            </a:r>
            <a:endParaRPr lang="en-US" sz="2000" dirty="0"/>
          </a:p>
          <a:p>
            <a:pPr algn="ctr"/>
            <a:r>
              <a:rPr lang="en-US" sz="2000" dirty="0"/>
              <a:t>Analytics</a:t>
            </a:r>
            <a:endParaRPr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9956800" y="4791432"/>
            <a:ext cx="1727200" cy="1828800"/>
            <a:chOff x="7467600" y="3257550"/>
            <a:chExt cx="1295400" cy="1371600"/>
          </a:xfrm>
        </p:grpSpPr>
        <p:sp>
          <p:nvSpPr>
            <p:cNvPr id="22" name="main() {…"/>
            <p:cNvSpPr/>
            <p:nvPr/>
          </p:nvSpPr>
          <p:spPr>
            <a:xfrm>
              <a:off x="7467600" y="32575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000" dirty="0"/>
                <a:t>Best RE</a:t>
              </a:r>
            </a:p>
            <a:p>
              <a:pPr algn="ctr"/>
              <a:r>
                <a:rPr lang="en-US" sz="2000" dirty="0"/>
                <a:t>Practices</a:t>
              </a:r>
              <a:endParaRPr sz="2000" dirty="0"/>
            </a:p>
          </p:txBody>
        </p:sp>
        <p:sp>
          <p:nvSpPr>
            <p:cNvPr id="23" name="main() {…"/>
            <p:cNvSpPr/>
            <p:nvPr/>
          </p:nvSpPr>
          <p:spPr>
            <a:xfrm>
              <a:off x="7467600" y="3943350"/>
              <a:ext cx="1295400" cy="685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60959" rIns="60959" anchor="ctr"/>
            <a:lstStyle/>
            <a:p>
              <a:pPr algn="ctr"/>
              <a:r>
                <a:rPr lang="en-US" sz="2000" dirty="0"/>
                <a:t>Resilience</a:t>
              </a:r>
            </a:p>
            <a:p>
              <a:pPr algn="ctr"/>
              <a:r>
                <a:rPr lang="en-US" sz="2000" dirty="0"/>
                <a:t>Metrics</a:t>
              </a:r>
              <a:endParaRPr sz="2000" dirty="0"/>
            </a:p>
          </p:txBody>
        </p:sp>
      </p:grpSp>
      <p:cxnSp>
        <p:nvCxnSpPr>
          <p:cNvPr id="27" name="Straight Arrow Connector 26"/>
          <p:cNvCxnSpPr>
            <a:stCxn id="14" idx="3"/>
            <a:endCxn id="22" idx="1"/>
          </p:cNvCxnSpPr>
          <p:nvPr/>
        </p:nvCxnSpPr>
        <p:spPr>
          <a:xfrm flipV="1">
            <a:off x="9110133" y="5248632"/>
            <a:ext cx="846667" cy="457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14" idx="3"/>
            <a:endCxn id="23" idx="1"/>
          </p:cNvCxnSpPr>
          <p:nvPr/>
        </p:nvCxnSpPr>
        <p:spPr>
          <a:xfrm>
            <a:off x="9110133" y="5705832"/>
            <a:ext cx="846667" cy="457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5" idx="3"/>
            <a:endCxn id="119" idx="1"/>
          </p:cNvCxnSpPr>
          <p:nvPr/>
        </p:nvCxnSpPr>
        <p:spPr>
          <a:xfrm>
            <a:off x="2336800" y="5705832"/>
            <a:ext cx="84666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main() {…"/>
          <p:cNvSpPr/>
          <p:nvPr/>
        </p:nvSpPr>
        <p:spPr>
          <a:xfrm>
            <a:off x="609600" y="30134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/>
              <a:t>1: Generate Program</a:t>
            </a:r>
            <a:endParaRPr sz="2000" dirty="0"/>
          </a:p>
        </p:txBody>
      </p:sp>
      <p:sp>
        <p:nvSpPr>
          <p:cNvPr id="37" name="main() {…"/>
          <p:cNvSpPr/>
          <p:nvPr/>
        </p:nvSpPr>
        <p:spPr>
          <a:xfrm>
            <a:off x="2921000" y="30134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/>
              <a:t>2: Obfuscate Program</a:t>
            </a:r>
            <a:endParaRPr sz="2000" dirty="0"/>
          </a:p>
        </p:txBody>
      </p:sp>
      <p:sp>
        <p:nvSpPr>
          <p:cNvPr id="38" name="main() {…"/>
          <p:cNvSpPr/>
          <p:nvPr/>
        </p:nvSpPr>
        <p:spPr>
          <a:xfrm>
            <a:off x="5232400" y="30134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/>
              <a:t>3: Reverse Engineer Program</a:t>
            </a:r>
            <a:endParaRPr sz="2000" dirty="0"/>
          </a:p>
        </p:txBody>
      </p:sp>
      <p:sp>
        <p:nvSpPr>
          <p:cNvPr id="39" name="main() {…"/>
          <p:cNvSpPr/>
          <p:nvPr/>
        </p:nvSpPr>
        <p:spPr>
          <a:xfrm>
            <a:off x="7543800" y="30134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/>
              <a:t>4: Grade Solution </a:t>
            </a:r>
            <a:endParaRPr sz="2000" dirty="0"/>
          </a:p>
        </p:txBody>
      </p:sp>
      <p:sp>
        <p:nvSpPr>
          <p:cNvPr id="40" name="main() {…"/>
          <p:cNvSpPr/>
          <p:nvPr/>
        </p:nvSpPr>
        <p:spPr>
          <a:xfrm>
            <a:off x="9855200" y="3013432"/>
            <a:ext cx="1727200" cy="914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/>
          <a:lstStyle/>
          <a:p>
            <a:pPr algn="ctr"/>
            <a:r>
              <a:rPr lang="en-US" sz="2000" dirty="0"/>
              <a:t>5: Analyze Data</a:t>
            </a:r>
            <a:endParaRPr sz="2000" dirty="0"/>
          </a:p>
        </p:txBody>
      </p:sp>
      <p:cxnSp>
        <p:nvCxnSpPr>
          <p:cNvPr id="42" name="Straight Arrow Connector 41"/>
          <p:cNvCxnSpPr>
            <a:stCxn id="36" idx="3"/>
            <a:endCxn id="37" idx="1"/>
          </p:cNvCxnSpPr>
          <p:nvPr/>
        </p:nvCxnSpPr>
        <p:spPr>
          <a:xfrm>
            <a:off x="2336800" y="3470632"/>
            <a:ext cx="584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37" idx="3"/>
            <a:endCxn id="38" idx="1"/>
          </p:cNvCxnSpPr>
          <p:nvPr/>
        </p:nvCxnSpPr>
        <p:spPr>
          <a:xfrm>
            <a:off x="4648200" y="3470632"/>
            <a:ext cx="584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/>
          <p:cNvCxnSpPr>
            <a:stCxn id="38" idx="3"/>
            <a:endCxn id="39" idx="1"/>
          </p:cNvCxnSpPr>
          <p:nvPr/>
        </p:nvCxnSpPr>
        <p:spPr>
          <a:xfrm>
            <a:off x="6959600" y="3470632"/>
            <a:ext cx="584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39" idx="3"/>
            <a:endCxn id="40" idx="1"/>
          </p:cNvCxnSpPr>
          <p:nvPr/>
        </p:nvCxnSpPr>
        <p:spPr>
          <a:xfrm>
            <a:off x="9271000" y="3470632"/>
            <a:ext cx="584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Euphemia UCAS Bold"/>
        <a:ea typeface="ＭＳ Ｐゴシック"/>
        <a:cs typeface=""/>
      </a:majorFont>
      <a:minorFont>
        <a:latin typeface="Euphemia UCA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2100</TotalTime>
  <Words>702</Words>
  <Application>Microsoft Office PowerPoint</Application>
  <PresentationFormat>Widescreen</PresentationFormat>
  <Paragraphs>189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Euphemia UCAS</vt:lpstr>
      <vt:lpstr>Euphemia UCAS Bold</vt:lpstr>
      <vt:lpstr>Euphemia UCAS Italic</vt:lpstr>
      <vt:lpstr>Wingdings</vt:lpstr>
      <vt:lpstr>Blank Presentation</vt:lpstr>
      <vt:lpstr>Getting RevEngE: A System for Analyzing Reverse Engineering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jose nazario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08 Presentation Template</dc:title>
  <dc:creator>jose nazario</dc:creator>
  <cp:lastModifiedBy>Taylor, Claire Garrett - (cgtboy1988)</cp:lastModifiedBy>
  <cp:revision>51</cp:revision>
  <dcterms:created xsi:type="dcterms:W3CDTF">2008-08-25T13:12:07Z</dcterms:created>
  <dcterms:modified xsi:type="dcterms:W3CDTF">2019-10-03T00:51:28Z</dcterms:modified>
</cp:coreProperties>
</file>