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5" r:id="rId3"/>
  </p:sldMasterIdLst>
  <p:notesMasterIdLst>
    <p:notesMasterId r:id="rId18"/>
  </p:notesMasterIdLst>
  <p:sldIdLst>
    <p:sldId id="256" r:id="rId4"/>
    <p:sldId id="257" r:id="rId5"/>
    <p:sldId id="258" r:id="rId6"/>
    <p:sldId id="259" r:id="rId7"/>
    <p:sldId id="286" r:id="rId8"/>
    <p:sldId id="287" r:id="rId9"/>
    <p:sldId id="288" r:id="rId10"/>
    <p:sldId id="289" r:id="rId11"/>
    <p:sldId id="290" r:id="rId12"/>
    <p:sldId id="270" r:id="rId13"/>
    <p:sldId id="291" r:id="rId14"/>
    <p:sldId id="271" r:id="rId15"/>
    <p:sldId id="292" r:id="rId16"/>
    <p:sldId id="280" r:id="rId17"/>
  </p:sldIdLst>
  <p:sldSz cx="12192000" cy="6858000"/>
  <p:notesSz cx="6858000" cy="9144000"/>
  <p:embeddedFontLst>
    <p:embeddedFont>
      <p:font typeface="Calibri" panose="020F0502020204030204" charset="0"/>
      <p:regular r:id="rId22"/>
    </p:embeddedFont>
  </p:embeddedFontLst>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E83D5"/>
    <a:srgbClr val="C2E0F7"/>
    <a:srgbClr val="319FDF"/>
    <a:srgbClr val="D9D9D9"/>
    <a:srgbClr val="DCDCDC"/>
    <a:srgbClr val="F0F0F0"/>
    <a:srgbClr val="E6E6E6"/>
    <a:srgbClr val="C8C8C8"/>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4012"/>
        <p:guide pos="45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gs" Target="tags/tag105.xml"/><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amp;pky320_sjzg_VCG211332918774_sjzg_VCG211332918774&amp;"/>
          <p:cNvPicPr>
            <a:picLocks noChangeAspect="1"/>
          </p:cNvPicPr>
          <p:nvPr userDrawn="1"/>
        </p:nvPicPr>
        <p:blipFill>
          <a:blip r:embed="rId2"/>
          <a:stretch>
            <a:fillRect/>
          </a:stretch>
        </p:blipFill>
        <p:spPr>
          <a:xfrm flipH="1">
            <a:off x="-29845" y="-38100"/>
            <a:ext cx="12232640" cy="6915785"/>
          </a:xfrm>
          <a:prstGeom prst="rect">
            <a:avLst/>
          </a:prstGeom>
        </p:spPr>
      </p:pic>
      <p:sp>
        <p:nvSpPr>
          <p:cNvPr id="8" name="矩形 7"/>
          <p:cNvSpPr/>
          <p:nvPr userDrawn="1"/>
        </p:nvSpPr>
        <p:spPr>
          <a:xfrm>
            <a:off x="-28575" y="-80645"/>
            <a:ext cx="12238990" cy="696214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16510"/>
            <a:ext cx="12207875" cy="6857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5" name="矩形 4"/>
          <p:cNvSpPr/>
          <p:nvPr userDrawn="1"/>
        </p:nvSpPr>
        <p:spPr>
          <a:xfrm>
            <a:off x="0" y="-16510"/>
            <a:ext cx="12207875" cy="6857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流程图: 延期 1"/>
          <p:cNvSpPr/>
          <p:nvPr userDrawn="1"/>
        </p:nvSpPr>
        <p:spPr>
          <a:xfrm>
            <a:off x="-10795" y="-16510"/>
            <a:ext cx="5529580" cy="7007225"/>
          </a:xfrm>
          <a:prstGeom prst="flowChartDelay">
            <a:avLst/>
          </a:prstGeom>
          <a:blipFill rotWithShape="1">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延期 3"/>
          <p:cNvSpPr/>
          <p:nvPr userDrawn="1"/>
        </p:nvSpPr>
        <p:spPr>
          <a:xfrm>
            <a:off x="-10795" y="-16510"/>
            <a:ext cx="5529580" cy="7007225"/>
          </a:xfrm>
          <a:prstGeom prst="flowChartDelay">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16510"/>
            <a:ext cx="12207875" cy="6857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图片 8" descr="&amp;pky320_sjzg_VCG211332918774_sjzg_VCG211332918774&amp;"/>
          <p:cNvPicPr>
            <a:picLocks noChangeAspect="1"/>
          </p:cNvPicPr>
          <p:nvPr userDrawn="1"/>
        </p:nvPicPr>
        <p:blipFill>
          <a:blip r:embed="rId2"/>
          <a:stretch>
            <a:fillRect/>
          </a:stretch>
        </p:blipFill>
        <p:spPr>
          <a:xfrm flipH="1">
            <a:off x="-29845" y="-38100"/>
            <a:ext cx="12232640" cy="6915785"/>
          </a:xfrm>
          <a:prstGeom prst="rect">
            <a:avLst/>
          </a:prstGeom>
        </p:spPr>
      </p:pic>
      <p:sp>
        <p:nvSpPr>
          <p:cNvPr id="10" name="矩形 9"/>
          <p:cNvSpPr/>
          <p:nvPr userDrawn="1"/>
        </p:nvSpPr>
        <p:spPr>
          <a:xfrm>
            <a:off x="-28575" y="-80645"/>
            <a:ext cx="12238990" cy="696214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7" name="流程图: 延期 6"/>
          <p:cNvSpPr/>
          <p:nvPr userDrawn="1"/>
        </p:nvSpPr>
        <p:spPr>
          <a:xfrm>
            <a:off x="-48895" y="-80645"/>
            <a:ext cx="5762625" cy="6990715"/>
          </a:xfrm>
          <a:prstGeom prst="flowChartDelay">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pic>
        <p:nvPicPr>
          <p:cNvPr id="2" name="图片 1" descr="&amp;pky320_sjzg_VCG211332918774_sjzg_VCG211332918774&amp;"/>
          <p:cNvPicPr>
            <a:picLocks noChangeAspect="1"/>
          </p:cNvPicPr>
          <p:nvPr userDrawn="1"/>
        </p:nvPicPr>
        <p:blipFill>
          <a:blip r:embed="rId2"/>
          <a:stretch>
            <a:fillRect/>
          </a:stretch>
        </p:blipFill>
        <p:spPr>
          <a:xfrm>
            <a:off x="-29845" y="-66040"/>
            <a:ext cx="12232640" cy="6934200"/>
          </a:xfrm>
          <a:prstGeom prst="rect">
            <a:avLst/>
          </a:prstGeom>
        </p:spPr>
      </p:pic>
      <p:sp>
        <p:nvSpPr>
          <p:cNvPr id="8" name="矩形 7"/>
          <p:cNvSpPr/>
          <p:nvPr userDrawn="1"/>
        </p:nvSpPr>
        <p:spPr>
          <a:xfrm>
            <a:off x="-9525" y="-60960"/>
            <a:ext cx="12238990" cy="697103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7" name="流程图: 延期 6"/>
          <p:cNvSpPr/>
          <p:nvPr userDrawn="1"/>
        </p:nvSpPr>
        <p:spPr>
          <a:xfrm flipH="1">
            <a:off x="6428105" y="-71755"/>
            <a:ext cx="5762625" cy="6990715"/>
          </a:xfrm>
          <a:prstGeom prst="flowChartDelay">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userDrawn="1"/>
        </p:nvSpPr>
        <p:spPr>
          <a:xfrm>
            <a:off x="5067300" y="-164465"/>
            <a:ext cx="309880" cy="368300"/>
          </a:xfrm>
          <a:prstGeom prst="rect">
            <a:avLst/>
          </a:prstGeom>
          <a:noFill/>
        </p:spPr>
        <p:txBody>
          <a:bodyPr wrap="none" rtlCol="0">
            <a:spAutoFit/>
          </a:bodyPr>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pic>
        <p:nvPicPr>
          <p:cNvPr id="7" name="图片 6" descr="&amp;pky320_sjzg_VCG211332918774_sjzg_VCG211332918774&amp;"/>
          <p:cNvPicPr>
            <a:picLocks noChangeAspect="1"/>
          </p:cNvPicPr>
          <p:nvPr userDrawn="1"/>
        </p:nvPicPr>
        <p:blipFill>
          <a:blip r:embed="rId2"/>
          <a:stretch>
            <a:fillRect/>
          </a:stretch>
        </p:blipFill>
        <p:spPr>
          <a:xfrm flipH="1">
            <a:off x="-29845" y="-38100"/>
            <a:ext cx="12232640" cy="6915785"/>
          </a:xfrm>
          <a:prstGeom prst="rect">
            <a:avLst/>
          </a:prstGeom>
        </p:spPr>
      </p:pic>
      <p:sp>
        <p:nvSpPr>
          <p:cNvPr id="8" name="矩形 7"/>
          <p:cNvSpPr/>
          <p:nvPr userDrawn="1"/>
        </p:nvSpPr>
        <p:spPr>
          <a:xfrm>
            <a:off x="-28575" y="-80645"/>
            <a:ext cx="12238990" cy="696214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userDrawn="1"/>
        </p:nvSpPr>
        <p:spPr>
          <a:xfrm>
            <a:off x="569595" y="340360"/>
            <a:ext cx="11121390" cy="6202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pic>
        <p:nvPicPr>
          <p:cNvPr id="7" name="图片 6" descr="&amp;pky320_sjzg_VCG211332918774_sjzg_VCG211332918774&amp;"/>
          <p:cNvPicPr>
            <a:picLocks noChangeAspect="1"/>
          </p:cNvPicPr>
          <p:nvPr userDrawn="1"/>
        </p:nvPicPr>
        <p:blipFill>
          <a:blip r:embed="rId2"/>
          <a:stretch>
            <a:fillRect/>
          </a:stretch>
        </p:blipFill>
        <p:spPr>
          <a:xfrm flipH="1">
            <a:off x="-29845" y="-38100"/>
            <a:ext cx="12232640" cy="6915785"/>
          </a:xfrm>
          <a:prstGeom prst="rect">
            <a:avLst/>
          </a:prstGeom>
        </p:spPr>
      </p:pic>
      <p:sp>
        <p:nvSpPr>
          <p:cNvPr id="8" name="矩形 7"/>
          <p:cNvSpPr/>
          <p:nvPr userDrawn="1"/>
        </p:nvSpPr>
        <p:spPr>
          <a:xfrm>
            <a:off x="-28575" y="-80645"/>
            <a:ext cx="12238990" cy="6962140"/>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userDrawn="1"/>
        </p:nvSpPr>
        <p:spPr>
          <a:xfrm>
            <a:off x="-38100" y="-75565"/>
            <a:ext cx="12237085" cy="536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14" name="矩形 13"/>
          <p:cNvSpPr/>
          <p:nvPr userDrawn="1"/>
        </p:nvSpPr>
        <p:spPr>
          <a:xfrm>
            <a:off x="-9525" y="-92710"/>
            <a:ext cx="12207875" cy="6857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descr="&amp;pky320_sjzg_VCG211332918774_sjzg_VCG211332918774&amp;"/>
          <p:cNvPicPr>
            <a:picLocks noChangeAspect="1"/>
          </p:cNvPicPr>
          <p:nvPr userDrawn="1"/>
        </p:nvPicPr>
        <p:blipFill>
          <a:blip r:embed="rId2"/>
          <a:srcRect l="114" t="-119" r="-93" b="92673"/>
          <a:stretch>
            <a:fillRect/>
          </a:stretch>
        </p:blipFill>
        <p:spPr>
          <a:xfrm flipH="1">
            <a:off x="-41275" y="-46355"/>
            <a:ext cx="12230100" cy="514985"/>
          </a:xfrm>
          <a:custGeom>
            <a:avLst/>
            <a:gdLst/>
            <a:ahLst/>
            <a:cxnLst>
              <a:cxn ang="3">
                <a:pos x="hc" y="t"/>
              </a:cxn>
              <a:cxn ang="cd2">
                <a:pos x="l" y="vc"/>
              </a:cxn>
              <a:cxn ang="cd4">
                <a:pos x="hc" y="b"/>
              </a:cxn>
              <a:cxn ang="0">
                <a:pos x="r" y="vc"/>
              </a:cxn>
            </a:cxnLst>
            <a:rect l="l" t="t" r="r" b="b"/>
            <a:pathLst>
              <a:path w="19260" h="811">
                <a:moveTo>
                  <a:pt x="19260" y="0"/>
                </a:moveTo>
                <a:lnTo>
                  <a:pt x="0" y="0"/>
                </a:lnTo>
                <a:lnTo>
                  <a:pt x="0" y="13"/>
                </a:lnTo>
                <a:lnTo>
                  <a:pt x="19242" y="13"/>
                </a:lnTo>
                <a:lnTo>
                  <a:pt x="19242" y="811"/>
                </a:lnTo>
                <a:lnTo>
                  <a:pt x="19260" y="811"/>
                </a:lnTo>
                <a:lnTo>
                  <a:pt x="19260" y="0"/>
                </a:lnTo>
                <a:close/>
              </a:path>
            </a:pathLst>
          </a:custGeom>
        </p:spPr>
      </p:pic>
      <p:pic>
        <p:nvPicPr>
          <p:cNvPr id="9" name="图片 8" descr="&amp;pky320_sjzg_VCG211332918774_sjzg_VCG211332918774&amp;"/>
          <p:cNvPicPr>
            <a:picLocks noChangeAspect="1"/>
          </p:cNvPicPr>
          <p:nvPr userDrawn="1"/>
        </p:nvPicPr>
        <p:blipFill>
          <a:blip r:embed="rId2"/>
          <a:srcRect l="140" t="92801"/>
          <a:stretch>
            <a:fillRect/>
          </a:stretch>
        </p:blipFill>
        <p:spPr>
          <a:xfrm flipH="1">
            <a:off x="-29845" y="6456045"/>
            <a:ext cx="12215495" cy="421640"/>
          </a:xfrm>
          <a:custGeom>
            <a:avLst/>
            <a:gdLst/>
            <a:ahLst/>
            <a:cxnLst>
              <a:cxn ang="3">
                <a:pos x="hc" y="t"/>
              </a:cxn>
              <a:cxn ang="cd2">
                <a:pos x="l" y="vc"/>
              </a:cxn>
              <a:cxn ang="cd4">
                <a:pos x="hc" y="b"/>
              </a:cxn>
              <a:cxn ang="0">
                <a:pos x="r" y="vc"/>
              </a:cxn>
            </a:cxnLst>
            <a:rect l="l" t="t" r="r" b="b"/>
            <a:pathLst>
              <a:path w="19237" h="784">
                <a:moveTo>
                  <a:pt x="19237" y="0"/>
                </a:moveTo>
                <a:lnTo>
                  <a:pt x="19237" y="784"/>
                </a:lnTo>
                <a:lnTo>
                  <a:pt x="0" y="784"/>
                </a:lnTo>
                <a:lnTo>
                  <a:pt x="0" y="0"/>
                </a:lnTo>
                <a:lnTo>
                  <a:pt x="19237" y="0"/>
                </a:lnTo>
                <a:close/>
              </a:path>
            </a:pathLst>
          </a:custGeom>
        </p:spPr>
      </p:pic>
      <p:pic>
        <p:nvPicPr>
          <p:cNvPr id="10" name="图片 9" descr="&amp;pky320_sjzg_VCG211332918774_sjzg_VCG211332918774&amp;"/>
          <p:cNvPicPr>
            <a:picLocks noChangeAspect="1"/>
          </p:cNvPicPr>
          <p:nvPr userDrawn="1"/>
        </p:nvPicPr>
        <p:blipFill>
          <a:blip r:embed="rId2"/>
          <a:srcRect l="114" b="92673"/>
          <a:stretch>
            <a:fillRect/>
          </a:stretch>
        </p:blipFill>
        <p:spPr>
          <a:xfrm flipH="1">
            <a:off x="-29845" y="-38100"/>
            <a:ext cx="12218670" cy="412115"/>
          </a:xfrm>
          <a:custGeom>
            <a:avLst/>
            <a:gdLst/>
            <a:ahLst/>
            <a:cxnLst>
              <a:cxn ang="3">
                <a:pos x="hc" y="t"/>
              </a:cxn>
              <a:cxn ang="cd2">
                <a:pos x="l" y="vc"/>
              </a:cxn>
              <a:cxn ang="cd4">
                <a:pos x="hc" y="b"/>
              </a:cxn>
              <a:cxn ang="0">
                <a:pos x="r" y="vc"/>
              </a:cxn>
            </a:cxnLst>
            <a:rect l="l" t="t" r="r" b="b"/>
            <a:pathLst>
              <a:path w="19242" h="798">
                <a:moveTo>
                  <a:pt x="0" y="0"/>
                </a:moveTo>
                <a:lnTo>
                  <a:pt x="19242" y="0"/>
                </a:lnTo>
                <a:lnTo>
                  <a:pt x="19242" y="798"/>
                </a:lnTo>
                <a:lnTo>
                  <a:pt x="0" y="798"/>
                </a:lnTo>
                <a:lnTo>
                  <a:pt x="0" y="0"/>
                </a:lnTo>
                <a:close/>
              </a:path>
            </a:pathLst>
          </a:custGeom>
        </p:spPr>
      </p:pic>
      <p:pic>
        <p:nvPicPr>
          <p:cNvPr id="11" name="图片 10" descr="&amp;pky320_sjzg_VCG211332918774_sjzg_VCG211332918774&amp;"/>
          <p:cNvPicPr>
            <a:picLocks noChangeAspect="1"/>
          </p:cNvPicPr>
          <p:nvPr userDrawn="1"/>
        </p:nvPicPr>
        <p:blipFill>
          <a:blip r:embed="rId2"/>
          <a:srcRect l="140" t="92801" r="-42" b="-248"/>
          <a:stretch>
            <a:fillRect/>
          </a:stretch>
        </p:blipFill>
        <p:spPr>
          <a:xfrm flipH="1">
            <a:off x="-34925" y="6379845"/>
            <a:ext cx="12220575" cy="514985"/>
          </a:xfrm>
          <a:custGeom>
            <a:avLst/>
            <a:gdLst/>
            <a:ahLst/>
            <a:cxnLst>
              <a:cxn ang="3">
                <a:pos x="hc" y="t"/>
              </a:cxn>
              <a:cxn ang="cd2">
                <a:pos x="l" y="vc"/>
              </a:cxn>
              <a:cxn ang="cd4">
                <a:pos x="hc" y="b"/>
              </a:cxn>
              <a:cxn ang="0">
                <a:pos x="r" y="vc"/>
              </a:cxn>
            </a:cxnLst>
            <a:rect l="l" t="t" r="r" b="b"/>
            <a:pathLst>
              <a:path w="19245" h="811">
                <a:moveTo>
                  <a:pt x="19245" y="0"/>
                </a:moveTo>
                <a:lnTo>
                  <a:pt x="19237" y="0"/>
                </a:lnTo>
                <a:lnTo>
                  <a:pt x="19237" y="784"/>
                </a:lnTo>
                <a:lnTo>
                  <a:pt x="0" y="784"/>
                </a:lnTo>
                <a:lnTo>
                  <a:pt x="0" y="811"/>
                </a:lnTo>
                <a:lnTo>
                  <a:pt x="19245" y="811"/>
                </a:lnTo>
                <a:lnTo>
                  <a:pt x="19245" y="0"/>
                </a:lnTo>
                <a:close/>
              </a:path>
            </a:pathLst>
          </a:custGeom>
        </p:spPr>
      </p:pic>
      <p:sp>
        <p:nvSpPr>
          <p:cNvPr id="12" name="矩形 11"/>
          <p:cNvSpPr/>
          <p:nvPr userDrawn="1"/>
        </p:nvSpPr>
        <p:spPr>
          <a:xfrm>
            <a:off x="-19050" y="-46355"/>
            <a:ext cx="12229465" cy="438785"/>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userDrawn="1"/>
        </p:nvSpPr>
        <p:spPr>
          <a:xfrm>
            <a:off x="-63500" y="6455410"/>
            <a:ext cx="12238990" cy="400685"/>
          </a:xfrm>
          <a:prstGeom prst="rect">
            <a:avLst/>
          </a:prstGeom>
          <a:solidFill>
            <a:schemeClr val="accent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slideLayout" Target="../slideLayouts/slideLayout2.xml"/><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6" Type="http://schemas.openxmlformats.org/officeDocument/2006/relationships/theme" Target="../theme/theme2.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7"/>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9"/>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22"/>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0"/>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1"/>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2"/>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3"/>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4"/>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1.xml"/><Relationship Id="rId2" Type="http://schemas.openxmlformats.org/officeDocument/2006/relationships/image" Target="../media/image1.sv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3.xml"/><Relationship Id="rId2" Type="http://schemas.openxmlformats.org/officeDocument/2006/relationships/image" Target="../media/image1.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5.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6.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98.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9.xml"/><Relationship Id="rId2" Type="http://schemas.openxmlformats.org/officeDocument/2006/relationships/image" Target="../media/image1.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12" name="文本框 11"/>
          <p:cNvSpPr txBox="1"/>
          <p:nvPr/>
        </p:nvSpPr>
        <p:spPr>
          <a:xfrm>
            <a:off x="1144270" y="2681605"/>
            <a:ext cx="8218170" cy="1106805"/>
          </a:xfrm>
          <a:prstGeom prst="rect">
            <a:avLst/>
          </a:prstGeom>
          <a:noFill/>
        </p:spPr>
        <p:txBody>
          <a:bodyPr wrap="square" rtlCol="0">
            <a:spAutoFit/>
          </a:bodyPr>
          <a:p>
            <a:r>
              <a:rPr lang="zh-CN" altLang="en-US" sz="6600">
                <a:solidFill>
                  <a:schemeClr val="bg1"/>
                </a:solidFill>
                <a:latin typeface="江城圆体 600W" panose="020B0800000000000000" charset="-122"/>
                <a:ea typeface="江城圆体 600W" panose="020B0800000000000000" charset="-122"/>
              </a:rPr>
              <a:t>开放接口</a:t>
            </a:r>
            <a:r>
              <a:rPr lang="en-US" altLang="zh-CN" sz="6600">
                <a:solidFill>
                  <a:schemeClr val="bg1"/>
                </a:solidFill>
                <a:latin typeface="江城圆体 600W" panose="020B0800000000000000" charset="-122"/>
                <a:ea typeface="江城圆体 600W" panose="020B0800000000000000" charset="-122"/>
              </a:rPr>
              <a:t>API</a:t>
            </a:r>
            <a:r>
              <a:rPr lang="zh-CN" altLang="en-US" sz="6600">
                <a:solidFill>
                  <a:schemeClr val="bg1"/>
                </a:solidFill>
                <a:latin typeface="江城圆体 600W" panose="020B0800000000000000" charset="-122"/>
                <a:ea typeface="江城圆体 600W" panose="020B0800000000000000" charset="-122"/>
              </a:rPr>
              <a:t>安全性</a:t>
            </a:r>
            <a:endParaRPr lang="zh-CN" altLang="en-US" sz="6600">
              <a:solidFill>
                <a:schemeClr val="bg1"/>
              </a:solidFill>
              <a:latin typeface="江城圆体 600W" panose="020B0800000000000000" charset="-122"/>
              <a:ea typeface="江城圆体 600W" panose="020B0800000000000000" charset="-122"/>
            </a:endParaRPr>
          </a:p>
        </p:txBody>
      </p:sp>
      <p:grpSp>
        <p:nvGrpSpPr>
          <p:cNvPr id="30" name="组合 29"/>
          <p:cNvGrpSpPr/>
          <p:nvPr/>
        </p:nvGrpSpPr>
        <p:grpSpPr>
          <a:xfrm>
            <a:off x="1313180" y="4271645"/>
            <a:ext cx="2622550" cy="1250950"/>
            <a:chOff x="1993" y="6577"/>
            <a:chExt cx="4130" cy="1970"/>
          </a:xfrm>
        </p:grpSpPr>
        <p:sp>
          <p:nvSpPr>
            <p:cNvPr id="19" name="圆角矩形 18"/>
            <p:cNvSpPr/>
            <p:nvPr/>
          </p:nvSpPr>
          <p:spPr>
            <a:xfrm>
              <a:off x="1993" y="6577"/>
              <a:ext cx="4035" cy="8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2083" y="6742"/>
              <a:ext cx="3765" cy="580"/>
            </a:xfrm>
            <a:prstGeom prst="rect">
              <a:avLst/>
            </a:prstGeom>
            <a:noFill/>
          </p:spPr>
          <p:txBody>
            <a:bodyPr wrap="square" rtlCol="0">
              <a:spAutoFit/>
            </a:bodyPr>
            <a:p>
              <a:pPr lvl="0" algn="l">
                <a:buClrTx/>
                <a:buSzTx/>
                <a:buFontTx/>
              </a:pPr>
              <a:r>
                <a:rPr lang="zh-CN" altLang="en-US">
                  <a:solidFill>
                    <a:srgbClr val="1E83D5"/>
                  </a:solidFill>
                  <a:latin typeface="江城圆体 600W" panose="020B0800000000000000" charset="-122"/>
                  <a:ea typeface="江城圆体 600W" panose="020B0800000000000000" charset="-122"/>
                  <a:sym typeface="+mn-ea"/>
                </a:rPr>
                <a:t>汇报人：</a:t>
              </a:r>
              <a:r>
                <a:rPr lang="zh-CN" altLang="en-US">
                  <a:solidFill>
                    <a:srgbClr val="1E83D5"/>
                  </a:solidFill>
                  <a:latin typeface="江城圆体 600W" panose="020B0800000000000000" charset="-122"/>
                  <a:ea typeface="江城圆体 600W" panose="020B0800000000000000" charset="-122"/>
                  <a:sym typeface="+mn-ea"/>
                </a:rPr>
                <a:t>田磊</a:t>
              </a:r>
              <a:endParaRPr lang="zh-CN" altLang="en-US">
                <a:solidFill>
                  <a:srgbClr val="1E83D5"/>
                </a:solidFill>
                <a:latin typeface="江城圆体 600W" panose="020B0800000000000000" charset="-122"/>
                <a:ea typeface="江城圆体 600W" panose="020B0800000000000000" charset="-122"/>
                <a:sym typeface="+mn-ea"/>
              </a:endParaRPr>
            </a:p>
          </p:txBody>
        </p:sp>
        <p:sp>
          <p:nvSpPr>
            <p:cNvPr id="20" name="圆角矩形 19"/>
            <p:cNvSpPr/>
            <p:nvPr/>
          </p:nvSpPr>
          <p:spPr>
            <a:xfrm>
              <a:off x="1998" y="7662"/>
              <a:ext cx="4035" cy="8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2088" y="7827"/>
              <a:ext cx="4035" cy="580"/>
            </a:xfrm>
            <a:prstGeom prst="rect">
              <a:avLst/>
            </a:prstGeom>
            <a:noFill/>
          </p:spPr>
          <p:txBody>
            <a:bodyPr wrap="square" rtlCol="0">
              <a:spAutoFit/>
            </a:bodyPr>
            <a:p>
              <a:pPr lvl="0" algn="l">
                <a:buClrTx/>
                <a:buSzTx/>
                <a:buFontTx/>
              </a:pPr>
              <a:r>
                <a:rPr lang="zh-CN" altLang="en-US">
                  <a:solidFill>
                    <a:srgbClr val="1E83D5"/>
                  </a:solidFill>
                  <a:latin typeface="江城圆体 600W" panose="020B0800000000000000" charset="-122"/>
                  <a:ea typeface="江城圆体 600W" panose="020B0800000000000000" charset="-122"/>
                  <a:sym typeface="+mn-ea"/>
                </a:rPr>
                <a:t>汇报时间：</a:t>
              </a:r>
              <a:r>
                <a:rPr lang="en-US" altLang="zh-CN">
                  <a:solidFill>
                    <a:srgbClr val="1E83D5"/>
                  </a:solidFill>
                  <a:latin typeface="江城圆体 600W" panose="020B0800000000000000" charset="-122"/>
                  <a:ea typeface="江城圆体 600W" panose="020B0800000000000000" charset="-122"/>
                  <a:sym typeface="+mn-ea"/>
                </a:rPr>
                <a:t>2023</a:t>
              </a:r>
              <a:r>
                <a:rPr lang="zh-CN" altLang="en-US">
                  <a:solidFill>
                    <a:srgbClr val="1E83D5"/>
                  </a:solidFill>
                  <a:latin typeface="江城圆体 600W" panose="020B0800000000000000" charset="-122"/>
                  <a:ea typeface="江城圆体 600W" panose="020B0800000000000000" charset="-122"/>
                  <a:sym typeface="+mn-ea"/>
                </a:rPr>
                <a:t>年</a:t>
              </a:r>
              <a:r>
                <a:rPr lang="en-US" altLang="zh-CN">
                  <a:solidFill>
                    <a:srgbClr val="1E83D5"/>
                  </a:solidFill>
                  <a:latin typeface="江城圆体 600W" panose="020B0800000000000000" charset="-122"/>
                  <a:ea typeface="江城圆体 600W" panose="020B0800000000000000" charset="-122"/>
                  <a:sym typeface="+mn-ea"/>
                </a:rPr>
                <a:t>8</a:t>
              </a:r>
              <a:r>
                <a:rPr lang="zh-CN" altLang="en-US">
                  <a:solidFill>
                    <a:srgbClr val="1E83D5"/>
                  </a:solidFill>
                  <a:latin typeface="江城圆体 600W" panose="020B0800000000000000" charset="-122"/>
                  <a:ea typeface="江城圆体 600W" panose="020B0800000000000000" charset="-122"/>
                  <a:sym typeface="+mn-ea"/>
                </a:rPr>
                <a:t>月</a:t>
              </a:r>
              <a:endParaRPr lang="zh-CN" altLang="en-US">
                <a:solidFill>
                  <a:srgbClr val="1E83D5"/>
                </a:solidFill>
                <a:latin typeface="江城圆体 600W" panose="020B0800000000000000" charset="-122"/>
                <a:ea typeface="江城圆体 600W" panose="020B0800000000000000" charset="-122"/>
                <a:sym typeface="+mn-ea"/>
              </a:endParaRPr>
            </a:p>
          </p:txBody>
        </p:sp>
      </p:grpSp>
      <p:sp>
        <p:nvSpPr>
          <p:cNvPr id="22" name="圆柱形 21"/>
          <p:cNvSpPr/>
          <p:nvPr/>
        </p:nvSpPr>
        <p:spPr>
          <a:xfrm rot="2760000">
            <a:off x="1360805" y="-746760"/>
            <a:ext cx="75565" cy="2342515"/>
          </a:xfrm>
          <a:prstGeom prst="can">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柱形 23"/>
          <p:cNvSpPr/>
          <p:nvPr/>
        </p:nvSpPr>
        <p:spPr>
          <a:xfrm rot="2760000">
            <a:off x="725805" y="5666740"/>
            <a:ext cx="75565" cy="2342515"/>
          </a:xfrm>
          <a:prstGeom prst="ca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任意多边形 28"/>
          <p:cNvSpPr/>
          <p:nvPr/>
        </p:nvSpPr>
        <p:spPr>
          <a:xfrm rot="18900000">
            <a:off x="5799593" y="559235"/>
            <a:ext cx="2863215" cy="456565"/>
          </a:xfrm>
          <a:custGeom>
            <a:avLst/>
            <a:gdLst>
              <a:gd name="connsiteX0" fmla="*/ 574 w 4509"/>
              <a:gd name="connsiteY0" fmla="*/ 0 h 719"/>
              <a:gd name="connsiteX1" fmla="*/ 3754 w 4509"/>
              <a:gd name="connsiteY1" fmla="*/ 0 h 719"/>
              <a:gd name="connsiteX2" fmla="*/ 4509 w 4509"/>
              <a:gd name="connsiteY2" fmla="*/ 360 h 719"/>
              <a:gd name="connsiteX3" fmla="*/ 3754 w 4509"/>
              <a:gd name="connsiteY3" fmla="*/ 719 h 719"/>
              <a:gd name="connsiteX4" fmla="*/ 574 w 4509"/>
              <a:gd name="connsiteY4" fmla="*/ 719 h 719"/>
              <a:gd name="connsiteX5" fmla="*/ 0 w 4509"/>
              <a:gd name="connsiteY5" fmla="*/ 375 h 719"/>
              <a:gd name="connsiteX6" fmla="*/ 574 w 4509"/>
              <a:gd name="connsiteY6" fmla="*/ 0 h 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9" h="719">
                <a:moveTo>
                  <a:pt x="574" y="0"/>
                </a:moveTo>
                <a:lnTo>
                  <a:pt x="3754" y="0"/>
                </a:lnTo>
                <a:cubicBezTo>
                  <a:pt x="4171" y="0"/>
                  <a:pt x="4509" y="161"/>
                  <a:pt x="4509" y="360"/>
                </a:cubicBezTo>
                <a:cubicBezTo>
                  <a:pt x="4509" y="558"/>
                  <a:pt x="4171" y="719"/>
                  <a:pt x="3754" y="719"/>
                </a:cubicBezTo>
                <a:lnTo>
                  <a:pt x="574" y="719"/>
                </a:lnTo>
                <a:cubicBezTo>
                  <a:pt x="157" y="719"/>
                  <a:pt x="0" y="573"/>
                  <a:pt x="0" y="375"/>
                </a:cubicBezTo>
                <a:cubicBezTo>
                  <a:pt x="0" y="176"/>
                  <a:pt x="157" y="0"/>
                  <a:pt x="574" y="0"/>
                </a:cubicBezTo>
                <a:close/>
              </a:path>
            </a:pathLst>
          </a:cu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195195" y="361950"/>
            <a:ext cx="7851775" cy="768350"/>
            <a:chOff x="3709" y="961"/>
            <a:chExt cx="12365"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14" y="961"/>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签名的</a:t>
              </a:r>
              <a:r>
                <a:rPr lang="zh-CN" altLang="en-US" sz="4400">
                  <a:solidFill>
                    <a:srgbClr val="1E83D5"/>
                  </a:solidFill>
                  <a:latin typeface="思源黑体 CN Bold" panose="020B0800000000000000" charset="-122"/>
                  <a:ea typeface="思源黑体 CN Bold" panose="020B0800000000000000" charset="-122"/>
                </a:rPr>
                <a:t>设计</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3369"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126865" y="1056640"/>
            <a:ext cx="3938905" cy="368300"/>
          </a:xfrm>
          <a:prstGeom prst="rect">
            <a:avLst/>
          </a:prstGeom>
          <a:noFill/>
        </p:spPr>
        <p:txBody>
          <a:bodyPr wrap="square" rtlCol="0">
            <a:spAutoFit/>
          </a:bodyPr>
          <a:p>
            <a:pPr lvl="0" algn="dist">
              <a:buClrTx/>
              <a:buSzTx/>
              <a:buFontTx/>
            </a:pPr>
            <a:r>
              <a:rPr lang="zh-CN" altLang="en-US">
                <a:solidFill>
                  <a:srgbClr val="1E83D5"/>
                </a:solidFill>
                <a:latin typeface="思源黑体 CN Bold" panose="020B0800000000000000" charset="-122"/>
                <a:ea typeface="思源黑体 CN Bold" panose="020B0800000000000000" charset="-122"/>
                <a:cs typeface="Roboto Black" panose="02000000000000000000" charset="0"/>
                <a:sym typeface="+mn-ea"/>
              </a:rPr>
              <a:t> Problems and deficiencies</a:t>
            </a:r>
            <a:endParaRPr lang="zh-CN" altLang="en-US">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sp>
        <p:nvSpPr>
          <p:cNvPr id="7" name="文本框 6"/>
          <p:cNvSpPr txBox="1"/>
          <p:nvPr/>
        </p:nvSpPr>
        <p:spPr>
          <a:xfrm>
            <a:off x="1473835" y="1507490"/>
            <a:ext cx="9140825" cy="4799965"/>
          </a:xfrm>
          <a:prstGeom prst="rect">
            <a:avLst/>
          </a:prstGeom>
          <a:noFill/>
        </p:spPr>
        <p:txBody>
          <a:bodyPr wrap="square" rtlCol="0">
            <a:spAutoFit/>
          </a:bodyPr>
          <a:p>
            <a:r>
              <a:rPr lang="zh-CN" altLang="en-US"/>
              <a:t>原理：用户登录后向服务器提供用户认证信息（如账户和密码），服务器认证完后给客户端返回一个Token令牌，用户再次获取信息时，带上此令牌，如果令牌正取，则返回数据。对于获取Token信息后，访问用户相关接口，客户端请求的url需要带上如下参数：</a:t>
            </a:r>
            <a:endParaRPr lang="zh-CN" altLang="en-US"/>
          </a:p>
          <a:p>
            <a:endParaRPr lang="zh-CN" altLang="en-US"/>
          </a:p>
          <a:p>
            <a:r>
              <a:rPr lang="zh-CN" altLang="en-US"/>
              <a:t>时间戳: timestamp</a:t>
            </a:r>
            <a:endParaRPr lang="zh-CN" altLang="en-US"/>
          </a:p>
          <a:p>
            <a:r>
              <a:rPr lang="zh-CN" altLang="en-US"/>
              <a:t>Token令牌: token</a:t>
            </a:r>
            <a:endParaRPr lang="zh-CN" altLang="en-US"/>
          </a:p>
          <a:p>
            <a:endParaRPr lang="zh-CN" altLang="en-US"/>
          </a:p>
          <a:p>
            <a:r>
              <a:rPr lang="zh-CN" altLang="en-US"/>
              <a:t>然后将所有用户请求的参数按照字母排序（包括timestamp，token），然后使用MD5（可以加点盐）或者SHA1加密，全部大写，生成sign签名，这就是所说的url签名算法。然后登陆后每次调用用户信息时，带上sign，timestamp，token参数。例如：原请求https://www.zzz.com/api/user/update/info.shtml?city=北京（post和get都一样，对所有参数排序加密），加上时间戳和token后https://www.zzz.com/api/user/update/info.shtml?city=北京&amp;timestamp=12445323134&amp;token=wefkfjdskfjewfjkjfdfnc，然后根据url参数生成sign，最终的请求如https://www.zzz.com/api/user/update/info.shtml?city=北京×tamp=12445323134&amp;token=wefkfjdskfjewfjkjfdfnc&amp;sign=FDK2434JKJFD334FDF2，其最终的原理是减小明文的暴露次数，保证数据安全的访问。</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428105" y="1866900"/>
            <a:ext cx="3498850" cy="3153410"/>
          </a:xfrm>
          <a:prstGeom prst="rect">
            <a:avLst/>
          </a:prstGeom>
          <a:noFill/>
        </p:spPr>
        <p:txBody>
          <a:bodyPr wrap="square" rtlCol="0">
            <a:spAutoFit/>
          </a:bodyPr>
          <a:p>
            <a:r>
              <a:rPr lang="en-US" altLang="zh-CN" sz="19900">
                <a:ln>
                  <a:solidFill>
                    <a:schemeClr val="bg1"/>
                  </a:solidFill>
                </a:ln>
                <a:noFill/>
                <a:latin typeface="Roboto Black" panose="02000000000000000000" charset="0"/>
                <a:cs typeface="Roboto Black" panose="02000000000000000000" charset="0"/>
              </a:rPr>
              <a:t>03</a:t>
            </a:r>
            <a:endParaRPr lang="en-US" altLang="zh-CN" sz="19900">
              <a:ln>
                <a:solidFill>
                  <a:schemeClr val="bg1"/>
                </a:solidFill>
              </a:ln>
              <a:noFill/>
              <a:latin typeface="Roboto Black" panose="02000000000000000000" charset="0"/>
              <a:cs typeface="Roboto Black" panose="02000000000000000000" charset="0"/>
            </a:endParaRPr>
          </a:p>
        </p:txBody>
      </p:sp>
      <p:sp>
        <p:nvSpPr>
          <p:cNvPr id="12" name="文本框 11"/>
          <p:cNvSpPr txBox="1"/>
          <p:nvPr/>
        </p:nvSpPr>
        <p:spPr>
          <a:xfrm>
            <a:off x="655955" y="3300095"/>
            <a:ext cx="5266690" cy="1014730"/>
          </a:xfrm>
          <a:prstGeom prst="rect">
            <a:avLst/>
          </a:prstGeom>
          <a:noFill/>
        </p:spPr>
        <p:txBody>
          <a:bodyPr wrap="square" rtlCol="0">
            <a:spAutoFit/>
          </a:bodyPr>
          <a:p>
            <a:pPr algn="just"/>
            <a:r>
              <a:rPr lang="zh-CN" altLang="en-US" sz="6000">
                <a:solidFill>
                  <a:srgbClr val="1E83D5"/>
                </a:solidFill>
                <a:latin typeface="思源黑体 CN Bold" panose="020B0800000000000000" charset="-122"/>
                <a:ea typeface="思源黑体 CN Bold" panose="020B0800000000000000" charset="-122"/>
              </a:rPr>
              <a:t>具体</a:t>
            </a:r>
            <a:r>
              <a:rPr lang="zh-CN" altLang="en-US" sz="6000">
                <a:solidFill>
                  <a:srgbClr val="1E83D5"/>
                </a:solidFill>
                <a:latin typeface="思源黑体 CN Bold" panose="020B0800000000000000" charset="-122"/>
                <a:ea typeface="思源黑体 CN Bold" panose="020B0800000000000000" charset="-122"/>
              </a:rPr>
              <a:t>实现</a:t>
            </a:r>
            <a:endParaRPr lang="zh-CN" altLang="en-US" sz="6000">
              <a:solidFill>
                <a:srgbClr val="1E83D5"/>
              </a:solidFill>
              <a:latin typeface="思源黑体 CN Bold" panose="020B0800000000000000" charset="-122"/>
              <a:ea typeface="思源黑体 CN Bold" panose="020B0800000000000000" charset="-122"/>
            </a:endParaRPr>
          </a:p>
        </p:txBody>
      </p:sp>
      <p:pic>
        <p:nvPicPr>
          <p:cNvPr id="25" name="图片 24" descr="343435383135323b333733333032353bcec4b5b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0550" y="2167890"/>
            <a:ext cx="737235" cy="66738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138045" y="512445"/>
            <a:ext cx="7975600" cy="768350"/>
            <a:chOff x="3709" y="957"/>
            <a:chExt cx="12560"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975"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具体</a:t>
              </a:r>
              <a:r>
                <a:rPr lang="zh-CN" altLang="en-US" sz="4400">
                  <a:solidFill>
                    <a:srgbClr val="1E83D5"/>
                  </a:solidFill>
                  <a:latin typeface="思源黑体 CN Bold" panose="020B0800000000000000" charset="-122"/>
                  <a:ea typeface="思源黑体 CN Bold" panose="020B0800000000000000" charset="-122"/>
                </a:rPr>
                <a:t>实现</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3294" y="1547"/>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821055" y="1882775"/>
            <a:ext cx="5142230" cy="1713865"/>
            <a:chOff x="1293" y="2829"/>
            <a:chExt cx="8098" cy="2699"/>
          </a:xfrm>
        </p:grpSpPr>
        <p:grpSp>
          <p:nvGrpSpPr>
            <p:cNvPr id="5" name="组合 4"/>
            <p:cNvGrpSpPr/>
            <p:nvPr/>
          </p:nvGrpSpPr>
          <p:grpSpPr>
            <a:xfrm>
              <a:off x="1293" y="2829"/>
              <a:ext cx="8098" cy="2699"/>
              <a:chOff x="1653" y="2844"/>
              <a:chExt cx="8098" cy="2699"/>
            </a:xfrm>
          </p:grpSpPr>
          <p:sp>
            <p:nvSpPr>
              <p:cNvPr id="3" name="矩形 2"/>
              <p:cNvSpPr/>
              <p:nvPr/>
            </p:nvSpPr>
            <p:spPr>
              <a:xfrm>
                <a:off x="1653" y="2844"/>
                <a:ext cx="2294" cy="2699"/>
              </a:xfrm>
              <a:prstGeom prst="rect">
                <a:avLst/>
              </a:prstGeom>
              <a:solidFill>
                <a:srgbClr val="1E83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737" y="2844"/>
                <a:ext cx="6014" cy="2668"/>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p:cNvSpPr txBox="1"/>
              <p:nvPr/>
            </p:nvSpPr>
            <p:spPr>
              <a:xfrm>
                <a:off x="1653" y="3676"/>
                <a:ext cx="2351" cy="6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参数</a:t>
                </a:r>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校验</a:t>
                </a:r>
                <a:endPar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endParaRPr>
              </a:p>
            </p:txBody>
          </p:sp>
        </p:grpSp>
        <p:sp>
          <p:nvSpPr>
            <p:cNvPr id="7" name="文本框 44"/>
            <p:cNvSpPr txBox="1"/>
            <p:nvPr/>
          </p:nvSpPr>
          <p:spPr>
            <a:xfrm>
              <a:off x="3749" y="3178"/>
              <a:ext cx="5431" cy="10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rPr>
                <a:t>判断是否包含timestamp，token，sign参数，如果不含有返回错误码。</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grpSp>
      <p:grpSp>
        <p:nvGrpSpPr>
          <p:cNvPr id="30" name="组合 29"/>
          <p:cNvGrpSpPr/>
          <p:nvPr/>
        </p:nvGrpSpPr>
        <p:grpSpPr>
          <a:xfrm>
            <a:off x="6285230" y="1875790"/>
            <a:ext cx="5142230" cy="1713865"/>
            <a:chOff x="1293" y="2829"/>
            <a:chExt cx="8098" cy="2699"/>
          </a:xfrm>
        </p:grpSpPr>
        <p:grpSp>
          <p:nvGrpSpPr>
            <p:cNvPr id="31" name="组合 30"/>
            <p:cNvGrpSpPr/>
            <p:nvPr/>
          </p:nvGrpSpPr>
          <p:grpSpPr>
            <a:xfrm>
              <a:off x="1293" y="2829"/>
              <a:ext cx="8098" cy="2699"/>
              <a:chOff x="1653" y="2844"/>
              <a:chExt cx="8098" cy="2699"/>
            </a:xfrm>
          </p:grpSpPr>
          <p:sp>
            <p:nvSpPr>
              <p:cNvPr id="32" name="矩形 31"/>
              <p:cNvSpPr/>
              <p:nvPr/>
            </p:nvSpPr>
            <p:spPr>
              <a:xfrm>
                <a:off x="1653" y="2844"/>
                <a:ext cx="2294" cy="2699"/>
              </a:xfrm>
              <a:prstGeom prst="rect">
                <a:avLst/>
              </a:prstGeom>
              <a:solidFill>
                <a:srgbClr val="1E83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3737" y="2844"/>
                <a:ext cx="6014" cy="2668"/>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p:cNvSpPr txBox="1"/>
              <p:nvPr/>
            </p:nvSpPr>
            <p:spPr>
              <a:xfrm>
                <a:off x="1653" y="3676"/>
                <a:ext cx="2351" cy="6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过载</a:t>
                </a:r>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保护</a:t>
                </a:r>
                <a:endPar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endParaRPr>
              </a:p>
            </p:txBody>
          </p:sp>
        </p:grpSp>
        <p:sp>
          <p:nvSpPr>
            <p:cNvPr id="35" name="文本框 44"/>
            <p:cNvSpPr txBox="1"/>
            <p:nvPr/>
          </p:nvSpPr>
          <p:spPr>
            <a:xfrm>
              <a:off x="3749" y="3178"/>
              <a:ext cx="5431" cy="20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rPr>
                <a:t>判断服务器接到请求的时间和参数中的时间戳是否相差很长一段时间（时间自定义如半个小时），如果超过则说明该url已经过期</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grpSp>
      <p:grpSp>
        <p:nvGrpSpPr>
          <p:cNvPr id="36" name="组合 35"/>
          <p:cNvGrpSpPr/>
          <p:nvPr/>
        </p:nvGrpSpPr>
        <p:grpSpPr>
          <a:xfrm>
            <a:off x="821055" y="3994785"/>
            <a:ext cx="5142230" cy="1713865"/>
            <a:chOff x="1293" y="2829"/>
            <a:chExt cx="8098" cy="2699"/>
          </a:xfrm>
        </p:grpSpPr>
        <p:grpSp>
          <p:nvGrpSpPr>
            <p:cNvPr id="37" name="组合 36"/>
            <p:cNvGrpSpPr/>
            <p:nvPr/>
          </p:nvGrpSpPr>
          <p:grpSpPr>
            <a:xfrm>
              <a:off x="1293" y="2829"/>
              <a:ext cx="8098" cy="2699"/>
              <a:chOff x="1653" y="2844"/>
              <a:chExt cx="8098" cy="2699"/>
            </a:xfrm>
          </p:grpSpPr>
          <p:sp>
            <p:nvSpPr>
              <p:cNvPr id="38" name="矩形 37"/>
              <p:cNvSpPr/>
              <p:nvPr/>
            </p:nvSpPr>
            <p:spPr>
              <a:xfrm>
                <a:off x="1653" y="2844"/>
                <a:ext cx="2294" cy="2699"/>
              </a:xfrm>
              <a:prstGeom prst="rect">
                <a:avLst/>
              </a:prstGeom>
              <a:solidFill>
                <a:srgbClr val="1E83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矩形 38"/>
              <p:cNvSpPr/>
              <p:nvPr/>
            </p:nvSpPr>
            <p:spPr>
              <a:xfrm>
                <a:off x="3737" y="2844"/>
                <a:ext cx="6014" cy="2668"/>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p:cNvSpPr txBox="1"/>
              <p:nvPr/>
            </p:nvSpPr>
            <p:spPr>
              <a:xfrm>
                <a:off x="1653" y="3676"/>
                <a:ext cx="2351" cy="6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令牌</a:t>
                </a:r>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有效</a:t>
                </a:r>
                <a:endPar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endParaRPr>
              </a:p>
            </p:txBody>
          </p:sp>
        </p:grpSp>
        <p:sp>
          <p:nvSpPr>
            <p:cNvPr id="41" name="文本框 44"/>
            <p:cNvSpPr txBox="1"/>
            <p:nvPr/>
          </p:nvSpPr>
          <p:spPr>
            <a:xfrm>
              <a:off x="3749" y="3178"/>
              <a:ext cx="5431" cy="15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rPr>
                <a:t>判断token是否有效，根据请求过来的token，查询redis缓存中的uid，如果获取不到这说明该token已过期。</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grpSp>
      <p:grpSp>
        <p:nvGrpSpPr>
          <p:cNvPr id="42" name="组合 41"/>
          <p:cNvGrpSpPr/>
          <p:nvPr/>
        </p:nvGrpSpPr>
        <p:grpSpPr>
          <a:xfrm>
            <a:off x="6285230" y="3975735"/>
            <a:ext cx="5142230" cy="1713865"/>
            <a:chOff x="1293" y="2829"/>
            <a:chExt cx="8098" cy="2699"/>
          </a:xfrm>
        </p:grpSpPr>
        <p:grpSp>
          <p:nvGrpSpPr>
            <p:cNvPr id="43" name="组合 42"/>
            <p:cNvGrpSpPr/>
            <p:nvPr/>
          </p:nvGrpSpPr>
          <p:grpSpPr>
            <a:xfrm>
              <a:off x="1293" y="2829"/>
              <a:ext cx="8098" cy="2699"/>
              <a:chOff x="1653" y="2844"/>
              <a:chExt cx="8098" cy="2699"/>
            </a:xfrm>
          </p:grpSpPr>
          <p:sp>
            <p:nvSpPr>
              <p:cNvPr id="44" name="矩形 43"/>
              <p:cNvSpPr/>
              <p:nvPr/>
            </p:nvSpPr>
            <p:spPr>
              <a:xfrm>
                <a:off x="1653" y="2844"/>
                <a:ext cx="2294" cy="2699"/>
              </a:xfrm>
              <a:prstGeom prst="rect">
                <a:avLst/>
              </a:prstGeom>
              <a:solidFill>
                <a:srgbClr val="1E83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3737" y="2844"/>
                <a:ext cx="6014" cy="2668"/>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文本框"/>
              <p:cNvSpPr txBox="1"/>
              <p:nvPr/>
            </p:nvSpPr>
            <p:spPr>
              <a:xfrm>
                <a:off x="1653" y="3676"/>
                <a:ext cx="2351" cy="6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签名</a:t>
                </a:r>
                <a:r>
                  <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rPr>
                  <a:t>一致</a:t>
                </a:r>
                <a:endParaRPr lang="zh-CN" altLang="en-US" sz="2000" dirty="0">
                  <a:solidFill>
                    <a:schemeClr val="bg1"/>
                  </a:solidFill>
                  <a:effectLst/>
                  <a:latin typeface="思源黑体 CN Bold" panose="020B0800000000000000" charset="-122"/>
                  <a:ea typeface="思源黑体 CN Bold" panose="020B0800000000000000" charset="-122"/>
                  <a:cs typeface="思源黑体 CN Bold" panose="020B0800000000000000" charset="-122"/>
                </a:endParaRPr>
              </a:p>
            </p:txBody>
          </p:sp>
        </p:grpSp>
        <p:sp>
          <p:nvSpPr>
            <p:cNvPr id="47" name="文本框 44"/>
            <p:cNvSpPr txBox="1"/>
            <p:nvPr/>
          </p:nvSpPr>
          <p:spPr>
            <a:xfrm>
              <a:off x="3749" y="3178"/>
              <a:ext cx="5431" cy="153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rPr>
                <a:t>根据用户请求的url参数，服务器端按照同样的规则生成sign签名，对比签名看是否相等，相等则放行。</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gr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195195" y="361950"/>
            <a:ext cx="7851775" cy="768350"/>
            <a:chOff x="3709" y="961"/>
            <a:chExt cx="12365"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14" y="961"/>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参考</a:t>
              </a:r>
              <a:r>
                <a:rPr lang="zh-CN" altLang="en-US" sz="4400">
                  <a:solidFill>
                    <a:srgbClr val="1E83D5"/>
                  </a:solidFill>
                  <a:latin typeface="思源黑体 CN Bold" panose="020B0800000000000000" charset="-122"/>
                  <a:ea typeface="思源黑体 CN Bold" panose="020B0800000000000000" charset="-122"/>
                </a:rPr>
                <a:t>资料</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3369"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4126865" y="1056640"/>
            <a:ext cx="3938905" cy="368300"/>
          </a:xfrm>
          <a:prstGeom prst="rect">
            <a:avLst/>
          </a:prstGeom>
          <a:noFill/>
        </p:spPr>
        <p:txBody>
          <a:bodyPr wrap="square" rtlCol="0">
            <a:spAutoFit/>
          </a:bodyPr>
          <a:p>
            <a:pPr lvl="0" algn="dist">
              <a:buClrTx/>
              <a:buSzTx/>
              <a:buFontTx/>
            </a:pPr>
            <a:r>
              <a:rPr lang="zh-CN" altLang="en-US">
                <a:solidFill>
                  <a:srgbClr val="1E83D5"/>
                </a:solidFill>
                <a:latin typeface="思源黑体 CN Bold" panose="020B0800000000000000" charset="-122"/>
                <a:ea typeface="思源黑体 CN Bold" panose="020B0800000000000000" charset="-122"/>
                <a:cs typeface="Roboto Black" panose="02000000000000000000" charset="0"/>
                <a:sym typeface="+mn-ea"/>
              </a:rPr>
              <a:t> Problems and deficiencies</a:t>
            </a:r>
            <a:endParaRPr lang="zh-CN" altLang="en-US">
              <a:solidFill>
                <a:srgbClr val="1E83D5"/>
              </a:solidFill>
              <a:latin typeface="思源黑体 CN Bold" panose="020B0800000000000000" charset="-122"/>
              <a:ea typeface="思源黑体 CN Bold" panose="020B0800000000000000" charset="-122"/>
              <a:cs typeface="Roboto Black" panose="02000000000000000000" charset="0"/>
              <a:sym typeface="+mn-ea"/>
            </a:endParaRPr>
          </a:p>
        </p:txBody>
      </p:sp>
      <p:sp>
        <p:nvSpPr>
          <p:cNvPr id="7" name="文本框 6"/>
          <p:cNvSpPr txBox="1"/>
          <p:nvPr/>
        </p:nvSpPr>
        <p:spPr>
          <a:xfrm>
            <a:off x="1407795" y="2197735"/>
            <a:ext cx="9140825" cy="368300"/>
          </a:xfrm>
          <a:prstGeom prst="rect">
            <a:avLst/>
          </a:prstGeom>
          <a:noFill/>
        </p:spPr>
        <p:txBody>
          <a:bodyPr wrap="square" rtlCol="0">
            <a:spAutoFit/>
          </a:bodyPr>
          <a:p>
            <a:r>
              <a:rPr lang="zh-CN" altLang="en-US"/>
              <a:t>【开放接口</a:t>
            </a:r>
            <a:r>
              <a:rPr lang="en-US" altLang="zh-CN"/>
              <a:t>API</a:t>
            </a:r>
            <a:r>
              <a:rPr lang="zh-CN" altLang="en-US"/>
              <a:t>安全性】https://dandelioncloud.cn/article/details/1523984196301524993/</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7" name="文本框 6"/>
          <p:cNvSpPr txBox="1"/>
          <p:nvPr/>
        </p:nvSpPr>
        <p:spPr>
          <a:xfrm>
            <a:off x="1131570" y="1830705"/>
            <a:ext cx="3780155" cy="922020"/>
          </a:xfrm>
          <a:prstGeom prst="rect">
            <a:avLst/>
          </a:prstGeom>
          <a:noFill/>
        </p:spPr>
        <p:txBody>
          <a:bodyPr wrap="square" rtlCol="0">
            <a:spAutoFit/>
          </a:bodyPr>
          <a:p>
            <a:pPr lvl="0" algn="l">
              <a:buClrTx/>
              <a:buSzTx/>
              <a:buFontTx/>
            </a:pPr>
            <a:r>
              <a:rPr lang="zh-CN" altLang="en-US" sz="5400">
                <a:solidFill>
                  <a:schemeClr val="bg1"/>
                </a:solidFill>
                <a:latin typeface="江城圆体 600W" panose="020B0800000000000000" charset="-122"/>
                <a:ea typeface="江城圆体 600W" panose="020B0800000000000000" charset="-122"/>
                <a:sym typeface="+mn-ea"/>
              </a:rPr>
              <a:t>202</a:t>
            </a:r>
            <a:r>
              <a:rPr lang="en-US" altLang="zh-CN" sz="5400">
                <a:solidFill>
                  <a:schemeClr val="bg1"/>
                </a:solidFill>
                <a:latin typeface="江城圆体 600W" panose="020B0800000000000000" charset="-122"/>
                <a:ea typeface="江城圆体 600W" panose="020B0800000000000000" charset="-122"/>
                <a:sym typeface="+mn-ea"/>
              </a:rPr>
              <a:t>3</a:t>
            </a:r>
            <a:r>
              <a:rPr lang="zh-CN" altLang="en-US" sz="5400">
                <a:solidFill>
                  <a:schemeClr val="bg1"/>
                </a:solidFill>
                <a:latin typeface="江城圆体 600W" panose="020B0800000000000000" charset="-122"/>
                <a:ea typeface="江城圆体 600W" panose="020B0800000000000000" charset="-122"/>
                <a:sym typeface="+mn-ea"/>
              </a:rPr>
              <a:t>年</a:t>
            </a:r>
            <a:r>
              <a:rPr lang="en-US" altLang="zh-CN" sz="5400">
                <a:solidFill>
                  <a:schemeClr val="bg1"/>
                </a:solidFill>
                <a:latin typeface="江城圆体 600W" panose="020B0800000000000000" charset="-122"/>
                <a:ea typeface="江城圆体 600W" panose="020B0800000000000000" charset="-122"/>
                <a:sym typeface="+mn-ea"/>
              </a:rPr>
              <a:t>8</a:t>
            </a:r>
            <a:r>
              <a:rPr lang="zh-CN" altLang="en-US" sz="5400">
                <a:solidFill>
                  <a:schemeClr val="bg1"/>
                </a:solidFill>
                <a:latin typeface="江城圆体 600W" panose="020B0800000000000000" charset="-122"/>
                <a:ea typeface="江城圆体 600W" panose="020B0800000000000000" charset="-122"/>
                <a:sym typeface="+mn-ea"/>
              </a:rPr>
              <a:t>月</a:t>
            </a:r>
            <a:endParaRPr lang="zh-CN" altLang="en-US" sz="5400">
              <a:solidFill>
                <a:schemeClr val="bg1"/>
              </a:solidFill>
              <a:latin typeface="江城圆体 600W" panose="020B0800000000000000" charset="-122"/>
              <a:ea typeface="江城圆体 600W" panose="020B0800000000000000" charset="-122"/>
              <a:sym typeface="+mn-ea"/>
            </a:endParaRPr>
          </a:p>
        </p:txBody>
      </p:sp>
      <p:sp>
        <p:nvSpPr>
          <p:cNvPr id="12" name="文本框 11"/>
          <p:cNvSpPr txBox="1"/>
          <p:nvPr/>
        </p:nvSpPr>
        <p:spPr>
          <a:xfrm>
            <a:off x="1144270" y="2681605"/>
            <a:ext cx="8218170" cy="1106805"/>
          </a:xfrm>
          <a:prstGeom prst="rect">
            <a:avLst/>
          </a:prstGeom>
          <a:noFill/>
        </p:spPr>
        <p:txBody>
          <a:bodyPr wrap="square" rtlCol="0">
            <a:spAutoFit/>
          </a:bodyPr>
          <a:p>
            <a:r>
              <a:rPr lang="zh-CN" altLang="en-US" sz="6600">
                <a:solidFill>
                  <a:schemeClr val="bg1"/>
                </a:solidFill>
                <a:latin typeface="江城圆体 600W" panose="020B0800000000000000" charset="-122"/>
                <a:ea typeface="江城圆体 600W" panose="020B0800000000000000" charset="-122"/>
              </a:rPr>
              <a:t>感谢观看</a:t>
            </a:r>
            <a:endParaRPr lang="zh-CN" altLang="en-US" sz="6600">
              <a:solidFill>
                <a:schemeClr val="bg1"/>
              </a:solidFill>
              <a:latin typeface="江城圆体 600W" panose="020B0800000000000000" charset="-122"/>
              <a:ea typeface="江城圆体 600W" panose="020B0800000000000000" charset="-122"/>
            </a:endParaRPr>
          </a:p>
        </p:txBody>
      </p:sp>
      <p:grpSp>
        <p:nvGrpSpPr>
          <p:cNvPr id="30" name="组合 29"/>
          <p:cNvGrpSpPr/>
          <p:nvPr/>
        </p:nvGrpSpPr>
        <p:grpSpPr>
          <a:xfrm>
            <a:off x="1313180" y="4271645"/>
            <a:ext cx="2565400" cy="1250950"/>
            <a:chOff x="1993" y="6577"/>
            <a:chExt cx="4040" cy="1970"/>
          </a:xfrm>
        </p:grpSpPr>
        <p:sp>
          <p:nvSpPr>
            <p:cNvPr id="19" name="圆角矩形 18"/>
            <p:cNvSpPr/>
            <p:nvPr/>
          </p:nvSpPr>
          <p:spPr>
            <a:xfrm>
              <a:off x="1993" y="6577"/>
              <a:ext cx="4035" cy="8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2083" y="6742"/>
              <a:ext cx="3765" cy="580"/>
            </a:xfrm>
            <a:prstGeom prst="rect">
              <a:avLst/>
            </a:prstGeom>
            <a:noFill/>
          </p:spPr>
          <p:txBody>
            <a:bodyPr wrap="square" rtlCol="0">
              <a:spAutoFit/>
            </a:bodyPr>
            <a:p>
              <a:pPr lvl="0" algn="l">
                <a:buClrTx/>
                <a:buSzTx/>
                <a:buFontTx/>
              </a:pPr>
              <a:r>
                <a:rPr lang="zh-CN" altLang="en-US">
                  <a:solidFill>
                    <a:srgbClr val="1E83D5"/>
                  </a:solidFill>
                  <a:latin typeface="江城圆体 600W" panose="020B0800000000000000" charset="-122"/>
                  <a:ea typeface="江城圆体 600W" panose="020B0800000000000000" charset="-122"/>
                  <a:sym typeface="+mn-ea"/>
                </a:rPr>
                <a:t>汇报人：</a:t>
              </a:r>
              <a:r>
                <a:rPr lang="zh-CN" altLang="en-US">
                  <a:solidFill>
                    <a:srgbClr val="1E83D5"/>
                  </a:solidFill>
                  <a:latin typeface="江城圆体 600W" panose="020B0800000000000000" charset="-122"/>
                  <a:ea typeface="江城圆体 600W" panose="020B0800000000000000" charset="-122"/>
                  <a:sym typeface="+mn-ea"/>
                </a:rPr>
                <a:t>田磊</a:t>
              </a:r>
              <a:endParaRPr lang="zh-CN" altLang="en-US">
                <a:solidFill>
                  <a:srgbClr val="1E83D5"/>
                </a:solidFill>
                <a:latin typeface="江城圆体 600W" panose="020B0800000000000000" charset="-122"/>
                <a:ea typeface="江城圆体 600W" panose="020B0800000000000000" charset="-122"/>
                <a:sym typeface="+mn-ea"/>
              </a:endParaRPr>
            </a:p>
          </p:txBody>
        </p:sp>
        <p:sp>
          <p:nvSpPr>
            <p:cNvPr id="20" name="圆角矩形 19"/>
            <p:cNvSpPr/>
            <p:nvPr/>
          </p:nvSpPr>
          <p:spPr>
            <a:xfrm>
              <a:off x="1998" y="7662"/>
              <a:ext cx="4035" cy="88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2088" y="7827"/>
              <a:ext cx="3765" cy="580"/>
            </a:xfrm>
            <a:prstGeom prst="rect">
              <a:avLst/>
            </a:prstGeom>
            <a:noFill/>
          </p:spPr>
          <p:txBody>
            <a:bodyPr wrap="square" rtlCol="0">
              <a:spAutoFit/>
            </a:bodyPr>
            <a:p>
              <a:pPr lvl="0" algn="l">
                <a:buClrTx/>
                <a:buSzTx/>
                <a:buFontTx/>
              </a:pPr>
              <a:r>
                <a:rPr lang="zh-CN" altLang="en-US">
                  <a:solidFill>
                    <a:srgbClr val="1E83D5"/>
                  </a:solidFill>
                  <a:latin typeface="江城圆体 600W" panose="020B0800000000000000" charset="-122"/>
                  <a:ea typeface="江城圆体 600W" panose="020B0800000000000000" charset="-122"/>
                  <a:sym typeface="+mn-ea"/>
                </a:rPr>
                <a:t>汇报时间：</a:t>
              </a:r>
              <a:r>
                <a:rPr lang="en-US" altLang="zh-CN">
                  <a:solidFill>
                    <a:srgbClr val="1E83D5"/>
                  </a:solidFill>
                  <a:latin typeface="江城圆体 600W" panose="020B0800000000000000" charset="-122"/>
                  <a:ea typeface="江城圆体 600W" panose="020B0800000000000000" charset="-122"/>
                  <a:sym typeface="+mn-ea"/>
                </a:rPr>
                <a:t>2023</a:t>
              </a:r>
              <a:endParaRPr lang="en-US" altLang="zh-CN">
                <a:solidFill>
                  <a:srgbClr val="1E83D5"/>
                </a:solidFill>
                <a:latin typeface="江城圆体 600W" panose="020B0800000000000000" charset="-122"/>
                <a:ea typeface="江城圆体 600W" panose="020B0800000000000000" charset="-122"/>
                <a:sym typeface="+mn-ea"/>
              </a:endParaRPr>
            </a:p>
          </p:txBody>
        </p:sp>
      </p:grpSp>
      <p:sp>
        <p:nvSpPr>
          <p:cNvPr id="22" name="圆柱形 21"/>
          <p:cNvSpPr/>
          <p:nvPr/>
        </p:nvSpPr>
        <p:spPr>
          <a:xfrm rot="2760000">
            <a:off x="1360805" y="-746760"/>
            <a:ext cx="75565" cy="2342515"/>
          </a:xfrm>
          <a:prstGeom prst="can">
            <a:avLst/>
          </a:prstGeom>
          <a:solidFill>
            <a:schemeClr val="bg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柱形 23"/>
          <p:cNvSpPr/>
          <p:nvPr/>
        </p:nvSpPr>
        <p:spPr>
          <a:xfrm rot="2760000">
            <a:off x="725805" y="5666740"/>
            <a:ext cx="75565" cy="2342515"/>
          </a:xfrm>
          <a:prstGeom prst="ca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任意多边形 28"/>
          <p:cNvSpPr/>
          <p:nvPr/>
        </p:nvSpPr>
        <p:spPr>
          <a:xfrm rot="18900000">
            <a:off x="5799593" y="559235"/>
            <a:ext cx="2863215" cy="456565"/>
          </a:xfrm>
          <a:custGeom>
            <a:avLst/>
            <a:gdLst>
              <a:gd name="connsiteX0" fmla="*/ 574 w 4509"/>
              <a:gd name="connsiteY0" fmla="*/ 0 h 719"/>
              <a:gd name="connsiteX1" fmla="*/ 3754 w 4509"/>
              <a:gd name="connsiteY1" fmla="*/ 0 h 719"/>
              <a:gd name="connsiteX2" fmla="*/ 4509 w 4509"/>
              <a:gd name="connsiteY2" fmla="*/ 360 h 719"/>
              <a:gd name="connsiteX3" fmla="*/ 3754 w 4509"/>
              <a:gd name="connsiteY3" fmla="*/ 719 h 719"/>
              <a:gd name="connsiteX4" fmla="*/ 574 w 4509"/>
              <a:gd name="connsiteY4" fmla="*/ 719 h 719"/>
              <a:gd name="connsiteX5" fmla="*/ 0 w 4509"/>
              <a:gd name="connsiteY5" fmla="*/ 375 h 719"/>
              <a:gd name="connsiteX6" fmla="*/ 574 w 4509"/>
              <a:gd name="connsiteY6" fmla="*/ 0 h 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9" h="719">
                <a:moveTo>
                  <a:pt x="574" y="0"/>
                </a:moveTo>
                <a:lnTo>
                  <a:pt x="3754" y="0"/>
                </a:lnTo>
                <a:cubicBezTo>
                  <a:pt x="4171" y="0"/>
                  <a:pt x="4509" y="161"/>
                  <a:pt x="4509" y="360"/>
                </a:cubicBezTo>
                <a:cubicBezTo>
                  <a:pt x="4509" y="558"/>
                  <a:pt x="4171" y="719"/>
                  <a:pt x="3754" y="719"/>
                </a:cubicBezTo>
                <a:lnTo>
                  <a:pt x="574" y="719"/>
                </a:lnTo>
                <a:cubicBezTo>
                  <a:pt x="157" y="719"/>
                  <a:pt x="0" y="573"/>
                  <a:pt x="0" y="375"/>
                </a:cubicBezTo>
                <a:cubicBezTo>
                  <a:pt x="0" y="176"/>
                  <a:pt x="157" y="0"/>
                  <a:pt x="574" y="0"/>
                </a:cubicBezTo>
                <a:close/>
              </a:path>
            </a:pathLst>
          </a:cu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295400" y="3673475"/>
            <a:ext cx="3065780" cy="337185"/>
          </a:xfrm>
          <a:prstGeom prst="rect">
            <a:avLst/>
          </a:prstGeom>
          <a:noFill/>
        </p:spPr>
        <p:txBody>
          <a:bodyPr wrap="square" rtlCol="0" anchor="t">
            <a:spAutoFit/>
          </a:bodyPr>
          <a:p>
            <a:pPr algn="dist"/>
            <a:r>
              <a:rPr lang="zh-CN" altLang="en-US" sz="1600">
                <a:solidFill>
                  <a:schemeClr val="bg1"/>
                </a:solidFill>
                <a:latin typeface="Roboto Black" panose="02000000000000000000" charset="0"/>
                <a:cs typeface="Roboto Black" panose="02000000000000000000" charset="0"/>
              </a:rPr>
              <a:t>Thank you </a:t>
            </a:r>
            <a:endParaRPr lang="zh-CN" altLang="en-US" sz="1600">
              <a:solidFill>
                <a:schemeClr val="bg1"/>
              </a:solidFill>
              <a:latin typeface="Roboto Black" panose="02000000000000000000" charset="0"/>
              <a:cs typeface="Roboto Black" panose="02000000000000000000"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46530" y="2479675"/>
            <a:ext cx="1990090" cy="1014730"/>
          </a:xfrm>
          <a:prstGeom prst="rect">
            <a:avLst/>
          </a:prstGeom>
          <a:noFill/>
        </p:spPr>
        <p:txBody>
          <a:bodyPr wrap="square" rtlCol="0">
            <a:spAutoFit/>
          </a:bodyPr>
          <a:p>
            <a:pPr algn="dist"/>
            <a:r>
              <a:rPr lang="zh-CN" altLang="en-US" sz="6000">
                <a:solidFill>
                  <a:schemeClr val="bg1"/>
                </a:solidFill>
                <a:latin typeface="思源黑体 CN Bold" panose="020B0800000000000000" charset="-122"/>
                <a:ea typeface="思源黑体 CN Bold" panose="020B0800000000000000" charset="-122"/>
              </a:rPr>
              <a:t>目录</a:t>
            </a:r>
            <a:endParaRPr lang="zh-CN" altLang="en-US" sz="6000">
              <a:solidFill>
                <a:schemeClr val="bg1"/>
              </a:solidFill>
              <a:latin typeface="思源黑体 CN Bold" panose="020B0800000000000000" charset="-122"/>
              <a:ea typeface="思源黑体 CN Bold" panose="020B0800000000000000" charset="-122"/>
            </a:endParaRPr>
          </a:p>
        </p:txBody>
      </p:sp>
      <p:sp>
        <p:nvSpPr>
          <p:cNvPr id="7" name="文本框 6"/>
          <p:cNvSpPr txBox="1"/>
          <p:nvPr/>
        </p:nvSpPr>
        <p:spPr>
          <a:xfrm>
            <a:off x="884555" y="3658235"/>
            <a:ext cx="3362325" cy="829945"/>
          </a:xfrm>
          <a:prstGeom prst="rect">
            <a:avLst/>
          </a:prstGeom>
          <a:noFill/>
        </p:spPr>
        <p:txBody>
          <a:bodyPr wrap="square" rtlCol="0">
            <a:spAutoFit/>
          </a:bodyPr>
          <a:p>
            <a:pPr algn="ctr"/>
            <a:r>
              <a:rPr lang="en-US" altLang="zh-CN" sz="4800" b="1" dirty="0">
                <a:solidFill>
                  <a:schemeClr val="bg1"/>
                </a:solidFill>
                <a:effectLst>
                  <a:outerShdw blurRad="38100" dist="38100" dir="2700000" algn="tl">
                    <a:srgbClr val="000000">
                      <a:alpha val="43137"/>
                    </a:srgbClr>
                  </a:outerShdw>
                </a:effectLst>
                <a:latin typeface="Roboto Black" panose="02000000000000000000" charset="0"/>
                <a:cs typeface="Roboto Black" panose="02000000000000000000" charset="0"/>
                <a:sym typeface="+mn-ea"/>
              </a:rPr>
              <a:t>CONTENTS</a:t>
            </a:r>
            <a:endParaRPr lang="en-US" altLang="zh-CN" sz="4800" b="1" dirty="0">
              <a:solidFill>
                <a:schemeClr val="bg1"/>
              </a:solidFill>
              <a:effectLst>
                <a:outerShdw blurRad="38100" dist="38100" dir="2700000" algn="tl">
                  <a:srgbClr val="000000">
                    <a:alpha val="43137"/>
                  </a:srgbClr>
                </a:outerShdw>
              </a:effectLst>
              <a:latin typeface="Roboto Black" panose="02000000000000000000" charset="0"/>
              <a:cs typeface="Roboto Black" panose="02000000000000000000" charset="0"/>
              <a:sym typeface="+mn-ea"/>
            </a:endParaRPr>
          </a:p>
        </p:txBody>
      </p:sp>
      <p:grpSp>
        <p:nvGrpSpPr>
          <p:cNvPr id="15" name="组合 14"/>
          <p:cNvGrpSpPr/>
          <p:nvPr/>
        </p:nvGrpSpPr>
        <p:grpSpPr>
          <a:xfrm>
            <a:off x="5916930" y="1689100"/>
            <a:ext cx="4744085" cy="923290"/>
            <a:chOff x="9312" y="2130"/>
            <a:chExt cx="7471" cy="1454"/>
          </a:xfrm>
        </p:grpSpPr>
        <p:sp>
          <p:nvSpPr>
            <p:cNvPr id="9" name="圆角矩形 8"/>
            <p:cNvSpPr/>
            <p:nvPr/>
          </p:nvSpPr>
          <p:spPr>
            <a:xfrm>
              <a:off x="9312" y="2130"/>
              <a:ext cx="1681" cy="1454"/>
            </a:xfrm>
            <a:prstGeom prst="roundRect">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478" y="2281"/>
              <a:ext cx="1964" cy="1113"/>
            </a:xfrm>
            <a:prstGeom prst="rect">
              <a:avLst/>
            </a:prstGeom>
            <a:noFill/>
          </p:spPr>
          <p:txBody>
            <a:bodyPr wrap="square" rtlCol="0">
              <a:spAutoFit/>
            </a:bodyPr>
            <a:p>
              <a:r>
                <a:rPr lang="en-US" altLang="zh-CN" sz="4000">
                  <a:solidFill>
                    <a:schemeClr val="bg1"/>
                  </a:solidFill>
                  <a:latin typeface="思源黑体 CN Bold" panose="020B0800000000000000" charset="-122"/>
                  <a:ea typeface="思源黑体 CN Bold" panose="020B0800000000000000" charset="-122"/>
                </a:rPr>
                <a:t>01</a:t>
              </a:r>
              <a:endParaRPr lang="en-US" altLang="zh-CN" sz="4000">
                <a:solidFill>
                  <a:schemeClr val="bg1"/>
                </a:solidFill>
                <a:latin typeface="思源黑体 CN Bold" panose="020B0800000000000000" charset="-122"/>
                <a:ea typeface="思源黑体 CN Bold" panose="020B0800000000000000" charset="-122"/>
              </a:endParaRPr>
            </a:p>
          </p:txBody>
        </p:sp>
        <p:sp>
          <p:nvSpPr>
            <p:cNvPr id="11" name="矩形 10"/>
            <p:cNvSpPr/>
            <p:nvPr/>
          </p:nvSpPr>
          <p:spPr>
            <a:xfrm>
              <a:off x="10768" y="2175"/>
              <a:ext cx="6015" cy="1379"/>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1743" y="2572"/>
              <a:ext cx="4215" cy="822"/>
            </a:xfrm>
            <a:prstGeom prst="rect">
              <a:avLst/>
            </a:prstGeom>
            <a:noFill/>
          </p:spPr>
          <p:txBody>
            <a:bodyPr wrap="square" rtlCol="0">
              <a:spAutoFit/>
            </a:bodyPr>
            <a:p>
              <a:pPr algn="dist"/>
              <a:r>
                <a:rPr lang="zh-CN" altLang="en-US" sz="2800">
                  <a:solidFill>
                    <a:srgbClr val="1E83D5"/>
                  </a:solidFill>
                  <a:latin typeface="思源黑体 CN Bold" panose="020B0800000000000000" charset="-122"/>
                  <a:ea typeface="思源黑体 CN Bold" panose="020B0800000000000000" charset="-122"/>
                </a:rPr>
                <a:t>安全考量</a:t>
              </a:r>
              <a:r>
                <a:rPr lang="zh-CN" altLang="en-US" sz="2800">
                  <a:solidFill>
                    <a:srgbClr val="1E83D5"/>
                  </a:solidFill>
                  <a:latin typeface="思源黑体 CN Bold" panose="020B0800000000000000" charset="-122"/>
                  <a:ea typeface="思源黑体 CN Bold" panose="020B0800000000000000" charset="-122"/>
                </a:rPr>
                <a:t>点</a:t>
              </a:r>
              <a:endParaRPr lang="zh-CN" altLang="en-US" sz="2800">
                <a:solidFill>
                  <a:srgbClr val="1E83D5"/>
                </a:solidFill>
                <a:latin typeface="思源黑体 CN Bold" panose="020B0800000000000000" charset="-122"/>
                <a:ea typeface="思源黑体 CN Bold" panose="020B0800000000000000" charset="-122"/>
              </a:endParaRPr>
            </a:p>
          </p:txBody>
        </p:sp>
      </p:grpSp>
      <p:grpSp>
        <p:nvGrpSpPr>
          <p:cNvPr id="16" name="组合 15"/>
          <p:cNvGrpSpPr/>
          <p:nvPr/>
        </p:nvGrpSpPr>
        <p:grpSpPr>
          <a:xfrm>
            <a:off x="5916930" y="2967355"/>
            <a:ext cx="4744085" cy="923290"/>
            <a:chOff x="9312" y="2130"/>
            <a:chExt cx="7471" cy="1454"/>
          </a:xfrm>
        </p:grpSpPr>
        <p:sp>
          <p:nvSpPr>
            <p:cNvPr id="17" name="圆角矩形 16"/>
            <p:cNvSpPr/>
            <p:nvPr/>
          </p:nvSpPr>
          <p:spPr>
            <a:xfrm>
              <a:off x="9312" y="2130"/>
              <a:ext cx="1681" cy="1454"/>
            </a:xfrm>
            <a:prstGeom prst="roundRect">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9478" y="2281"/>
              <a:ext cx="1964" cy="1113"/>
            </a:xfrm>
            <a:prstGeom prst="rect">
              <a:avLst/>
            </a:prstGeom>
            <a:noFill/>
          </p:spPr>
          <p:txBody>
            <a:bodyPr wrap="square" rtlCol="0">
              <a:spAutoFit/>
            </a:bodyPr>
            <a:p>
              <a:r>
                <a:rPr lang="en-US" altLang="zh-CN" sz="4000">
                  <a:solidFill>
                    <a:schemeClr val="bg1"/>
                  </a:solidFill>
                  <a:latin typeface="思源黑体 CN Bold" panose="020B0800000000000000" charset="-122"/>
                  <a:ea typeface="思源黑体 CN Bold" panose="020B0800000000000000" charset="-122"/>
                </a:rPr>
                <a:t>02</a:t>
              </a:r>
              <a:endParaRPr lang="en-US" altLang="zh-CN" sz="4000">
                <a:solidFill>
                  <a:schemeClr val="bg1"/>
                </a:solidFill>
                <a:latin typeface="思源黑体 CN Bold" panose="020B0800000000000000" charset="-122"/>
                <a:ea typeface="思源黑体 CN Bold" panose="020B0800000000000000" charset="-122"/>
              </a:endParaRPr>
            </a:p>
          </p:txBody>
        </p:sp>
        <p:sp>
          <p:nvSpPr>
            <p:cNvPr id="19" name="矩形 18"/>
            <p:cNvSpPr/>
            <p:nvPr/>
          </p:nvSpPr>
          <p:spPr>
            <a:xfrm>
              <a:off x="10768" y="2175"/>
              <a:ext cx="6015" cy="1379"/>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11743" y="2451"/>
              <a:ext cx="4454" cy="822"/>
            </a:xfrm>
            <a:prstGeom prst="rect">
              <a:avLst/>
            </a:prstGeom>
            <a:noFill/>
          </p:spPr>
          <p:txBody>
            <a:bodyPr wrap="square" rtlCol="0">
              <a:spAutoFit/>
            </a:bodyPr>
            <a:p>
              <a:pPr algn="dist"/>
              <a:r>
                <a:rPr lang="zh-CN" altLang="en-US" sz="2800">
                  <a:solidFill>
                    <a:srgbClr val="1E83D5"/>
                  </a:solidFill>
                  <a:latin typeface="思源黑体 CN Bold" panose="020B0800000000000000" charset="-122"/>
                  <a:ea typeface="思源黑体 CN Bold" panose="020B0800000000000000" charset="-122"/>
                </a:rPr>
                <a:t>签名的</a:t>
              </a:r>
              <a:r>
                <a:rPr lang="zh-CN" altLang="en-US" sz="2800">
                  <a:solidFill>
                    <a:srgbClr val="1E83D5"/>
                  </a:solidFill>
                  <a:latin typeface="思源黑体 CN Bold" panose="020B0800000000000000" charset="-122"/>
                  <a:ea typeface="思源黑体 CN Bold" panose="020B0800000000000000" charset="-122"/>
                </a:rPr>
                <a:t>设计</a:t>
              </a:r>
              <a:endParaRPr lang="zh-CN" altLang="en-US" sz="2800">
                <a:solidFill>
                  <a:srgbClr val="1E83D5"/>
                </a:solidFill>
                <a:latin typeface="思源黑体 CN Bold" panose="020B0800000000000000" charset="-122"/>
                <a:ea typeface="思源黑体 CN Bold" panose="020B0800000000000000" charset="-122"/>
              </a:endParaRPr>
            </a:p>
          </p:txBody>
        </p:sp>
      </p:grpSp>
      <p:grpSp>
        <p:nvGrpSpPr>
          <p:cNvPr id="2" name="组合 1"/>
          <p:cNvGrpSpPr/>
          <p:nvPr/>
        </p:nvGrpSpPr>
        <p:grpSpPr>
          <a:xfrm>
            <a:off x="5916930" y="4375785"/>
            <a:ext cx="4744085" cy="923290"/>
            <a:chOff x="9312" y="2130"/>
            <a:chExt cx="7471" cy="1454"/>
          </a:xfrm>
        </p:grpSpPr>
        <p:sp>
          <p:nvSpPr>
            <p:cNvPr id="3" name="圆角矩形 2"/>
            <p:cNvSpPr/>
            <p:nvPr/>
          </p:nvSpPr>
          <p:spPr>
            <a:xfrm>
              <a:off x="9312" y="2130"/>
              <a:ext cx="1681" cy="1454"/>
            </a:xfrm>
            <a:prstGeom prst="roundRect">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9478" y="2281"/>
              <a:ext cx="1964" cy="1113"/>
            </a:xfrm>
            <a:prstGeom prst="rect">
              <a:avLst/>
            </a:prstGeom>
            <a:noFill/>
          </p:spPr>
          <p:txBody>
            <a:bodyPr wrap="square" rtlCol="0">
              <a:spAutoFit/>
            </a:bodyPr>
            <a:p>
              <a:r>
                <a:rPr lang="en-US" altLang="zh-CN" sz="4000">
                  <a:solidFill>
                    <a:schemeClr val="bg1"/>
                  </a:solidFill>
                  <a:latin typeface="思源黑体 CN Bold" panose="020B0800000000000000" charset="-122"/>
                  <a:ea typeface="思源黑体 CN Bold" panose="020B0800000000000000" charset="-122"/>
                </a:rPr>
                <a:t>02</a:t>
              </a:r>
              <a:endParaRPr lang="en-US" altLang="zh-CN" sz="4000">
                <a:solidFill>
                  <a:schemeClr val="bg1"/>
                </a:solidFill>
                <a:latin typeface="思源黑体 CN Bold" panose="020B0800000000000000" charset="-122"/>
                <a:ea typeface="思源黑体 CN Bold" panose="020B0800000000000000" charset="-122"/>
              </a:endParaRPr>
            </a:p>
          </p:txBody>
        </p:sp>
        <p:sp>
          <p:nvSpPr>
            <p:cNvPr id="6" name="矩形 5"/>
            <p:cNvSpPr/>
            <p:nvPr/>
          </p:nvSpPr>
          <p:spPr>
            <a:xfrm>
              <a:off x="10768" y="2175"/>
              <a:ext cx="6015" cy="1379"/>
            </a:xfrm>
            <a:prstGeom prst="rect">
              <a:avLst/>
            </a:prstGeom>
            <a:noFill/>
            <a:ln>
              <a:solidFill>
                <a:srgbClr val="1E83D5"/>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1885" y="2454"/>
              <a:ext cx="4454" cy="822"/>
            </a:xfrm>
            <a:prstGeom prst="rect">
              <a:avLst/>
            </a:prstGeom>
            <a:noFill/>
          </p:spPr>
          <p:txBody>
            <a:bodyPr wrap="square" rtlCol="0">
              <a:spAutoFit/>
            </a:bodyPr>
            <a:p>
              <a:pPr algn="dist"/>
              <a:r>
                <a:rPr lang="zh-CN" altLang="en-US" sz="2800">
                  <a:solidFill>
                    <a:srgbClr val="1E83D5"/>
                  </a:solidFill>
                  <a:latin typeface="思源黑体 CN Bold" panose="020B0800000000000000" charset="-122"/>
                  <a:ea typeface="思源黑体 CN Bold" panose="020B0800000000000000" charset="-122"/>
                </a:rPr>
                <a:t>具体</a:t>
              </a:r>
              <a:r>
                <a:rPr lang="zh-CN" altLang="en-US" sz="2800">
                  <a:solidFill>
                    <a:srgbClr val="1E83D5"/>
                  </a:solidFill>
                  <a:latin typeface="思源黑体 CN Bold" panose="020B0800000000000000" charset="-122"/>
                  <a:ea typeface="思源黑体 CN Bold" panose="020B0800000000000000" charset="-122"/>
                </a:rPr>
                <a:t>实现</a:t>
              </a:r>
              <a:endParaRPr lang="zh-CN" altLang="en-US" sz="2800">
                <a:solidFill>
                  <a:srgbClr val="1E83D5"/>
                </a:solidFill>
                <a:latin typeface="思源黑体 CN Bold" panose="020B0800000000000000" charset="-122"/>
                <a:ea typeface="思源黑体 CN Bold" panose="020B0800000000000000" charset="-122"/>
              </a:endParaRP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428105" y="1866900"/>
            <a:ext cx="3162300" cy="3153410"/>
          </a:xfrm>
          <a:prstGeom prst="rect">
            <a:avLst/>
          </a:prstGeom>
          <a:noFill/>
        </p:spPr>
        <p:txBody>
          <a:bodyPr wrap="square" rtlCol="0">
            <a:spAutoFit/>
          </a:bodyPr>
          <a:p>
            <a:r>
              <a:rPr lang="en-US" altLang="zh-CN" sz="19900">
                <a:ln>
                  <a:solidFill>
                    <a:schemeClr val="bg1"/>
                  </a:solidFill>
                </a:ln>
                <a:noFill/>
                <a:latin typeface="Roboto Black" panose="02000000000000000000" charset="0"/>
                <a:cs typeface="Roboto Black" panose="02000000000000000000" charset="0"/>
              </a:rPr>
              <a:t>01</a:t>
            </a:r>
            <a:endParaRPr lang="en-US" altLang="zh-CN" sz="19900">
              <a:ln>
                <a:solidFill>
                  <a:schemeClr val="bg1"/>
                </a:solidFill>
              </a:ln>
              <a:noFill/>
              <a:latin typeface="Roboto Black" panose="02000000000000000000" charset="0"/>
              <a:cs typeface="Roboto Black" panose="02000000000000000000" charset="0"/>
            </a:endParaRPr>
          </a:p>
        </p:txBody>
      </p:sp>
      <p:sp>
        <p:nvSpPr>
          <p:cNvPr id="12" name="文本框 11"/>
          <p:cNvSpPr txBox="1"/>
          <p:nvPr/>
        </p:nvSpPr>
        <p:spPr>
          <a:xfrm>
            <a:off x="218440" y="3181985"/>
            <a:ext cx="5266690" cy="1014730"/>
          </a:xfrm>
          <a:prstGeom prst="rect">
            <a:avLst/>
          </a:prstGeom>
          <a:noFill/>
        </p:spPr>
        <p:txBody>
          <a:bodyPr wrap="square" rtlCol="0">
            <a:spAutoFit/>
          </a:bodyPr>
          <a:p>
            <a:pPr algn="just"/>
            <a:r>
              <a:rPr lang="zh-CN" altLang="en-US" sz="6000">
                <a:solidFill>
                  <a:srgbClr val="1E83D5"/>
                </a:solidFill>
                <a:latin typeface="思源黑体 CN Bold" panose="020B0800000000000000" charset="-122"/>
                <a:ea typeface="思源黑体 CN Bold" panose="020B0800000000000000" charset="-122"/>
              </a:rPr>
              <a:t>安全</a:t>
            </a:r>
            <a:r>
              <a:rPr lang="zh-CN" altLang="en-US" sz="6000">
                <a:solidFill>
                  <a:srgbClr val="1E83D5"/>
                </a:solidFill>
                <a:latin typeface="思源黑体 CN Bold" panose="020B0800000000000000" charset="-122"/>
                <a:ea typeface="思源黑体 CN Bold" panose="020B0800000000000000" charset="-122"/>
              </a:rPr>
              <a:t>考量点</a:t>
            </a:r>
            <a:endParaRPr lang="zh-CN" altLang="en-US" sz="6000">
              <a:solidFill>
                <a:srgbClr val="1E83D5"/>
              </a:solidFill>
              <a:latin typeface="思源黑体 CN Bold" panose="020B0800000000000000" charset="-122"/>
              <a:ea typeface="思源黑体 CN Bold" panose="020B0800000000000000" charset="-122"/>
            </a:endParaRPr>
          </a:p>
        </p:txBody>
      </p:sp>
      <p:pic>
        <p:nvPicPr>
          <p:cNvPr id="25" name="图片 24" descr="343435383135323b333733333032353bcec4b5b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0550" y="2167890"/>
            <a:ext cx="737235" cy="66738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考量点一</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Token机制</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30460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开放接口时最基本需要考虑到接口不应该被别人随意访问，而我也不能随意访问到其他用户的数据，从而保证用户与用户之间的数据隔离。这个时候我们就有必要引入Token机制了。具体的做法： 在用户成功登录时，系统可以返回客户端一个Token，后续客户端调用服务端的接口，都需要带上Token，而服务端需要校验客户端Token的合法性。Token不一致的情况下，服务端需要拦截该请求。</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a:t>
            </a:r>
            <a:r>
              <a:rPr lang="zh-CN" altLang="en-US" sz="2400">
                <a:solidFill>
                  <a:schemeClr val="bg1"/>
                </a:solidFill>
                <a:latin typeface="思源黑体 CN Bold" panose="020B0800000000000000" charset="-122"/>
                <a:ea typeface="思源黑体 CN Bold" panose="020B0800000000000000" charset="-122"/>
              </a:rPr>
              <a:t>二</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对数据进行校验</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34150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服务端从某种层面来说需要验证接受到数据是否和客户端发来的数据是否一致，要验证数据在传输过程中有没有被注入攻击。这时候客户端和服务端就有必要做签名和验签。具体做法： 客户端对所有请求服务端接口参数做加密生成签名，并将签名作为请求参数一并传到服务端，服务端接受到请求同时要做验签的操作，对称加密对请求参数生成签名，并与客户端传过来的签名进行比对，如签名不一致，服务端需要拦截该请求</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a:t>
            </a:r>
            <a:r>
              <a:rPr lang="zh-CN" altLang="en-US" sz="2400">
                <a:solidFill>
                  <a:schemeClr val="bg1"/>
                </a:solidFill>
                <a:latin typeface="思源黑体 CN Bold" panose="020B0800000000000000" charset="-122"/>
                <a:ea typeface="思源黑体 CN Bold" panose="020B0800000000000000" charset="-122"/>
              </a:rPr>
              <a:t>三</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过载保护</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服务端仍然需要识别一些恶意请求，防止接口被一些丧心病狂的人玩坏。对接口访问频率设置一定阈值，对超过阈值的请求进行屏蔽及预警。</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a:t>
            </a:r>
            <a:r>
              <a:rPr lang="zh-CN" altLang="en-US" sz="2400">
                <a:solidFill>
                  <a:schemeClr val="bg1"/>
                </a:solidFill>
                <a:latin typeface="思源黑体 CN Bold" panose="020B0800000000000000" charset="-122"/>
                <a:ea typeface="思源黑体 CN Bold" panose="020B0800000000000000" charset="-122"/>
              </a:rPr>
              <a:t>四</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异常封装</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1198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服务端需要构建异常统一处理框架，将服务可能出现的异常做统一封装，返回固定的code与msg，防止程序堆栈信息暴露。</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a:off x="2309495" y="530860"/>
            <a:ext cx="7476490" cy="768350"/>
            <a:chOff x="3709" y="957"/>
            <a:chExt cx="11774" cy="1210"/>
          </a:xfrm>
        </p:grpSpPr>
        <p:cxnSp>
          <p:nvCxnSpPr>
            <p:cNvPr id="2" name="直接连接符 1"/>
            <p:cNvCxnSpPr/>
            <p:nvPr/>
          </p:nvCxnSpPr>
          <p:spPr>
            <a:xfrm>
              <a:off x="3709" y="1605"/>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189" y="957"/>
              <a:ext cx="8294" cy="1210"/>
            </a:xfrm>
            <a:prstGeom prst="rect">
              <a:avLst/>
            </a:prstGeom>
            <a:noFill/>
          </p:spPr>
          <p:txBody>
            <a:bodyPr wrap="square" rtlCol="0">
              <a:spAutoFit/>
            </a:bodyPr>
            <a:p>
              <a:pPr algn="just"/>
              <a:r>
                <a:rPr lang="zh-CN" altLang="en-US" sz="4400">
                  <a:solidFill>
                    <a:srgbClr val="1E83D5"/>
                  </a:solidFill>
                  <a:latin typeface="思源黑体 CN Bold" panose="020B0800000000000000" charset="-122"/>
                  <a:ea typeface="思源黑体 CN Bold" panose="020B0800000000000000" charset="-122"/>
                </a:rPr>
                <a:t>安全考量</a:t>
              </a:r>
              <a:r>
                <a:rPr lang="zh-CN" altLang="en-US" sz="4400">
                  <a:solidFill>
                    <a:srgbClr val="1E83D5"/>
                  </a:solidFill>
                  <a:latin typeface="思源黑体 CN Bold" panose="020B0800000000000000" charset="-122"/>
                  <a:ea typeface="思源黑体 CN Bold" panose="020B0800000000000000" charset="-122"/>
                </a:rPr>
                <a:t>点</a:t>
              </a:r>
              <a:endParaRPr lang="zh-CN" altLang="en-US" sz="4400">
                <a:solidFill>
                  <a:srgbClr val="1E83D5"/>
                </a:solidFill>
                <a:latin typeface="思源黑体 CN Bold" panose="020B0800000000000000" charset="-122"/>
                <a:ea typeface="思源黑体 CN Bold" panose="020B0800000000000000" charset="-122"/>
              </a:endParaRPr>
            </a:p>
          </p:txBody>
        </p:sp>
        <p:cxnSp>
          <p:nvCxnSpPr>
            <p:cNvPr id="8" name="直接连接符 7"/>
            <p:cNvCxnSpPr/>
            <p:nvPr/>
          </p:nvCxnSpPr>
          <p:spPr>
            <a:xfrm flipH="1">
              <a:off x="12604" y="1562"/>
              <a:ext cx="2705" cy="0"/>
            </a:xfrm>
            <a:prstGeom prst="line">
              <a:avLst/>
            </a:prstGeom>
            <a:ln>
              <a:gradFill>
                <a:gsLst>
                  <a:gs pos="0">
                    <a:srgbClr val="C2E0F7">
                      <a:alpha val="80000"/>
                    </a:srgbClr>
                  </a:gs>
                  <a:gs pos="100000">
                    <a:srgbClr val="1E83D5"/>
                  </a:gs>
                </a:gsLst>
                <a:path path="circle">
                  <a:fillToRect t="100000" r="100000"/>
                </a:path>
                <a:tileRect l="-100000" b="-100000"/>
              </a:gradFill>
            </a:ln>
          </p:spPr>
          <p:style>
            <a:lnRef idx="1">
              <a:schemeClr val="accent1"/>
            </a:lnRef>
            <a:fillRef idx="0">
              <a:schemeClr val="accent1"/>
            </a:fillRef>
            <a:effectRef idx="0">
              <a:schemeClr val="accent1"/>
            </a:effectRef>
            <a:fontRef idx="minor">
              <a:schemeClr val="tx1"/>
            </a:fontRef>
          </p:style>
        </p:cxnSp>
      </p:grpSp>
      <p:pic>
        <p:nvPicPr>
          <p:cNvPr id="10" name="图片 9" descr="&amp;pky300_sjzg_VCG41N694793806_sjzg_VCG41N694793806&amp;"/>
          <p:cNvPicPr>
            <a:picLocks noChangeAspect="1"/>
          </p:cNvPicPr>
          <p:nvPr/>
        </p:nvPicPr>
        <p:blipFill>
          <a:blip r:embed="rId1"/>
          <a:srcRect/>
          <a:stretch>
            <a:fillRect/>
          </a:stretch>
        </p:blipFill>
        <p:spPr>
          <a:xfrm>
            <a:off x="1558290" y="2002790"/>
            <a:ext cx="3453130" cy="4215130"/>
          </a:xfrm>
          <a:prstGeom prst="rect">
            <a:avLst/>
          </a:prstGeom>
        </p:spPr>
      </p:pic>
      <p:grpSp>
        <p:nvGrpSpPr>
          <p:cNvPr id="53" name="组合 52"/>
          <p:cNvGrpSpPr/>
          <p:nvPr/>
        </p:nvGrpSpPr>
        <p:grpSpPr>
          <a:xfrm>
            <a:off x="4197350" y="1969135"/>
            <a:ext cx="1663065" cy="603250"/>
            <a:chOff x="6414" y="2799"/>
            <a:chExt cx="2619" cy="950"/>
          </a:xfrm>
        </p:grpSpPr>
        <p:sp>
          <p:nvSpPr>
            <p:cNvPr id="51" name="五边形 50"/>
            <p:cNvSpPr/>
            <p:nvPr/>
          </p:nvSpPr>
          <p:spPr>
            <a:xfrm>
              <a:off x="6414" y="2799"/>
              <a:ext cx="2619" cy="950"/>
            </a:xfrm>
            <a:prstGeom prst="homePlate">
              <a:avLst/>
            </a:prstGeom>
            <a:solidFill>
              <a:srgbClr val="1E83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6558" y="2958"/>
              <a:ext cx="173" cy="1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54" name="文本框 53"/>
          <p:cNvSpPr txBox="1"/>
          <p:nvPr/>
        </p:nvSpPr>
        <p:spPr>
          <a:xfrm>
            <a:off x="4435475" y="2024380"/>
            <a:ext cx="1501140" cy="460375"/>
          </a:xfrm>
          <a:prstGeom prst="rect">
            <a:avLst/>
          </a:prstGeom>
          <a:noFill/>
        </p:spPr>
        <p:txBody>
          <a:bodyPr wrap="square" rtlCol="0">
            <a:spAutoFit/>
          </a:bodyPr>
          <a:p>
            <a:r>
              <a:rPr lang="zh-CN" altLang="en-US" sz="2400">
                <a:solidFill>
                  <a:schemeClr val="bg1"/>
                </a:solidFill>
                <a:latin typeface="思源黑体 CN Bold" panose="020B0800000000000000" charset="-122"/>
                <a:ea typeface="思源黑体 CN Bold" panose="020B0800000000000000" charset="-122"/>
              </a:rPr>
              <a:t>考量点</a:t>
            </a:r>
            <a:r>
              <a:rPr lang="zh-CN" altLang="en-US" sz="2400">
                <a:solidFill>
                  <a:schemeClr val="bg1"/>
                </a:solidFill>
                <a:latin typeface="思源黑体 CN Bold" panose="020B0800000000000000" charset="-122"/>
                <a:ea typeface="思源黑体 CN Bold" panose="020B0800000000000000" charset="-122"/>
              </a:rPr>
              <a:t>五</a:t>
            </a:r>
            <a:endParaRPr lang="zh-CN" altLang="en-US" sz="2400">
              <a:solidFill>
                <a:schemeClr val="bg1"/>
              </a:solidFill>
              <a:latin typeface="思源黑体 CN Bold" panose="020B0800000000000000" charset="-122"/>
              <a:ea typeface="思源黑体 CN Bold" panose="020B0800000000000000" charset="-122"/>
            </a:endParaRPr>
          </a:p>
        </p:txBody>
      </p:sp>
      <p:sp>
        <p:nvSpPr>
          <p:cNvPr id="55" name="文本框"/>
          <p:cNvSpPr txBox="1"/>
          <p:nvPr/>
        </p:nvSpPr>
        <p:spPr>
          <a:xfrm>
            <a:off x="6333490" y="2000250"/>
            <a:ext cx="4528820" cy="39878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rPr>
              <a:t>启用HTTPS</a:t>
            </a:r>
            <a:endParaRPr lang="zh-CN" altLang="en-US" sz="2000" dirty="0">
              <a:solidFill>
                <a:srgbClr val="1E83D5"/>
              </a:solidFill>
              <a:effectLst/>
              <a:latin typeface="思源黑体 CN Bold" panose="020B0800000000000000" charset="-122"/>
              <a:ea typeface="思源黑体 CN Bold" panose="020B0800000000000000" charset="-122"/>
              <a:cs typeface="思源黑体 CN Bold" panose="020B0800000000000000" charset="-122"/>
            </a:endParaRPr>
          </a:p>
        </p:txBody>
      </p:sp>
      <p:sp>
        <p:nvSpPr>
          <p:cNvPr id="56" name="文本框 44"/>
          <p:cNvSpPr txBox="1"/>
          <p:nvPr/>
        </p:nvSpPr>
        <p:spPr>
          <a:xfrm>
            <a:off x="6333490" y="2387600"/>
            <a:ext cx="4745990" cy="19380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rPr>
              <a:t>HTTPS能够有效防止中间人攻击，有效保证接口不被劫持，对数据窃取篡改做了安全防范。但HTTP升级HTTPS会带来更多的握手，而握手中的运算会带来更多的性能消耗。这也是不得不考虑的问题。</a:t>
            </a: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a:p>
            <a:pPr>
              <a:lnSpc>
                <a:spcPct val="150000"/>
              </a:lnSpc>
            </a:pPr>
            <a:endParaRPr lang="zh-CN" altLang="en-US" sz="1600" dirty="0">
              <a:solidFill>
                <a:srgbClr val="1E83D5"/>
              </a:solidFill>
              <a:latin typeface="思源黑体 CN Bold" panose="020B0800000000000000" charset="-122"/>
              <a:ea typeface="思源黑体 CN Bold" panose="020B0800000000000000" charset="-122"/>
              <a:cs typeface="Roboto Black" panose="02000000000000000000" charset="0"/>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428105" y="1866900"/>
            <a:ext cx="3498850" cy="3153410"/>
          </a:xfrm>
          <a:prstGeom prst="rect">
            <a:avLst/>
          </a:prstGeom>
          <a:noFill/>
        </p:spPr>
        <p:txBody>
          <a:bodyPr wrap="square" rtlCol="0">
            <a:spAutoFit/>
          </a:bodyPr>
          <a:p>
            <a:r>
              <a:rPr lang="en-US" altLang="zh-CN" sz="19900">
                <a:ln>
                  <a:solidFill>
                    <a:schemeClr val="bg1"/>
                  </a:solidFill>
                </a:ln>
                <a:noFill/>
                <a:latin typeface="Roboto Black" panose="02000000000000000000" charset="0"/>
                <a:cs typeface="Roboto Black" panose="02000000000000000000" charset="0"/>
              </a:rPr>
              <a:t>02</a:t>
            </a:r>
            <a:endParaRPr lang="en-US" altLang="zh-CN" sz="19900">
              <a:ln>
                <a:solidFill>
                  <a:schemeClr val="bg1"/>
                </a:solidFill>
              </a:ln>
              <a:noFill/>
              <a:latin typeface="Roboto Black" panose="02000000000000000000" charset="0"/>
              <a:cs typeface="Roboto Black" panose="02000000000000000000" charset="0"/>
            </a:endParaRPr>
          </a:p>
        </p:txBody>
      </p:sp>
      <p:sp>
        <p:nvSpPr>
          <p:cNvPr id="12" name="文本框 11"/>
          <p:cNvSpPr txBox="1"/>
          <p:nvPr/>
        </p:nvSpPr>
        <p:spPr>
          <a:xfrm>
            <a:off x="546735" y="3199130"/>
            <a:ext cx="5266690" cy="1014730"/>
          </a:xfrm>
          <a:prstGeom prst="rect">
            <a:avLst/>
          </a:prstGeom>
          <a:noFill/>
        </p:spPr>
        <p:txBody>
          <a:bodyPr wrap="square" rtlCol="0">
            <a:spAutoFit/>
          </a:bodyPr>
          <a:p>
            <a:pPr algn="just"/>
            <a:r>
              <a:rPr lang="zh-CN" altLang="en-US" sz="6000">
                <a:solidFill>
                  <a:srgbClr val="1E83D5"/>
                </a:solidFill>
                <a:latin typeface="思源黑体 CN Bold" panose="020B0800000000000000" charset="-122"/>
                <a:ea typeface="思源黑体 CN Bold" panose="020B0800000000000000" charset="-122"/>
              </a:rPr>
              <a:t>签名的</a:t>
            </a:r>
            <a:r>
              <a:rPr lang="zh-CN" altLang="en-US" sz="6000">
                <a:solidFill>
                  <a:srgbClr val="1E83D5"/>
                </a:solidFill>
                <a:latin typeface="思源黑体 CN Bold" panose="020B0800000000000000" charset="-122"/>
                <a:ea typeface="思源黑体 CN Bold" panose="020B0800000000000000" charset="-122"/>
              </a:rPr>
              <a:t>设计</a:t>
            </a:r>
            <a:endParaRPr lang="zh-CN" altLang="en-US" sz="6000">
              <a:solidFill>
                <a:srgbClr val="1E83D5"/>
              </a:solidFill>
              <a:latin typeface="思源黑体 CN Bold" panose="020B0800000000000000" charset="-122"/>
              <a:ea typeface="思源黑体 CN Bold" panose="020B0800000000000000" charset="-122"/>
            </a:endParaRPr>
          </a:p>
        </p:txBody>
      </p:sp>
      <p:pic>
        <p:nvPicPr>
          <p:cNvPr id="25" name="图片 24" descr="343435383135323b333733333032353bcec4b5b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60550" y="2167890"/>
            <a:ext cx="737235" cy="66738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05.xml><?xml version="1.0" encoding="utf-8"?>
<p:tagLst xmlns:p="http://schemas.openxmlformats.org/presentationml/2006/main">
  <p:tag name="COMMONDATA" val="eyJoZGlkIjoiOGZhZWNiY2ExY2E2MzdhNDY4YjU1NmE5NzU5ZTQ4YTI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1789</Words>
  <Application>WPS 表格</Application>
  <PresentationFormat>宽屏</PresentationFormat>
  <Paragraphs>120</Paragraphs>
  <Slides>14</Slides>
  <Notes>4</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14</vt:i4>
      </vt:variant>
    </vt:vector>
  </HeadingPairs>
  <TitlesOfParts>
    <vt:vector size="32" baseType="lpstr">
      <vt:lpstr>Arial</vt:lpstr>
      <vt:lpstr>宋体</vt:lpstr>
      <vt:lpstr>Wingdings</vt:lpstr>
      <vt:lpstr>Wingdings</vt:lpstr>
      <vt:lpstr>江城圆体 600W</vt:lpstr>
      <vt:lpstr>苹方-简</vt:lpstr>
      <vt:lpstr>Roboto Black</vt:lpstr>
      <vt:lpstr>思源黑体 CN Bold</vt:lpstr>
      <vt:lpstr>汉仪中黑KW</vt:lpstr>
      <vt:lpstr>微软雅黑</vt:lpstr>
      <vt:lpstr>汉仪旗黑</vt:lpstr>
      <vt:lpstr>宋体</vt:lpstr>
      <vt:lpstr>Arial Unicode MS</vt:lpstr>
      <vt:lpstr>Calibri</vt:lpstr>
      <vt:lpstr>汉仪书宋二KW</vt:lpstr>
      <vt:lpstr>微软雅黑</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田磊</cp:lastModifiedBy>
  <cp:revision>194</cp:revision>
  <dcterms:created xsi:type="dcterms:W3CDTF">2023-08-11T03:27:58Z</dcterms:created>
  <dcterms:modified xsi:type="dcterms:W3CDTF">2023-08-11T03:27:58Z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2052-5.4.1.7920</vt:lpwstr>
  </property>
  <property fmtid="{D5CDD505-2E9C-101B-9397-08002B2CF9AE}" pid="3" name="ICV">
    <vt:lpwstr>752B7A833156FE1DBEAAD564C7FDCF15_43</vt:lpwstr>
  </property>
</Properties>
</file>