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80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9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57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50"/>
    </p:cViewPr>
  </p:sorterViewPr>
  <p:gridSpacing cx="72237" cy="7223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1AB0F9-0A8D-460C-BA2C-4F148F2AD97F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07EDCD-15A9-438D-BD6C-707B3BA5D45C}">
      <dgm:prSet phldrT="[Text]" custT="1"/>
      <dgm:spPr/>
      <dgm:t>
        <a:bodyPr/>
        <a:lstStyle/>
        <a:p>
          <a:r>
            <a:rPr lang="en-ID" sz="2000" b="1" dirty="0" err="1" smtClean="0">
              <a:solidFill>
                <a:schemeClr val="tx1"/>
              </a:solidFill>
            </a:rPr>
            <a:t>Yessy</a:t>
          </a:r>
          <a:r>
            <a:rPr lang="en-ID" sz="2000" b="1" dirty="0" smtClean="0">
              <a:solidFill>
                <a:schemeClr val="tx1"/>
              </a:solidFill>
            </a:rPr>
            <a:t> </a:t>
          </a:r>
          <a:r>
            <a:rPr lang="en-ID" sz="2000" b="1" dirty="0" err="1" smtClean="0">
              <a:solidFill>
                <a:schemeClr val="tx1"/>
              </a:solidFill>
            </a:rPr>
            <a:t>Septiani</a:t>
          </a:r>
          <a:r>
            <a:rPr lang="en-ID" sz="2000" b="1" dirty="0" smtClean="0">
              <a:solidFill>
                <a:schemeClr val="tx1"/>
              </a:solidFill>
            </a:rPr>
            <a:t> </a:t>
          </a:r>
          <a:r>
            <a:rPr lang="en-ID" sz="2000" b="1" dirty="0" err="1" smtClean="0">
              <a:solidFill>
                <a:schemeClr val="tx1"/>
              </a:solidFill>
            </a:rPr>
            <a:t>Yuono</a:t>
          </a:r>
          <a:r>
            <a:rPr lang="en-ID" sz="2000" b="1" dirty="0" smtClean="0">
              <a:solidFill>
                <a:schemeClr val="tx1"/>
              </a:solidFill>
            </a:rPr>
            <a:t> 17051204004</a:t>
          </a:r>
          <a:endParaRPr lang="en-US" sz="2000" b="1" dirty="0">
            <a:solidFill>
              <a:schemeClr val="tx1"/>
            </a:solidFill>
          </a:endParaRPr>
        </a:p>
      </dgm:t>
    </dgm:pt>
    <dgm:pt modelId="{540F28F3-C605-44C4-B1F1-BB4CA62861B2}" type="parTrans" cxnId="{32B66252-88E0-40B5-825B-A2F15F37AFB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CFBFE3-60BA-4F36-8CA4-FB80140B82D0}" type="sibTrans" cxnId="{32B66252-88E0-40B5-825B-A2F15F37AFB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45EF1B-D74D-438B-8946-0854BD65B0D4}">
      <dgm:prSet custT="1"/>
      <dgm:spPr/>
      <dgm:t>
        <a:bodyPr/>
        <a:lstStyle/>
        <a:p>
          <a:r>
            <a:rPr lang="en-ID" sz="2000" b="1" dirty="0" err="1" smtClean="0">
              <a:solidFill>
                <a:schemeClr val="tx1"/>
              </a:solidFill>
            </a:rPr>
            <a:t>Setri</a:t>
          </a:r>
          <a:r>
            <a:rPr lang="en-ID" sz="2000" b="1" dirty="0" smtClean="0">
              <a:solidFill>
                <a:schemeClr val="tx1"/>
              </a:solidFill>
            </a:rPr>
            <a:t> </a:t>
          </a:r>
          <a:r>
            <a:rPr lang="en-ID" sz="2000" b="1" dirty="0" err="1" smtClean="0">
              <a:solidFill>
                <a:schemeClr val="tx1"/>
              </a:solidFill>
            </a:rPr>
            <a:t>Dwi</a:t>
          </a:r>
          <a:r>
            <a:rPr lang="en-ID" sz="2000" b="1" dirty="0" smtClean="0">
              <a:solidFill>
                <a:schemeClr val="tx1"/>
              </a:solidFill>
            </a:rPr>
            <a:t> </a:t>
          </a:r>
          <a:r>
            <a:rPr lang="en-ID" sz="2000" b="1" dirty="0" err="1" smtClean="0">
              <a:solidFill>
                <a:schemeClr val="tx1"/>
              </a:solidFill>
            </a:rPr>
            <a:t>Prasetiani</a:t>
          </a:r>
          <a:r>
            <a:rPr lang="en-ID" sz="2000" b="1" dirty="0" smtClean="0">
              <a:solidFill>
                <a:schemeClr val="tx1"/>
              </a:solidFill>
            </a:rPr>
            <a:t> 17051204014</a:t>
          </a:r>
          <a:endParaRPr lang="en-US" sz="2000" b="1" dirty="0">
            <a:solidFill>
              <a:schemeClr val="tx1"/>
            </a:solidFill>
          </a:endParaRPr>
        </a:p>
      </dgm:t>
    </dgm:pt>
    <dgm:pt modelId="{E4319A02-EF16-46B8-907C-09CE220FF66D}" type="parTrans" cxnId="{70B408BC-9F54-43E9-8970-7BE0D9B880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3022FE9-4F62-4D42-AB52-D65A990CA756}" type="sibTrans" cxnId="{70B408BC-9F54-43E9-8970-7BE0D9B880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28B0C3-0B59-4DA1-83C2-B839D91CF24E}">
      <dgm:prSet custT="1"/>
      <dgm:spPr/>
      <dgm:t>
        <a:bodyPr/>
        <a:lstStyle/>
        <a:p>
          <a:r>
            <a:rPr lang="en-ID" sz="2000" b="1" dirty="0" smtClean="0">
              <a:solidFill>
                <a:schemeClr val="tx1"/>
              </a:solidFill>
            </a:rPr>
            <a:t>Muhammad Hussein </a:t>
          </a:r>
          <a:r>
            <a:rPr lang="en-ID" sz="2000" b="1" dirty="0" err="1" smtClean="0">
              <a:solidFill>
                <a:schemeClr val="tx1"/>
              </a:solidFill>
            </a:rPr>
            <a:t>Isron</a:t>
          </a:r>
          <a:r>
            <a:rPr lang="en-ID" sz="2000" b="1" dirty="0" smtClean="0">
              <a:solidFill>
                <a:schemeClr val="tx1"/>
              </a:solidFill>
            </a:rPr>
            <a:t> 17051204065</a:t>
          </a:r>
          <a:endParaRPr lang="en-US" sz="2000" b="1" dirty="0">
            <a:solidFill>
              <a:schemeClr val="tx1"/>
            </a:solidFill>
          </a:endParaRPr>
        </a:p>
      </dgm:t>
    </dgm:pt>
    <dgm:pt modelId="{D7034336-9C6A-48EB-B4BC-3152E7C5BB6D}" type="parTrans" cxnId="{E83E99F2-D83E-48F6-BE1F-AD61EEC6B91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E6AFCD-9637-4589-B781-CEE89A18FFCF}" type="sibTrans" cxnId="{E83E99F2-D83E-48F6-BE1F-AD61EEC6B91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892C3CF-97E5-4C4F-A876-F3B6E9790EA2}">
      <dgm:prSet custT="1"/>
      <dgm:spPr/>
      <dgm:t>
        <a:bodyPr/>
        <a:lstStyle/>
        <a:p>
          <a:r>
            <a:rPr lang="en-ID" sz="2000" b="1" dirty="0" smtClean="0">
              <a:solidFill>
                <a:schemeClr val="tx1"/>
              </a:solidFill>
            </a:rPr>
            <a:t>Parole N. D. 17051204075</a:t>
          </a:r>
          <a:endParaRPr lang="en-US" sz="2000" b="1" dirty="0">
            <a:solidFill>
              <a:schemeClr val="tx1"/>
            </a:solidFill>
          </a:endParaRPr>
        </a:p>
      </dgm:t>
    </dgm:pt>
    <dgm:pt modelId="{92BC776C-6C74-402B-9975-B4FC60F7959E}" type="parTrans" cxnId="{65D101C2-2BED-4123-AA37-045C610EA1E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1778C0F-A05F-4A56-A97F-890A29CD8168}" type="sibTrans" cxnId="{65D101C2-2BED-4123-AA37-045C610EA1E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DDA4B3F-4CB4-4526-A1C3-F328BE799B4B}" type="pres">
      <dgm:prSet presAssocID="{A71AB0F9-0A8D-460C-BA2C-4F148F2AD97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01B79E-3B74-4F64-84F1-1831C697A1CD}" type="pres">
      <dgm:prSet presAssocID="{7707EDCD-15A9-438D-BD6C-707B3BA5D45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ACCB6-5ECD-4C5B-8373-F5742A8150EC}" type="pres">
      <dgm:prSet presAssocID="{7707EDCD-15A9-438D-BD6C-707B3BA5D45C}" presName="spNode" presStyleCnt="0"/>
      <dgm:spPr/>
    </dgm:pt>
    <dgm:pt modelId="{E0758AEB-3191-4643-87F9-1823F932AC5D}" type="pres">
      <dgm:prSet presAssocID="{27CFBFE3-60BA-4F36-8CA4-FB80140B82D0}" presName="sibTrans" presStyleLbl="sibTrans1D1" presStyleIdx="0" presStyleCnt="4"/>
      <dgm:spPr/>
      <dgm:t>
        <a:bodyPr/>
        <a:lstStyle/>
        <a:p>
          <a:endParaRPr lang="en-US"/>
        </a:p>
      </dgm:t>
    </dgm:pt>
    <dgm:pt modelId="{B07DB00A-9EE1-4C0C-85EE-C9B4F0994547}" type="pres">
      <dgm:prSet presAssocID="{1045EF1B-D74D-438B-8946-0854BD65B0D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B32C9-1116-4DD6-9EAF-1F804BA3C917}" type="pres">
      <dgm:prSet presAssocID="{1045EF1B-D74D-438B-8946-0854BD65B0D4}" presName="spNode" presStyleCnt="0"/>
      <dgm:spPr/>
    </dgm:pt>
    <dgm:pt modelId="{3206ECD2-FF42-45CD-8BB1-FD7B49DBF079}" type="pres">
      <dgm:prSet presAssocID="{E3022FE9-4F62-4D42-AB52-D65A990CA756}" presName="sibTrans" presStyleLbl="sibTrans1D1" presStyleIdx="1" presStyleCnt="4"/>
      <dgm:spPr/>
      <dgm:t>
        <a:bodyPr/>
        <a:lstStyle/>
        <a:p>
          <a:endParaRPr lang="en-US"/>
        </a:p>
      </dgm:t>
    </dgm:pt>
    <dgm:pt modelId="{D51261E5-F70C-4FCA-9CFF-ADE3C5167348}" type="pres">
      <dgm:prSet presAssocID="{3628B0C3-0B59-4DA1-83C2-B839D91CF24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9695-1731-4D22-8026-DF2B7160C480}" type="pres">
      <dgm:prSet presAssocID="{3628B0C3-0B59-4DA1-83C2-B839D91CF24E}" presName="spNode" presStyleCnt="0"/>
      <dgm:spPr/>
    </dgm:pt>
    <dgm:pt modelId="{DEC94522-DF29-4306-A34E-12EDCD744A03}" type="pres">
      <dgm:prSet presAssocID="{CCE6AFCD-9637-4589-B781-CEE89A18FFCF}" presName="sibTrans" presStyleLbl="sibTrans1D1" presStyleIdx="2" presStyleCnt="4"/>
      <dgm:spPr/>
      <dgm:t>
        <a:bodyPr/>
        <a:lstStyle/>
        <a:p>
          <a:endParaRPr lang="en-US"/>
        </a:p>
      </dgm:t>
    </dgm:pt>
    <dgm:pt modelId="{59AFE72B-026B-4D72-A291-CAD137271405}" type="pres">
      <dgm:prSet presAssocID="{D892C3CF-97E5-4C4F-A876-F3B6E9790EA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2D9AB-3B68-45FF-AFCC-24531636BC38}" type="pres">
      <dgm:prSet presAssocID="{D892C3CF-97E5-4C4F-A876-F3B6E9790EA2}" presName="spNode" presStyleCnt="0"/>
      <dgm:spPr/>
    </dgm:pt>
    <dgm:pt modelId="{28A930D4-CB2C-4408-9764-F8E65A5098EC}" type="pres">
      <dgm:prSet presAssocID="{91778C0F-A05F-4A56-A97F-890A29CD8168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9D5F3983-4F3E-4D07-97D5-4A39C1A25682}" type="presOf" srcId="{E3022FE9-4F62-4D42-AB52-D65A990CA756}" destId="{3206ECD2-FF42-45CD-8BB1-FD7B49DBF079}" srcOrd="0" destOrd="0" presId="urn:microsoft.com/office/officeart/2005/8/layout/cycle5"/>
    <dgm:cxn modelId="{65D101C2-2BED-4123-AA37-045C610EA1E5}" srcId="{A71AB0F9-0A8D-460C-BA2C-4F148F2AD97F}" destId="{D892C3CF-97E5-4C4F-A876-F3B6E9790EA2}" srcOrd="3" destOrd="0" parTransId="{92BC776C-6C74-402B-9975-B4FC60F7959E}" sibTransId="{91778C0F-A05F-4A56-A97F-890A29CD8168}"/>
    <dgm:cxn modelId="{E83E99F2-D83E-48F6-BE1F-AD61EEC6B91F}" srcId="{A71AB0F9-0A8D-460C-BA2C-4F148F2AD97F}" destId="{3628B0C3-0B59-4DA1-83C2-B839D91CF24E}" srcOrd="2" destOrd="0" parTransId="{D7034336-9C6A-48EB-B4BC-3152E7C5BB6D}" sibTransId="{CCE6AFCD-9637-4589-B781-CEE89A18FFCF}"/>
    <dgm:cxn modelId="{64F45831-64CC-4268-B0E1-09E602C01FFA}" type="presOf" srcId="{D892C3CF-97E5-4C4F-A876-F3B6E9790EA2}" destId="{59AFE72B-026B-4D72-A291-CAD137271405}" srcOrd="0" destOrd="0" presId="urn:microsoft.com/office/officeart/2005/8/layout/cycle5"/>
    <dgm:cxn modelId="{55B8BED3-2D01-4925-BF23-7D3FD0B4C8BD}" type="presOf" srcId="{1045EF1B-D74D-438B-8946-0854BD65B0D4}" destId="{B07DB00A-9EE1-4C0C-85EE-C9B4F0994547}" srcOrd="0" destOrd="0" presId="urn:microsoft.com/office/officeart/2005/8/layout/cycle5"/>
    <dgm:cxn modelId="{4B9F4478-2536-43B7-A984-34F5D028BC54}" type="presOf" srcId="{27CFBFE3-60BA-4F36-8CA4-FB80140B82D0}" destId="{E0758AEB-3191-4643-87F9-1823F932AC5D}" srcOrd="0" destOrd="0" presId="urn:microsoft.com/office/officeart/2005/8/layout/cycle5"/>
    <dgm:cxn modelId="{8DF165DB-20A3-4775-B04E-185E9B7E4A91}" type="presOf" srcId="{7707EDCD-15A9-438D-BD6C-707B3BA5D45C}" destId="{8201B79E-3B74-4F64-84F1-1831C697A1CD}" srcOrd="0" destOrd="0" presId="urn:microsoft.com/office/officeart/2005/8/layout/cycle5"/>
    <dgm:cxn modelId="{C43D5F27-A308-4984-B12C-DBB20B35DA69}" type="presOf" srcId="{A71AB0F9-0A8D-460C-BA2C-4F148F2AD97F}" destId="{2DDA4B3F-4CB4-4526-A1C3-F328BE799B4B}" srcOrd="0" destOrd="0" presId="urn:microsoft.com/office/officeart/2005/8/layout/cycle5"/>
    <dgm:cxn modelId="{108350B7-3DDE-4E1A-B7B7-95B5561F3AC8}" type="presOf" srcId="{3628B0C3-0B59-4DA1-83C2-B839D91CF24E}" destId="{D51261E5-F70C-4FCA-9CFF-ADE3C5167348}" srcOrd="0" destOrd="0" presId="urn:microsoft.com/office/officeart/2005/8/layout/cycle5"/>
    <dgm:cxn modelId="{05091854-A036-4E45-8F6B-FDC18E69D8D9}" type="presOf" srcId="{CCE6AFCD-9637-4589-B781-CEE89A18FFCF}" destId="{DEC94522-DF29-4306-A34E-12EDCD744A03}" srcOrd="0" destOrd="0" presId="urn:microsoft.com/office/officeart/2005/8/layout/cycle5"/>
    <dgm:cxn modelId="{80577559-D265-452A-BFDA-5B8728404228}" type="presOf" srcId="{91778C0F-A05F-4A56-A97F-890A29CD8168}" destId="{28A930D4-CB2C-4408-9764-F8E65A5098EC}" srcOrd="0" destOrd="0" presId="urn:microsoft.com/office/officeart/2005/8/layout/cycle5"/>
    <dgm:cxn modelId="{70B408BC-9F54-43E9-8970-7BE0D9B8803F}" srcId="{A71AB0F9-0A8D-460C-BA2C-4F148F2AD97F}" destId="{1045EF1B-D74D-438B-8946-0854BD65B0D4}" srcOrd="1" destOrd="0" parTransId="{E4319A02-EF16-46B8-907C-09CE220FF66D}" sibTransId="{E3022FE9-4F62-4D42-AB52-D65A990CA756}"/>
    <dgm:cxn modelId="{32B66252-88E0-40B5-825B-A2F15F37AFBC}" srcId="{A71AB0F9-0A8D-460C-BA2C-4F148F2AD97F}" destId="{7707EDCD-15A9-438D-BD6C-707B3BA5D45C}" srcOrd="0" destOrd="0" parTransId="{540F28F3-C605-44C4-B1F1-BB4CA62861B2}" sibTransId="{27CFBFE3-60BA-4F36-8CA4-FB80140B82D0}"/>
    <dgm:cxn modelId="{62204EFC-11C7-4357-9F59-22B0DBD14BC8}" type="presParOf" srcId="{2DDA4B3F-4CB4-4526-A1C3-F328BE799B4B}" destId="{8201B79E-3B74-4F64-84F1-1831C697A1CD}" srcOrd="0" destOrd="0" presId="urn:microsoft.com/office/officeart/2005/8/layout/cycle5"/>
    <dgm:cxn modelId="{406622BB-36F4-4486-AA02-40C923E13757}" type="presParOf" srcId="{2DDA4B3F-4CB4-4526-A1C3-F328BE799B4B}" destId="{5F4ACCB6-5ECD-4C5B-8373-F5742A8150EC}" srcOrd="1" destOrd="0" presId="urn:microsoft.com/office/officeart/2005/8/layout/cycle5"/>
    <dgm:cxn modelId="{61DDFAD7-71C8-4DC9-8AE3-5609B0C1B864}" type="presParOf" srcId="{2DDA4B3F-4CB4-4526-A1C3-F328BE799B4B}" destId="{E0758AEB-3191-4643-87F9-1823F932AC5D}" srcOrd="2" destOrd="0" presId="urn:microsoft.com/office/officeart/2005/8/layout/cycle5"/>
    <dgm:cxn modelId="{7EECBD1E-2522-4F38-8012-1CAA76FE1498}" type="presParOf" srcId="{2DDA4B3F-4CB4-4526-A1C3-F328BE799B4B}" destId="{B07DB00A-9EE1-4C0C-85EE-C9B4F0994547}" srcOrd="3" destOrd="0" presId="urn:microsoft.com/office/officeart/2005/8/layout/cycle5"/>
    <dgm:cxn modelId="{452899F1-B999-4341-AC84-403D3461DBC3}" type="presParOf" srcId="{2DDA4B3F-4CB4-4526-A1C3-F328BE799B4B}" destId="{D3FB32C9-1116-4DD6-9EAF-1F804BA3C917}" srcOrd="4" destOrd="0" presId="urn:microsoft.com/office/officeart/2005/8/layout/cycle5"/>
    <dgm:cxn modelId="{1A235B8F-7CAA-4852-A5F1-967AF79AF167}" type="presParOf" srcId="{2DDA4B3F-4CB4-4526-A1C3-F328BE799B4B}" destId="{3206ECD2-FF42-45CD-8BB1-FD7B49DBF079}" srcOrd="5" destOrd="0" presId="urn:microsoft.com/office/officeart/2005/8/layout/cycle5"/>
    <dgm:cxn modelId="{CB9E73AC-C917-4E00-AEE7-D2662A245260}" type="presParOf" srcId="{2DDA4B3F-4CB4-4526-A1C3-F328BE799B4B}" destId="{D51261E5-F70C-4FCA-9CFF-ADE3C5167348}" srcOrd="6" destOrd="0" presId="urn:microsoft.com/office/officeart/2005/8/layout/cycle5"/>
    <dgm:cxn modelId="{3E57ADDE-2554-4E61-AE3F-3E7236ED20F8}" type="presParOf" srcId="{2DDA4B3F-4CB4-4526-A1C3-F328BE799B4B}" destId="{AAEA9695-1731-4D22-8026-DF2B7160C480}" srcOrd="7" destOrd="0" presId="urn:microsoft.com/office/officeart/2005/8/layout/cycle5"/>
    <dgm:cxn modelId="{507D2281-C1FB-4016-BE40-BFB75AB7C338}" type="presParOf" srcId="{2DDA4B3F-4CB4-4526-A1C3-F328BE799B4B}" destId="{DEC94522-DF29-4306-A34E-12EDCD744A03}" srcOrd="8" destOrd="0" presId="urn:microsoft.com/office/officeart/2005/8/layout/cycle5"/>
    <dgm:cxn modelId="{B264449F-B0D2-4395-9FAD-2528DD0DFAEB}" type="presParOf" srcId="{2DDA4B3F-4CB4-4526-A1C3-F328BE799B4B}" destId="{59AFE72B-026B-4D72-A291-CAD137271405}" srcOrd="9" destOrd="0" presId="urn:microsoft.com/office/officeart/2005/8/layout/cycle5"/>
    <dgm:cxn modelId="{3FD9D9E1-7B5D-4ED7-97EF-D867E373E495}" type="presParOf" srcId="{2DDA4B3F-4CB4-4526-A1C3-F328BE799B4B}" destId="{3072D9AB-3B68-45FF-AFCC-24531636BC38}" srcOrd="10" destOrd="0" presId="urn:microsoft.com/office/officeart/2005/8/layout/cycle5"/>
    <dgm:cxn modelId="{BCF795D0-363D-429E-8612-838250C0D17C}" type="presParOf" srcId="{2DDA4B3F-4CB4-4526-A1C3-F328BE799B4B}" destId="{28A930D4-CB2C-4408-9764-F8E65A5098E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1B79E-3B74-4F64-84F1-1831C697A1CD}">
      <dsp:nvSpPr>
        <dsp:cNvPr id="0" name=""/>
        <dsp:cNvSpPr/>
      </dsp:nvSpPr>
      <dsp:spPr>
        <a:xfrm>
          <a:off x="3600896" y="1964"/>
          <a:ext cx="1942207" cy="12624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b="1" kern="1200" dirty="0" err="1" smtClean="0">
              <a:solidFill>
                <a:schemeClr val="tx1"/>
              </a:solidFill>
            </a:rPr>
            <a:t>Yessy</a:t>
          </a:r>
          <a:r>
            <a:rPr lang="en-ID" sz="2000" b="1" kern="1200" dirty="0" smtClean="0">
              <a:solidFill>
                <a:schemeClr val="tx1"/>
              </a:solidFill>
            </a:rPr>
            <a:t> </a:t>
          </a:r>
          <a:r>
            <a:rPr lang="en-ID" sz="2000" b="1" kern="1200" dirty="0" err="1" smtClean="0">
              <a:solidFill>
                <a:schemeClr val="tx1"/>
              </a:solidFill>
            </a:rPr>
            <a:t>Septiani</a:t>
          </a:r>
          <a:r>
            <a:rPr lang="en-ID" sz="2000" b="1" kern="1200" dirty="0" smtClean="0">
              <a:solidFill>
                <a:schemeClr val="tx1"/>
              </a:solidFill>
            </a:rPr>
            <a:t> </a:t>
          </a:r>
          <a:r>
            <a:rPr lang="en-ID" sz="2000" b="1" kern="1200" dirty="0" err="1" smtClean="0">
              <a:solidFill>
                <a:schemeClr val="tx1"/>
              </a:solidFill>
            </a:rPr>
            <a:t>Yuono</a:t>
          </a:r>
          <a:r>
            <a:rPr lang="en-ID" sz="2000" b="1" kern="1200" dirty="0" smtClean="0">
              <a:solidFill>
                <a:schemeClr val="tx1"/>
              </a:solidFill>
            </a:rPr>
            <a:t> 17051204004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662523" y="63591"/>
        <a:ext cx="1818953" cy="1139180"/>
      </dsp:txXfrm>
    </dsp:sp>
    <dsp:sp modelId="{E0758AEB-3191-4643-87F9-1823F932AC5D}">
      <dsp:nvSpPr>
        <dsp:cNvPr id="0" name=""/>
        <dsp:cNvSpPr/>
      </dsp:nvSpPr>
      <dsp:spPr>
        <a:xfrm>
          <a:off x="2484104" y="633181"/>
          <a:ext cx="4175790" cy="4175790"/>
        </a:xfrm>
        <a:custGeom>
          <a:avLst/>
          <a:gdLst/>
          <a:ahLst/>
          <a:cxnLst/>
          <a:rect l="0" t="0" r="0" b="0"/>
          <a:pathLst>
            <a:path>
              <a:moveTo>
                <a:pt x="3327763" y="408004"/>
              </a:moveTo>
              <a:arcTo wR="2087895" hR="2087895" stAng="18385783" swAng="163565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DB00A-9EE1-4C0C-85EE-C9B4F0994547}">
      <dsp:nvSpPr>
        <dsp:cNvPr id="0" name=""/>
        <dsp:cNvSpPr/>
      </dsp:nvSpPr>
      <dsp:spPr>
        <a:xfrm>
          <a:off x="5688791" y="2089859"/>
          <a:ext cx="1942207" cy="12624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b="1" kern="1200" dirty="0" err="1" smtClean="0">
              <a:solidFill>
                <a:schemeClr val="tx1"/>
              </a:solidFill>
            </a:rPr>
            <a:t>Setri</a:t>
          </a:r>
          <a:r>
            <a:rPr lang="en-ID" sz="2000" b="1" kern="1200" dirty="0" smtClean="0">
              <a:solidFill>
                <a:schemeClr val="tx1"/>
              </a:solidFill>
            </a:rPr>
            <a:t> </a:t>
          </a:r>
          <a:r>
            <a:rPr lang="en-ID" sz="2000" b="1" kern="1200" dirty="0" err="1" smtClean="0">
              <a:solidFill>
                <a:schemeClr val="tx1"/>
              </a:solidFill>
            </a:rPr>
            <a:t>Dwi</a:t>
          </a:r>
          <a:r>
            <a:rPr lang="en-ID" sz="2000" b="1" kern="1200" dirty="0" smtClean="0">
              <a:solidFill>
                <a:schemeClr val="tx1"/>
              </a:solidFill>
            </a:rPr>
            <a:t> </a:t>
          </a:r>
          <a:r>
            <a:rPr lang="en-ID" sz="2000" b="1" kern="1200" dirty="0" err="1" smtClean="0">
              <a:solidFill>
                <a:schemeClr val="tx1"/>
              </a:solidFill>
            </a:rPr>
            <a:t>Prasetiani</a:t>
          </a:r>
          <a:r>
            <a:rPr lang="en-ID" sz="2000" b="1" kern="1200" dirty="0" smtClean="0">
              <a:solidFill>
                <a:schemeClr val="tx1"/>
              </a:solidFill>
            </a:rPr>
            <a:t> 17051204014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5750418" y="2151486"/>
        <a:ext cx="1818953" cy="1139180"/>
      </dsp:txXfrm>
    </dsp:sp>
    <dsp:sp modelId="{3206ECD2-FF42-45CD-8BB1-FD7B49DBF079}">
      <dsp:nvSpPr>
        <dsp:cNvPr id="0" name=""/>
        <dsp:cNvSpPr/>
      </dsp:nvSpPr>
      <dsp:spPr>
        <a:xfrm>
          <a:off x="2484104" y="633181"/>
          <a:ext cx="4175790" cy="4175790"/>
        </a:xfrm>
        <a:custGeom>
          <a:avLst/>
          <a:gdLst/>
          <a:ahLst/>
          <a:cxnLst/>
          <a:rect l="0" t="0" r="0" b="0"/>
          <a:pathLst>
            <a:path>
              <a:moveTo>
                <a:pt x="3959512" y="3013290"/>
              </a:moveTo>
              <a:arcTo wR="2087895" hR="2087895" stAng="1578566" swAng="1635650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261E5-F70C-4FCA-9CFF-ADE3C5167348}">
      <dsp:nvSpPr>
        <dsp:cNvPr id="0" name=""/>
        <dsp:cNvSpPr/>
      </dsp:nvSpPr>
      <dsp:spPr>
        <a:xfrm>
          <a:off x="3600896" y="4177755"/>
          <a:ext cx="1942207" cy="126243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b="1" kern="1200" dirty="0" smtClean="0">
              <a:solidFill>
                <a:schemeClr val="tx1"/>
              </a:solidFill>
            </a:rPr>
            <a:t>Muhammad Hussein </a:t>
          </a:r>
          <a:r>
            <a:rPr lang="en-ID" sz="2000" b="1" kern="1200" dirty="0" err="1" smtClean="0">
              <a:solidFill>
                <a:schemeClr val="tx1"/>
              </a:solidFill>
            </a:rPr>
            <a:t>Isron</a:t>
          </a:r>
          <a:r>
            <a:rPr lang="en-ID" sz="2000" b="1" kern="1200" dirty="0" smtClean="0">
              <a:solidFill>
                <a:schemeClr val="tx1"/>
              </a:solidFill>
            </a:rPr>
            <a:t> 17051204065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662523" y="4239382"/>
        <a:ext cx="1818953" cy="1139180"/>
      </dsp:txXfrm>
    </dsp:sp>
    <dsp:sp modelId="{DEC94522-DF29-4306-A34E-12EDCD744A03}">
      <dsp:nvSpPr>
        <dsp:cNvPr id="0" name=""/>
        <dsp:cNvSpPr/>
      </dsp:nvSpPr>
      <dsp:spPr>
        <a:xfrm>
          <a:off x="2484104" y="633181"/>
          <a:ext cx="4175790" cy="4175790"/>
        </a:xfrm>
        <a:custGeom>
          <a:avLst/>
          <a:gdLst/>
          <a:ahLst/>
          <a:cxnLst/>
          <a:rect l="0" t="0" r="0" b="0"/>
          <a:pathLst>
            <a:path>
              <a:moveTo>
                <a:pt x="848027" y="3767786"/>
              </a:moveTo>
              <a:arcTo wR="2087895" hR="2087895" stAng="7585783" swAng="163565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FE72B-026B-4D72-A291-CAD137271405}">
      <dsp:nvSpPr>
        <dsp:cNvPr id="0" name=""/>
        <dsp:cNvSpPr/>
      </dsp:nvSpPr>
      <dsp:spPr>
        <a:xfrm>
          <a:off x="1513001" y="2089859"/>
          <a:ext cx="1942207" cy="12624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b="1" kern="1200" dirty="0" smtClean="0">
              <a:solidFill>
                <a:schemeClr val="tx1"/>
              </a:solidFill>
            </a:rPr>
            <a:t>Parole N. D. 17051204075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1574628" y="2151486"/>
        <a:ext cx="1818953" cy="1139180"/>
      </dsp:txXfrm>
    </dsp:sp>
    <dsp:sp modelId="{28A930D4-CB2C-4408-9764-F8E65A5098EC}">
      <dsp:nvSpPr>
        <dsp:cNvPr id="0" name=""/>
        <dsp:cNvSpPr/>
      </dsp:nvSpPr>
      <dsp:spPr>
        <a:xfrm>
          <a:off x="2484104" y="633181"/>
          <a:ext cx="4175790" cy="4175790"/>
        </a:xfrm>
        <a:custGeom>
          <a:avLst/>
          <a:gdLst/>
          <a:ahLst/>
          <a:cxnLst/>
          <a:rect l="0" t="0" r="0" b="0"/>
          <a:pathLst>
            <a:path>
              <a:moveTo>
                <a:pt x="216277" y="1162500"/>
              </a:moveTo>
              <a:arcTo wR="2087895" hR="2087895" stAng="12378566" swAng="1635650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7B71-166F-41F9-90F6-7C509B67C360}" type="datetimeFigureOut">
              <a:rPr lang="en-ID" smtClean="0"/>
              <a:t>10/01/2021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81548-C4A2-41EF-A5C9-4379CB48A7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399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1548-C4A2-41EF-A5C9-4379CB48A729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087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1051" y="4247536"/>
            <a:ext cx="7079227" cy="2054941"/>
          </a:xfrm>
          <a:noFill/>
          <a:effectLst>
            <a:outerShdw blurRad="38100" dist="25400" dir="2700000" algn="tl" rotWithShape="0">
              <a:prstClr val="black">
                <a:alpha val="43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839" y="2733369"/>
            <a:ext cx="6260690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952F-7822-4D08-AAC9-8C8EB7DAF1D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C0C7-8142-4EC8-9499-73096988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952F-7822-4D08-AAC9-8C8EB7DAF1D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C0C7-8142-4EC8-9499-73096988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952F-7822-4D08-AAC9-8C8EB7DAF1D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C0C7-8142-4EC8-9499-73096988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952F-7822-4D08-AAC9-8C8EB7DAF1D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C0C7-8142-4EC8-9499-7309698890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328612"/>
            <a:ext cx="8222226" cy="10180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81317"/>
            <a:ext cx="8246070" cy="480178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952F-7822-4D08-AAC9-8C8EB7DAF1D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C0C7-8142-4EC8-9499-73096988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02" y="561713"/>
            <a:ext cx="6371979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0418"/>
            <a:ext cx="6393428" cy="4681415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952F-7822-4D08-AAC9-8C8EB7DAF1D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C0C7-8142-4EC8-9499-73096988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952F-7822-4D08-AAC9-8C8EB7DAF1D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C0C7-8142-4EC8-9499-73096988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952F-7822-4D08-AAC9-8C8EB7DAF1D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C0C7-8142-4EC8-9499-73096988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15" y="293373"/>
            <a:ext cx="8093365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10711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640573"/>
            <a:ext cx="4040188" cy="3035059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10711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640573"/>
            <a:ext cx="4041775" cy="3035059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952F-7822-4D08-AAC9-8C8EB7DAF1D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C0C7-8142-4EC8-9499-73096988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952F-7822-4D08-AAC9-8C8EB7DAF1D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C0C7-8142-4EC8-9499-73096988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952F-7822-4D08-AAC9-8C8EB7DAF1D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C0C7-8142-4EC8-9499-73096988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952F-7822-4D08-AAC9-8C8EB7DAF1D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C0C7-8142-4EC8-9499-73096988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952F-7822-4D08-AAC9-8C8EB7DAF1D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C0C7-8142-4EC8-9499-7309698890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247536"/>
            <a:ext cx="8686800" cy="1828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“</a:t>
            </a:r>
            <a:r>
              <a:rPr lang="en-US" b="1" dirty="0" err="1">
                <a:solidFill>
                  <a:srgbClr val="002060"/>
                </a:solidFill>
              </a:rPr>
              <a:t>Sistem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Informasi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Geografis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Pemetaan</a:t>
            </a:r>
            <a:r>
              <a:rPr lang="en-US" b="1" dirty="0">
                <a:solidFill>
                  <a:srgbClr val="002060"/>
                </a:solidFill>
              </a:rPr>
              <a:t> SMA </a:t>
            </a:r>
            <a:r>
              <a:rPr lang="en-US" b="1" dirty="0" err="1" smtClean="0">
                <a:solidFill>
                  <a:srgbClr val="002060"/>
                </a:solidFill>
              </a:rPr>
              <a:t>Negeri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dan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SMK </a:t>
            </a:r>
            <a:r>
              <a:rPr lang="en-US" b="1" dirty="0" err="1">
                <a:solidFill>
                  <a:srgbClr val="002060"/>
                </a:solidFill>
              </a:rPr>
              <a:t>Negeri</a:t>
            </a:r>
            <a:r>
              <a:rPr lang="en-US" b="1" dirty="0">
                <a:solidFill>
                  <a:srgbClr val="002060"/>
                </a:solidFill>
              </a:rPr>
              <a:t> di Kota Surabaya</a:t>
            </a:r>
            <a:r>
              <a:rPr lang="en-US" b="1" dirty="0" smtClean="0">
                <a:solidFill>
                  <a:srgbClr val="002060"/>
                </a:solidFill>
              </a:rPr>
              <a:t>”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8" y="2733369"/>
            <a:ext cx="7816645" cy="109728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rlow Condensed" pitchFamily="2" charset="0"/>
              </a:rPr>
              <a:t>UJIAN AKHIR SEMESTER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Barlow Condensed" pitchFamily="2" charset="0"/>
              </a:rPr>
              <a:t>MATA KULIAH SISTEM INFORMASI GEOGRAFIS</a:t>
            </a:r>
          </a:p>
        </p:txBody>
      </p:sp>
    </p:spTree>
    <p:extLst>
      <p:ext uri="{BB962C8B-B14F-4D97-AF65-F5344CB8AC3E}">
        <p14:creationId xmlns:p14="http://schemas.microsoft.com/office/powerpoint/2010/main" val="36059360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77"/>
            <a:ext cx="7333129" cy="967132"/>
          </a:xfrm>
        </p:spPr>
        <p:txBody>
          <a:bodyPr>
            <a:normAutofit/>
          </a:bodyPr>
          <a:lstStyle/>
          <a:p>
            <a:r>
              <a:rPr lang="en-US" sz="2200" b="1" dirty="0" err="1" smtClean="0">
                <a:effectLst/>
              </a:rPr>
              <a:t>Deskripsi</a:t>
            </a:r>
            <a:r>
              <a:rPr lang="en-US" sz="2200" b="1" dirty="0" smtClean="0">
                <a:effectLst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effectLst/>
              </a:rPr>
              <a:t>Sistem</a:t>
            </a:r>
            <a:r>
              <a:rPr lang="en-US" sz="2200" b="1" dirty="0" smtClean="0">
                <a:solidFill>
                  <a:srgbClr val="002060"/>
                </a:solidFill>
                <a:effectLst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effectLst/>
              </a:rPr>
              <a:t>Informasi</a:t>
            </a:r>
            <a:r>
              <a:rPr lang="en-US" sz="2200" b="1" dirty="0">
                <a:solidFill>
                  <a:srgbClr val="002060"/>
                </a:solidFill>
                <a:effectLst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effectLst/>
              </a:rPr>
              <a:t>Geografis</a:t>
            </a:r>
            <a:r>
              <a:rPr lang="en-US" sz="2200" b="1" dirty="0">
                <a:solidFill>
                  <a:srgbClr val="002060"/>
                </a:solidFill>
                <a:effectLst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effectLst/>
              </a:rPr>
              <a:t>Pemetaan</a:t>
            </a:r>
            <a:r>
              <a:rPr lang="en-US" sz="2200" b="1" dirty="0">
                <a:solidFill>
                  <a:srgbClr val="002060"/>
                </a:solidFill>
                <a:effectLst/>
              </a:rPr>
              <a:t> SMA </a:t>
            </a:r>
            <a:r>
              <a:rPr lang="en-US" sz="2200" b="1" dirty="0" err="1">
                <a:solidFill>
                  <a:srgbClr val="002060"/>
                </a:solidFill>
                <a:effectLst/>
              </a:rPr>
              <a:t>Negeri</a:t>
            </a:r>
            <a:r>
              <a:rPr lang="en-US" sz="2200" b="1" dirty="0">
                <a:solidFill>
                  <a:srgbClr val="002060"/>
                </a:solidFill>
                <a:effectLst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effectLst/>
              </a:rPr>
              <a:t>dan</a:t>
            </a:r>
            <a:r>
              <a:rPr lang="en-US" sz="2200" b="1" dirty="0">
                <a:solidFill>
                  <a:srgbClr val="002060"/>
                </a:solidFill>
                <a:effectLst/>
              </a:rPr>
              <a:t> SMK </a:t>
            </a:r>
            <a:r>
              <a:rPr lang="en-US" sz="2200" b="1" dirty="0" err="1">
                <a:solidFill>
                  <a:srgbClr val="002060"/>
                </a:solidFill>
                <a:effectLst/>
              </a:rPr>
              <a:t>Negeri</a:t>
            </a:r>
            <a:r>
              <a:rPr lang="en-US" sz="2200" b="1" dirty="0">
                <a:solidFill>
                  <a:srgbClr val="002060"/>
                </a:solidFill>
                <a:effectLst/>
              </a:rPr>
              <a:t> di Kota </a:t>
            </a:r>
            <a:r>
              <a:rPr lang="en-US" sz="2200" b="1" dirty="0" smtClean="0">
                <a:solidFill>
                  <a:srgbClr val="002060"/>
                </a:solidFill>
                <a:effectLst/>
              </a:rPr>
              <a:t>Surabaya</a:t>
            </a:r>
            <a:endParaRPr lang="en-US" sz="22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kami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sma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smk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 di Surabaya.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, data </a:t>
            </a:r>
            <a:r>
              <a:rPr lang="en-US" dirty="0" err="1"/>
              <a:t>instansi</a:t>
            </a:r>
            <a:r>
              <a:rPr lang="en-US" dirty="0"/>
              <a:t>, </a:t>
            </a:r>
            <a:r>
              <a:rPr lang="en-US" dirty="0" err="1"/>
              <a:t>kontak</a:t>
            </a:r>
            <a:r>
              <a:rPr lang="en-US" dirty="0"/>
              <a:t> kami, </a:t>
            </a:r>
            <a:r>
              <a:rPr lang="en-US" dirty="0" err="1"/>
              <a:t>dan</a:t>
            </a:r>
            <a:r>
              <a:rPr lang="en-US" dirty="0"/>
              <a:t> home.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detail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detail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detail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FLOWCHART</a:t>
            </a:r>
            <a:endParaRPr lang="en-US" b="1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75" y="328612"/>
            <a:ext cx="2958512" cy="6288028"/>
          </a:xfrm>
        </p:spPr>
      </p:pic>
    </p:spTree>
    <p:extLst>
      <p:ext uri="{BB962C8B-B14F-4D97-AF65-F5344CB8AC3E}">
        <p14:creationId xmlns:p14="http://schemas.microsoft.com/office/powerpoint/2010/main" val="172230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Usecase</a:t>
            </a:r>
            <a:endParaRPr lang="en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10" y="1763870"/>
            <a:ext cx="2799693" cy="3971304"/>
          </a:xfrm>
        </p:spPr>
      </p:pic>
    </p:spTree>
    <p:extLst>
      <p:ext uri="{BB962C8B-B14F-4D97-AF65-F5344CB8AC3E}">
        <p14:creationId xmlns:p14="http://schemas.microsoft.com/office/powerpoint/2010/main" val="30445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DFD</a:t>
            </a:r>
            <a:endParaRPr lang="en-US" b="1" dirty="0">
              <a:effectLst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4" y="2801921"/>
            <a:ext cx="3024187" cy="263863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352" y="2840124"/>
            <a:ext cx="4486275" cy="2562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0524" y="1907628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Diagram </a:t>
            </a:r>
            <a:r>
              <a:rPr lang="en-ID" dirty="0" err="1" smtClean="0"/>
              <a:t>konteks</a:t>
            </a:r>
            <a:endParaRPr lang="en-ID" dirty="0"/>
          </a:p>
        </p:txBody>
      </p:sp>
      <p:sp>
        <p:nvSpPr>
          <p:cNvPr id="9" name="TextBox 8"/>
          <p:cNvSpPr txBox="1"/>
          <p:nvPr/>
        </p:nvSpPr>
        <p:spPr>
          <a:xfrm>
            <a:off x="5494282" y="1981936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DFD Level 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25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CDM</a:t>
            </a:r>
            <a:endParaRPr lang="en-US" b="1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10" y="2695863"/>
            <a:ext cx="2679153" cy="3009913"/>
          </a:xfrm>
        </p:spPr>
      </p:pic>
    </p:spTree>
    <p:extLst>
      <p:ext uri="{BB962C8B-B14F-4D97-AF65-F5344CB8AC3E}">
        <p14:creationId xmlns:p14="http://schemas.microsoft.com/office/powerpoint/2010/main" val="34770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DATABASE</a:t>
            </a:r>
            <a:endParaRPr lang="en-US" b="1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537"/>
            <a:ext cx="9144000" cy="5156744"/>
          </a:xfrm>
        </p:spPr>
      </p:pic>
    </p:spTree>
    <p:extLst>
      <p:ext uri="{BB962C8B-B14F-4D97-AF65-F5344CB8AC3E}">
        <p14:creationId xmlns:p14="http://schemas.microsoft.com/office/powerpoint/2010/main" val="37597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TAMPILAN HOME</a:t>
            </a:r>
            <a:endParaRPr lang="en-US" b="1" dirty="0">
              <a:effectLst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010"/>
            <a:ext cx="9144000" cy="5140990"/>
          </a:xfrm>
        </p:spPr>
      </p:pic>
    </p:spTree>
    <p:extLst>
      <p:ext uri="{BB962C8B-B14F-4D97-AF65-F5344CB8AC3E}">
        <p14:creationId xmlns:p14="http://schemas.microsoft.com/office/powerpoint/2010/main" val="82761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TAMPILAN PETA</a:t>
            </a:r>
            <a:endParaRPr lang="en-US" b="1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468"/>
            <a:ext cx="9143999" cy="4207667"/>
          </a:xfrm>
        </p:spPr>
      </p:pic>
    </p:spTree>
    <p:extLst>
      <p:ext uri="{BB962C8B-B14F-4D97-AF65-F5344CB8AC3E}">
        <p14:creationId xmlns:p14="http://schemas.microsoft.com/office/powerpoint/2010/main" val="382910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  <a:effectLst/>
              </a:rPr>
              <a:t>TAMPILAN DATA INSTANSI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98876"/>
            <a:ext cx="9143999" cy="5140989"/>
          </a:xfrm>
        </p:spPr>
      </p:pic>
    </p:spTree>
    <p:extLst>
      <p:ext uri="{BB962C8B-B14F-4D97-AF65-F5344CB8AC3E}">
        <p14:creationId xmlns:p14="http://schemas.microsoft.com/office/powerpoint/2010/main" val="20770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  <a:effectLst/>
              </a:rPr>
              <a:t>TAMPILAN DETAIL DAN LOKASI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135"/>
            <a:ext cx="9144000" cy="5140990"/>
          </a:xfrm>
        </p:spPr>
      </p:pic>
    </p:spTree>
    <p:extLst>
      <p:ext uri="{BB962C8B-B14F-4D97-AF65-F5344CB8AC3E}">
        <p14:creationId xmlns:p14="http://schemas.microsoft.com/office/powerpoint/2010/main" val="29760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011" y="0"/>
            <a:ext cx="6371979" cy="967132"/>
          </a:xfrm>
        </p:spPr>
        <p:txBody>
          <a:bodyPr/>
          <a:lstStyle/>
          <a:p>
            <a:r>
              <a:rPr lang="en-ID" b="1" dirty="0" err="1">
                <a:effectLst/>
              </a:rPr>
              <a:t>Nama</a:t>
            </a:r>
            <a:r>
              <a:rPr lang="en-ID" b="1" dirty="0">
                <a:effectLst/>
              </a:rPr>
              <a:t> </a:t>
            </a:r>
            <a:r>
              <a:rPr lang="en-ID" b="1" dirty="0" err="1">
                <a:effectLst/>
              </a:rPr>
              <a:t>Kelompok</a:t>
            </a:r>
            <a:r>
              <a:rPr lang="en-ID" b="1" dirty="0">
                <a:effectLst/>
              </a:rPr>
              <a:t> SIG_A04:</a:t>
            </a:r>
            <a:endParaRPr lang="en-US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118008"/>
              </p:ext>
            </p:extLst>
          </p:nvPr>
        </p:nvGraphicFramePr>
        <p:xfrm>
          <a:off x="0" y="1415846"/>
          <a:ext cx="9144000" cy="5442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  <a:effectLst/>
              </a:rPr>
              <a:t>TAMPILAN KONTAK KAMI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761"/>
            <a:ext cx="9144001" cy="5140991"/>
          </a:xfrm>
        </p:spPr>
      </p:pic>
    </p:spTree>
    <p:extLst>
      <p:ext uri="{BB962C8B-B14F-4D97-AF65-F5344CB8AC3E}">
        <p14:creationId xmlns:p14="http://schemas.microsoft.com/office/powerpoint/2010/main" val="334979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  <a:effectLst/>
              </a:rPr>
              <a:t>TAMPILAN TENTANG KAMI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761"/>
            <a:ext cx="9143999" cy="5140989"/>
          </a:xfrm>
        </p:spPr>
      </p:pic>
    </p:spTree>
    <p:extLst>
      <p:ext uri="{BB962C8B-B14F-4D97-AF65-F5344CB8AC3E}">
        <p14:creationId xmlns:p14="http://schemas.microsoft.com/office/powerpoint/2010/main" val="336452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KESIMPULAN</a:t>
            </a:r>
            <a:endParaRPr lang="en-US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Dari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geografis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kami </a:t>
            </a:r>
            <a:r>
              <a:rPr lang="en-US" sz="1800" dirty="0" err="1"/>
              <a:t>ambil</a:t>
            </a:r>
            <a:r>
              <a:rPr lang="en-US" sz="1800" dirty="0"/>
              <a:t> </a:t>
            </a:r>
            <a:r>
              <a:rPr lang="en-US" sz="1800" dirty="0" err="1"/>
              <a:t>kesimpulan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pengembang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id-ID" sz="1800" dirty="0"/>
              <a:t>meningkatkan </a:t>
            </a:r>
            <a:r>
              <a:rPr lang="en-ID" sz="1800" dirty="0" err="1"/>
              <a:t>keahlian</a:t>
            </a:r>
            <a:r>
              <a:rPr lang="en-ID" sz="1800" dirty="0"/>
              <a:t> </a:t>
            </a:r>
            <a:r>
              <a:rPr lang="en-ID" sz="1800" dirty="0" err="1"/>
              <a:t>dan</a:t>
            </a:r>
            <a:r>
              <a:rPr lang="en-ID" sz="1800" dirty="0"/>
              <a:t> </a:t>
            </a:r>
            <a:r>
              <a:rPr lang="en-ID" sz="1800" dirty="0" err="1"/>
              <a:t>menambah</a:t>
            </a:r>
            <a:r>
              <a:rPr lang="en-ID" sz="1800" dirty="0"/>
              <a:t> </a:t>
            </a:r>
            <a:r>
              <a:rPr lang="en-ID" sz="1800" dirty="0" err="1"/>
              <a:t>pengalaman</a:t>
            </a:r>
            <a:r>
              <a:rPr lang="en-ID" sz="1800" dirty="0"/>
              <a:t> </a:t>
            </a:r>
            <a:r>
              <a:rPr lang="en-ID" sz="1800" dirty="0" err="1"/>
              <a:t>mengenai</a:t>
            </a:r>
            <a:r>
              <a:rPr lang="en-ID" sz="1800" dirty="0"/>
              <a:t> </a:t>
            </a:r>
            <a:r>
              <a:rPr lang="en-ID" sz="1800" dirty="0" err="1"/>
              <a:t>penerapan</a:t>
            </a:r>
            <a:r>
              <a:rPr lang="en-ID" sz="1800" dirty="0"/>
              <a:t> </a:t>
            </a:r>
            <a:r>
              <a:rPr lang="en-ID" sz="1800" dirty="0" err="1"/>
              <a:t>geografis</a:t>
            </a:r>
            <a:r>
              <a:rPr lang="en-ID" sz="1800" dirty="0"/>
              <a:t> </a:t>
            </a:r>
            <a:r>
              <a:rPr lang="en-ID" sz="1800" dirty="0" err="1"/>
              <a:t>kedalam</a:t>
            </a:r>
            <a:r>
              <a:rPr lang="en-ID" sz="1800" dirty="0"/>
              <a:t> code </a:t>
            </a:r>
            <a:r>
              <a:rPr lang="en-ID" sz="1800" dirty="0" err="1"/>
              <a:t>aplikasi</a:t>
            </a:r>
            <a:r>
              <a:rPr lang="en-ID" sz="1800" dirty="0"/>
              <a:t> yang </a:t>
            </a:r>
            <a:r>
              <a:rPr lang="en-ID" sz="1800" dirty="0" err="1"/>
              <a:t>kompleks</a:t>
            </a:r>
            <a:r>
              <a:rPr lang="en-ID" sz="1800" dirty="0"/>
              <a:t> </a:t>
            </a:r>
            <a:r>
              <a:rPr lang="en-ID" sz="1800" dirty="0" err="1"/>
              <a:t>serta</a:t>
            </a:r>
            <a:r>
              <a:rPr lang="en-ID" sz="1800" dirty="0"/>
              <a:t> </a:t>
            </a:r>
            <a:r>
              <a:rPr lang="en-ID" sz="1800" dirty="0" err="1"/>
              <a:t>wawasan</a:t>
            </a:r>
            <a:r>
              <a:rPr lang="en-ID" sz="1800" dirty="0"/>
              <a:t> </a:t>
            </a:r>
            <a:r>
              <a:rPr lang="en-ID" sz="1800" dirty="0" err="1"/>
              <a:t>kebutuhan</a:t>
            </a:r>
            <a:r>
              <a:rPr lang="en-ID" sz="1800" dirty="0"/>
              <a:t> </a:t>
            </a:r>
            <a:r>
              <a:rPr lang="en-ID" sz="1800" dirty="0" err="1"/>
              <a:t>dan</a:t>
            </a:r>
            <a:r>
              <a:rPr lang="en-ID" sz="1800" dirty="0"/>
              <a:t> </a:t>
            </a:r>
            <a:r>
              <a:rPr lang="en-ID" sz="1800" i="1" dirty="0"/>
              <a:t>environment</a:t>
            </a:r>
            <a:r>
              <a:rPr lang="en-ID" sz="1800" dirty="0"/>
              <a:t> dalam system </a:t>
            </a:r>
            <a:r>
              <a:rPr lang="en-ID" sz="1800" dirty="0" err="1"/>
              <a:t>informasi</a:t>
            </a:r>
            <a:r>
              <a:rPr lang="en-ID" sz="1800" dirty="0"/>
              <a:t> </a:t>
            </a:r>
            <a:r>
              <a:rPr lang="en-ID" sz="1800" dirty="0" err="1"/>
              <a:t>geografis</a:t>
            </a:r>
            <a:r>
              <a:rPr lang="en-ID" sz="1800" i="1" dirty="0"/>
              <a:t>.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Geografis</a:t>
            </a:r>
            <a:r>
              <a:rPr lang="en-US" sz="1800" dirty="0"/>
              <a:t> SMA &amp; SMK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pemetaan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geografis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pendalaman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SMA </a:t>
            </a:r>
            <a:r>
              <a:rPr lang="en-US" sz="1800" dirty="0" err="1"/>
              <a:t>dan</a:t>
            </a:r>
            <a:r>
              <a:rPr lang="en-US" sz="1800" dirty="0"/>
              <a:t> SMK yang </a:t>
            </a:r>
            <a:r>
              <a:rPr lang="en-US" sz="1800" dirty="0" err="1"/>
              <a:t>ada</a:t>
            </a:r>
            <a:r>
              <a:rPr lang="en-US" sz="1800" dirty="0"/>
              <a:t> di Surabaya.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yang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dikatakan</a:t>
            </a:r>
            <a:r>
              <a:rPr lang="en-US" sz="1800" dirty="0"/>
              <a:t> </a:t>
            </a:r>
            <a:r>
              <a:rPr lang="en-US" sz="1800" dirty="0" err="1"/>
              <a:t>sempurna</a:t>
            </a:r>
            <a:r>
              <a:rPr lang="en-US" sz="1800" dirty="0"/>
              <a:t>, </a:t>
            </a:r>
            <a:r>
              <a:rPr lang="en-US" sz="1800" dirty="0" err="1"/>
              <a:t>diharapkan</a:t>
            </a:r>
            <a:r>
              <a:rPr lang="en-US" sz="1800" dirty="0"/>
              <a:t> </a:t>
            </a:r>
            <a:r>
              <a:rPr lang="en-US" sz="1800" dirty="0" err="1"/>
              <a:t>pengembang</a:t>
            </a:r>
            <a:r>
              <a:rPr lang="en-US" sz="1800" dirty="0"/>
              <a:t>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melengkapi</a:t>
            </a:r>
            <a:r>
              <a:rPr lang="en-US" sz="1800" dirty="0"/>
              <a:t> behavior,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tampilan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production yang </a:t>
            </a:r>
            <a:r>
              <a:rPr lang="en-US" sz="1800" dirty="0" err="1"/>
              <a:t>tinggi</a:t>
            </a:r>
            <a:r>
              <a:rPr lang="en-US" sz="1800" dirty="0" smtClean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625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SARAN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/>
              <a:t>Dalam proses development </a:t>
            </a:r>
            <a:r>
              <a:rPr lang="en-ID" sz="2000" dirty="0" err="1"/>
              <a:t>aplikasi</a:t>
            </a:r>
            <a:r>
              <a:rPr lang="en-ID" sz="2000" dirty="0"/>
              <a:t> SIG SMA &amp; SMK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masih</a:t>
            </a:r>
            <a:r>
              <a:rPr lang="en-ID" sz="2000" dirty="0"/>
              <a:t> dalam </a:t>
            </a:r>
            <a:r>
              <a:rPr lang="en-ID" sz="2000" dirty="0" err="1"/>
              <a:t>tahap</a:t>
            </a:r>
            <a:r>
              <a:rPr lang="en-ID" sz="2000" dirty="0"/>
              <a:t> </a:t>
            </a:r>
            <a:r>
              <a:rPr lang="en-ID" sz="2000" dirty="0" err="1"/>
              <a:t>uji</a:t>
            </a:r>
            <a:r>
              <a:rPr lang="en-ID" sz="2000" dirty="0"/>
              <a:t> </a:t>
            </a:r>
            <a:r>
              <a:rPr lang="en-ID" sz="2000" dirty="0" err="1"/>
              <a:t>produk</a:t>
            </a:r>
            <a:r>
              <a:rPr lang="en-ID" sz="2000" dirty="0"/>
              <a:t>, </a:t>
            </a:r>
            <a:r>
              <a:rPr lang="en-ID" sz="2000" dirty="0" err="1"/>
              <a:t>memperbaiki</a:t>
            </a:r>
            <a:r>
              <a:rPr lang="en-ID" sz="2000" dirty="0"/>
              <a:t> </a:t>
            </a:r>
            <a:r>
              <a:rPr lang="en-ID" sz="2000" i="1" dirty="0"/>
              <a:t>error code</a:t>
            </a:r>
            <a:r>
              <a:rPr lang="en-ID" sz="2000" dirty="0"/>
              <a:t> </a:t>
            </a:r>
            <a:r>
              <a:rPr lang="en-ID" sz="2000" dirty="0" err="1"/>
              <a:t>serta</a:t>
            </a:r>
            <a:r>
              <a:rPr lang="en-ID" sz="2000" dirty="0"/>
              <a:t> </a:t>
            </a:r>
            <a:r>
              <a:rPr lang="en-ID" sz="2000" dirty="0" err="1"/>
              <a:t>melengkapi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yang </a:t>
            </a:r>
            <a:r>
              <a:rPr lang="en-ID" sz="2000" dirty="0" err="1"/>
              <a:t>dirasa</a:t>
            </a:r>
            <a:r>
              <a:rPr lang="en-ID" sz="2000" dirty="0"/>
              <a:t> </a:t>
            </a:r>
            <a:r>
              <a:rPr lang="en-ID" sz="2000" dirty="0" err="1"/>
              <a:t>kurang</a:t>
            </a:r>
            <a:r>
              <a:rPr lang="en-ID" sz="2000" dirty="0"/>
              <a:t> dalam </a:t>
            </a:r>
            <a:r>
              <a:rPr lang="en-ID" sz="2000" dirty="0" err="1"/>
              <a:t>aplikasi</a:t>
            </a:r>
            <a:r>
              <a:rPr lang="en-ID" sz="2000" dirty="0"/>
              <a:t> system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geografis</a:t>
            </a:r>
            <a:r>
              <a:rPr lang="en-ID" sz="2000" dirty="0"/>
              <a:t>. Developer </a:t>
            </a:r>
            <a:r>
              <a:rPr lang="en-ID" sz="2000" dirty="0" err="1"/>
              <a:t>mendapatkan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acuan</a:t>
            </a:r>
            <a:r>
              <a:rPr lang="en-ID" sz="2000" dirty="0"/>
              <a:t> </a:t>
            </a:r>
            <a:r>
              <a:rPr lang="en-ID" sz="2000" dirty="0" err="1"/>
              <a:t>pengembangan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proses debugging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meninjau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referensi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serupa</a:t>
            </a:r>
            <a:r>
              <a:rPr lang="en-ID" sz="2000" dirty="0"/>
              <a:t>. </a:t>
            </a:r>
            <a:r>
              <a:rPr lang="en-ID" sz="2000" dirty="0" err="1"/>
              <a:t>Diharapkan</a:t>
            </a:r>
            <a:r>
              <a:rPr lang="en-ID" sz="2000" dirty="0"/>
              <a:t> </a:t>
            </a:r>
            <a:r>
              <a:rPr lang="en-ID" sz="2000" dirty="0" err="1"/>
              <a:t>setelah</a:t>
            </a:r>
            <a:r>
              <a:rPr lang="en-ID" sz="2000" dirty="0"/>
              <a:t> proses </a:t>
            </a:r>
            <a:r>
              <a:rPr lang="en-ID" sz="2000" dirty="0" err="1"/>
              <a:t>evaluasi</a:t>
            </a:r>
            <a:r>
              <a:rPr lang="en-ID" sz="2000" dirty="0"/>
              <a:t> </a:t>
            </a:r>
            <a:r>
              <a:rPr lang="en-ID" sz="2000" dirty="0" err="1"/>
              <a:t>selesai</a:t>
            </a:r>
            <a:r>
              <a:rPr lang="en-ID" sz="2000" dirty="0"/>
              <a:t> </a:t>
            </a:r>
            <a:r>
              <a:rPr lang="en-ID" sz="2000" dirty="0" err="1"/>
              <a:t>pengembang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monitoring </a:t>
            </a:r>
            <a:r>
              <a:rPr lang="en-ID" sz="2000" dirty="0" err="1"/>
              <a:t>dan</a:t>
            </a:r>
            <a:r>
              <a:rPr lang="en-ID" sz="2000" dirty="0"/>
              <a:t> maintenance </a:t>
            </a:r>
            <a:r>
              <a:rPr lang="en-ID" sz="2000" dirty="0" err="1"/>
              <a:t>terhadap</a:t>
            </a:r>
            <a:r>
              <a:rPr lang="en-ID" sz="2000" dirty="0"/>
              <a:t> system </a:t>
            </a:r>
            <a:r>
              <a:rPr lang="en-ID" sz="2000" dirty="0" err="1"/>
              <a:t>aplikasi</a:t>
            </a:r>
            <a:r>
              <a:rPr lang="en-ID" sz="2000" dirty="0"/>
              <a:t> yang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dibuat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6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SEKIAN DAN TERIMAKASIH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0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LATAR BELAKANG</a:t>
            </a:r>
            <a:endParaRPr lang="en-US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3200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dirty="0" err="1" smtClean="0">
                <a:latin typeface="Arial Narrow" pitchFamily="34" charset="0"/>
              </a:rPr>
              <a:t>Ilmu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pengetahuan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teknologi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berkembang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terus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secara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pesat</a:t>
            </a:r>
            <a:r>
              <a:rPr lang="en-US" sz="2200" dirty="0">
                <a:latin typeface="Arial Narrow" pitchFamily="34" charset="0"/>
              </a:rPr>
              <a:t>. </a:t>
            </a:r>
            <a:r>
              <a:rPr lang="en-US" sz="2200" dirty="0" err="1">
                <a:latin typeface="Arial Narrow" pitchFamily="34" charset="0"/>
              </a:rPr>
              <a:t>Perkembangan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itu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bukan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hanya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dalam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hitungan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tahun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bulan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atau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hari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melainkan</a:t>
            </a:r>
            <a:r>
              <a:rPr lang="en-US" sz="2200" dirty="0">
                <a:latin typeface="Arial Narrow" pitchFamily="34" charset="0"/>
              </a:rPr>
              <a:t> jam, </a:t>
            </a:r>
            <a:r>
              <a:rPr lang="en-US" sz="2200" dirty="0" err="1">
                <a:latin typeface="Arial Narrow" pitchFamily="34" charset="0"/>
              </a:rPr>
              <a:t>bahkan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menit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atau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detik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terutama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berkaitan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dengan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sistem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informasi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suatu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hal</a:t>
            </a:r>
            <a:r>
              <a:rPr lang="en-US" sz="2200" dirty="0">
                <a:latin typeface="Arial Narrow" pitchFamily="34" charset="0"/>
              </a:rPr>
              <a:t>. </a:t>
            </a:r>
            <a:r>
              <a:rPr lang="en-US" sz="2200" dirty="0" err="1">
                <a:latin typeface="Arial Narrow" pitchFamily="34" charset="0"/>
              </a:rPr>
              <a:t>Pengaruhnya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meluas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keberbagai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bidang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kehidupan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pengaruh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ini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sangat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cepat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memberikan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dampak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positif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dampak</a:t>
            </a:r>
            <a:r>
              <a:rPr lang="en-US" sz="2200" dirty="0">
                <a:latin typeface="Arial Narrow" pitchFamily="34" charset="0"/>
              </a:rPr>
              <a:t> negative. </a:t>
            </a:r>
            <a:r>
              <a:rPr lang="en-US" sz="2200" dirty="0" err="1">
                <a:latin typeface="Arial Narrow" pitchFamily="34" charset="0"/>
              </a:rPr>
              <a:t>Perkembangan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ilmu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teknologi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berdampak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positif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dengan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semakin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terbuka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tersebarnya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informasi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pengetahuan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dari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keseluruh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dunia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menembus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batas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ruang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waktu</a:t>
            </a:r>
            <a:r>
              <a:rPr lang="en-US" sz="2200" dirty="0">
                <a:latin typeface="Arial Narrow" pitchFamily="34" charset="0"/>
              </a:rPr>
              <a:t>. </a:t>
            </a:r>
            <a:r>
              <a:rPr lang="en-US" sz="2200" dirty="0" err="1">
                <a:latin typeface="Arial Narrow" pitchFamily="34" charset="0"/>
              </a:rPr>
              <a:t>Dapak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negatifnya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yaitu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terjadinya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berubahan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nilai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norma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aturan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atau</a:t>
            </a:r>
            <a:r>
              <a:rPr lang="en-US" sz="2200" dirty="0">
                <a:latin typeface="Arial Narrow" pitchFamily="34" charset="0"/>
              </a:rPr>
              <a:t> moral </a:t>
            </a:r>
            <a:r>
              <a:rPr lang="en-US" sz="2200" dirty="0" err="1">
                <a:latin typeface="Arial Narrow" pitchFamily="34" charset="0"/>
              </a:rPr>
              <a:t>kehidupan</a:t>
            </a:r>
            <a:r>
              <a:rPr lang="en-US" sz="2200" dirty="0">
                <a:latin typeface="Arial Narrow" pitchFamily="34" charset="0"/>
              </a:rPr>
              <a:t> yang </a:t>
            </a:r>
            <a:r>
              <a:rPr lang="en-US" sz="2200" dirty="0" err="1">
                <a:latin typeface="Arial Narrow" pitchFamily="34" charset="0"/>
              </a:rPr>
              <a:t>bertentangan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dengan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nilai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norma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aturan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moral </a:t>
            </a:r>
            <a:r>
              <a:rPr lang="en-US" sz="2200" dirty="0" err="1">
                <a:latin typeface="Arial Narrow" pitchFamily="34" charset="0"/>
              </a:rPr>
              <a:t>kehidupan</a:t>
            </a:r>
            <a:r>
              <a:rPr lang="en-US" sz="2200" dirty="0">
                <a:latin typeface="Arial Narrow" pitchFamily="34" charset="0"/>
              </a:rPr>
              <a:t> yang </a:t>
            </a:r>
            <a:r>
              <a:rPr lang="en-US" sz="2200" dirty="0" err="1">
                <a:latin typeface="Arial Narrow" pitchFamily="34" charset="0"/>
              </a:rPr>
              <a:t>dianut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masyarakat</a:t>
            </a:r>
            <a:r>
              <a:rPr lang="en-US" sz="2200" dirty="0" smtClean="0">
                <a:latin typeface="Arial Narrow" pitchFamily="34" charset="0"/>
              </a:rPr>
              <a:t>.</a:t>
            </a:r>
            <a:endParaRPr lang="en-US" sz="2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36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599"/>
            <a:ext cx="91440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rial Narrow" pitchFamily="34" charset="0"/>
              </a:rPr>
              <a:t>	</a:t>
            </a:r>
            <a:r>
              <a:rPr lang="en-US" sz="2200" dirty="0" err="1" smtClean="0">
                <a:latin typeface="Arial Narrow" pitchFamily="34" charset="0"/>
              </a:rPr>
              <a:t>Sistem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Informasi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Geografis</a:t>
            </a:r>
            <a:r>
              <a:rPr lang="en-US" sz="2200" dirty="0">
                <a:latin typeface="Arial Narrow" pitchFamily="34" charset="0"/>
              </a:rPr>
              <a:t> (SIG) </a:t>
            </a:r>
            <a:r>
              <a:rPr lang="en-US" sz="2200" dirty="0" err="1">
                <a:latin typeface="Arial Narrow" pitchFamily="34" charset="0"/>
              </a:rPr>
              <a:t>adalah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suatu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sistem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informasi</a:t>
            </a:r>
            <a:r>
              <a:rPr lang="en-US" sz="2200" dirty="0">
                <a:latin typeface="Arial Narrow" pitchFamily="34" charset="0"/>
              </a:rPr>
              <a:t> yang di </a:t>
            </a:r>
            <a:r>
              <a:rPr lang="en-US" sz="2200" dirty="0" err="1">
                <a:latin typeface="Arial Narrow" pitchFamily="34" charset="0"/>
              </a:rPr>
              <a:t>rancang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untuk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bekerja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dengan</a:t>
            </a:r>
            <a:r>
              <a:rPr lang="en-US" sz="2200" dirty="0">
                <a:latin typeface="Arial Narrow" pitchFamily="34" charset="0"/>
              </a:rPr>
              <a:t> data yang </a:t>
            </a:r>
            <a:r>
              <a:rPr lang="en-US" sz="2200" dirty="0" err="1">
                <a:latin typeface="Arial Narrow" pitchFamily="34" charset="0"/>
              </a:rPr>
              <a:t>bereferensi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spasial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atau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berkoordinat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geografi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atau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dengan</a:t>
            </a:r>
            <a:r>
              <a:rPr lang="en-US" sz="2200" dirty="0">
                <a:latin typeface="Arial Narrow" pitchFamily="34" charset="0"/>
              </a:rPr>
              <a:t> kata lain </a:t>
            </a:r>
            <a:r>
              <a:rPr lang="en-US" sz="2200" dirty="0" err="1">
                <a:latin typeface="Arial Narrow" pitchFamily="34" charset="0"/>
              </a:rPr>
              <a:t>suatu</a:t>
            </a:r>
            <a:r>
              <a:rPr lang="en-US" sz="2200" dirty="0">
                <a:latin typeface="Arial Narrow" pitchFamily="34" charset="0"/>
              </a:rPr>
              <a:t> SIG </a:t>
            </a:r>
            <a:r>
              <a:rPr lang="en-US" sz="2200" dirty="0" err="1">
                <a:latin typeface="Arial Narrow" pitchFamily="34" charset="0"/>
              </a:rPr>
              <a:t>adalah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suatu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sistem</a:t>
            </a:r>
            <a:r>
              <a:rPr lang="en-US" sz="2200" dirty="0">
                <a:latin typeface="Arial Narrow" pitchFamily="34" charset="0"/>
              </a:rPr>
              <a:t> basis data </a:t>
            </a:r>
            <a:r>
              <a:rPr lang="en-US" sz="2200" dirty="0" err="1">
                <a:latin typeface="Arial Narrow" pitchFamily="34" charset="0"/>
              </a:rPr>
              <a:t>dengan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kemampuan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khusus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untuk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menangani</a:t>
            </a:r>
            <a:r>
              <a:rPr lang="en-US" sz="2200" dirty="0">
                <a:latin typeface="Arial Narrow" pitchFamily="34" charset="0"/>
              </a:rPr>
              <a:t> data yang </a:t>
            </a:r>
            <a:r>
              <a:rPr lang="en-US" sz="2200" dirty="0" err="1">
                <a:latin typeface="Arial Narrow" pitchFamily="34" charset="0"/>
              </a:rPr>
              <a:t>bereferensi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keruangan</a:t>
            </a:r>
            <a:r>
              <a:rPr lang="en-US" sz="2200" dirty="0">
                <a:latin typeface="Arial Narrow" pitchFamily="34" charset="0"/>
              </a:rPr>
              <a:t> (</a:t>
            </a:r>
            <a:r>
              <a:rPr lang="en-US" sz="2200" dirty="0" err="1">
                <a:latin typeface="Arial Narrow" pitchFamily="34" charset="0"/>
              </a:rPr>
              <a:t>spasial</a:t>
            </a:r>
            <a:r>
              <a:rPr lang="en-US" sz="2200" dirty="0">
                <a:latin typeface="Arial Narrow" pitchFamily="34" charset="0"/>
              </a:rPr>
              <a:t>) </a:t>
            </a:r>
            <a:r>
              <a:rPr lang="en-US" sz="2200" dirty="0" err="1">
                <a:latin typeface="Arial Narrow" pitchFamily="34" charset="0"/>
              </a:rPr>
              <a:t>bersamaan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dengan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seperangkat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operasi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kerja</a:t>
            </a:r>
            <a:r>
              <a:rPr lang="en-US" sz="2200" dirty="0">
                <a:latin typeface="Arial Narrow" pitchFamily="34" charset="0"/>
              </a:rPr>
              <a:t>. </a:t>
            </a:r>
            <a:r>
              <a:rPr lang="en-US" sz="2200" dirty="0" err="1">
                <a:latin typeface="Arial Narrow" pitchFamily="34" charset="0"/>
              </a:rPr>
              <a:t>Disamping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itu</a:t>
            </a:r>
            <a:r>
              <a:rPr lang="en-US" sz="2200" dirty="0">
                <a:latin typeface="Arial Narrow" pitchFamily="34" charset="0"/>
              </a:rPr>
              <a:t>, SIG </a:t>
            </a:r>
            <a:r>
              <a:rPr lang="en-US" sz="2200" dirty="0" err="1">
                <a:latin typeface="Arial Narrow" pitchFamily="34" charset="0"/>
              </a:rPr>
              <a:t>juga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dapat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menggabungkan</a:t>
            </a:r>
            <a:r>
              <a:rPr lang="en-US" sz="2200" dirty="0">
                <a:latin typeface="Arial Narrow" pitchFamily="34" charset="0"/>
              </a:rPr>
              <a:t> data, </a:t>
            </a:r>
            <a:r>
              <a:rPr lang="en-US" sz="2200" dirty="0" err="1">
                <a:latin typeface="Arial Narrow" pitchFamily="34" charset="0"/>
              </a:rPr>
              <a:t>mengatur</a:t>
            </a:r>
            <a:r>
              <a:rPr lang="en-US" sz="2200" dirty="0">
                <a:latin typeface="Arial Narrow" pitchFamily="34" charset="0"/>
              </a:rPr>
              <a:t> data,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melakukan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analisis</a:t>
            </a:r>
            <a:r>
              <a:rPr lang="en-US" sz="2200" dirty="0">
                <a:latin typeface="Arial Narrow" pitchFamily="34" charset="0"/>
              </a:rPr>
              <a:t> data yang </a:t>
            </a:r>
            <a:r>
              <a:rPr lang="en-US" sz="2200" dirty="0" err="1">
                <a:latin typeface="Arial Narrow" pitchFamily="34" charset="0"/>
              </a:rPr>
              <a:t>akhirnya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akan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menghasilkan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keluaran</a:t>
            </a:r>
            <a:r>
              <a:rPr lang="en-US" sz="2200" dirty="0">
                <a:latin typeface="Arial Narrow" pitchFamily="34" charset="0"/>
              </a:rPr>
              <a:t> yang </a:t>
            </a:r>
            <a:r>
              <a:rPr lang="en-US" sz="2200" dirty="0" err="1">
                <a:latin typeface="Arial Narrow" pitchFamily="34" charset="0"/>
              </a:rPr>
              <a:t>dapat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dijadikan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acuan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dalam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pengambilan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keputusan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pada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masalah</a:t>
            </a:r>
            <a:r>
              <a:rPr lang="en-US" sz="2200" dirty="0">
                <a:latin typeface="Arial Narrow" pitchFamily="34" charset="0"/>
              </a:rPr>
              <a:t> yang </a:t>
            </a:r>
            <a:r>
              <a:rPr lang="en-US" sz="2200" dirty="0" err="1">
                <a:latin typeface="Arial Narrow" pitchFamily="34" charset="0"/>
              </a:rPr>
              <a:t>berhubungan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dengan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geografi</a:t>
            </a:r>
            <a:endParaRPr lang="en-US" sz="22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itchFamily="34" charset="0"/>
              </a:rPr>
              <a:t>	</a:t>
            </a:r>
            <a:r>
              <a:rPr lang="en-US" sz="2200" dirty="0" err="1" smtClean="0">
                <a:latin typeface="Arial Narrow" pitchFamily="34" charset="0"/>
              </a:rPr>
              <a:t>Manusia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sebagai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pengguna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teknologi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harus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mampu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memanfaatkan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teknologi</a:t>
            </a:r>
            <a:r>
              <a:rPr lang="en-US" sz="2200" dirty="0">
                <a:latin typeface="Arial Narrow" pitchFamily="34" charset="0"/>
              </a:rPr>
              <a:t> yang </a:t>
            </a:r>
            <a:r>
              <a:rPr lang="en-US" sz="2200" dirty="0" err="1">
                <a:latin typeface="Arial Narrow" pitchFamily="34" charset="0"/>
              </a:rPr>
              <a:t>ada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saat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ini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maupun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perkembangan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teknologi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tersebut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selanjutnya</a:t>
            </a:r>
            <a:r>
              <a:rPr lang="en-US" sz="2200" dirty="0">
                <a:latin typeface="Arial Narrow" pitchFamily="34" charset="0"/>
              </a:rPr>
              <a:t>. </a:t>
            </a:r>
            <a:r>
              <a:rPr lang="en-US" sz="2200" dirty="0" err="1">
                <a:latin typeface="Arial Narrow" pitchFamily="34" charset="0"/>
              </a:rPr>
              <a:t>Adaptasi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manusia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dengan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teknologi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baru</a:t>
            </a:r>
            <a:r>
              <a:rPr lang="en-US" sz="2200" dirty="0">
                <a:latin typeface="Arial Narrow" pitchFamily="34" charset="0"/>
              </a:rPr>
              <a:t> yang </a:t>
            </a:r>
            <a:r>
              <a:rPr lang="en-US" sz="2200" dirty="0" err="1">
                <a:latin typeface="Arial Narrow" pitchFamily="34" charset="0"/>
              </a:rPr>
              <a:t>telah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berkembang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wajib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untuk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dilakukan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melalui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pendidikan</a:t>
            </a:r>
            <a:r>
              <a:rPr lang="en-US" sz="2200" dirty="0">
                <a:latin typeface="Arial Narrow" pitchFamily="34" charset="0"/>
              </a:rPr>
              <a:t>. Hal </a:t>
            </a:r>
            <a:r>
              <a:rPr lang="en-US" sz="2200" dirty="0" err="1">
                <a:latin typeface="Arial Narrow" pitchFamily="34" charset="0"/>
              </a:rPr>
              <a:t>ini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dilakukan</a:t>
            </a:r>
            <a:r>
              <a:rPr lang="en-US" sz="2200" dirty="0">
                <a:latin typeface="Arial Narrow" pitchFamily="34" charset="0"/>
              </a:rPr>
              <a:t> agar </a:t>
            </a:r>
            <a:r>
              <a:rPr lang="en-US" sz="2200" dirty="0" err="1">
                <a:latin typeface="Arial Narrow" pitchFamily="34" charset="0"/>
              </a:rPr>
              <a:t>generasi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penerus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tidak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tertinggal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dalam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hal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teknologi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baru</a:t>
            </a:r>
            <a:r>
              <a:rPr lang="en-US" sz="2200" dirty="0">
                <a:latin typeface="Arial Narrow" pitchFamily="34" charset="0"/>
              </a:rPr>
              <a:t>. </a:t>
            </a:r>
            <a:r>
              <a:rPr lang="en-US" sz="2200" dirty="0" err="1">
                <a:latin typeface="Arial Narrow" pitchFamily="34" charset="0"/>
              </a:rPr>
              <a:t>Dengan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begitu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teknologi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pendidikan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mampu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berkembang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bersama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seiring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dengan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adanya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generasi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baru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sebagai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penerus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generasi</a:t>
            </a:r>
            <a:r>
              <a:rPr lang="en-US" sz="2200" dirty="0">
                <a:latin typeface="Arial Narrow" pitchFamily="34" charset="0"/>
              </a:rPr>
              <a:t> lama</a:t>
            </a:r>
            <a:r>
              <a:rPr lang="en-US" sz="2200" dirty="0" smtClean="0">
                <a:latin typeface="Arial Narrow" pitchFamily="34" charset="0"/>
              </a:rPr>
              <a:t>.</a:t>
            </a:r>
            <a:endParaRPr lang="en-US" sz="2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598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D" b="1" dirty="0">
                <a:effectLst/>
              </a:rPr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Adapun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tujuan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membangun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aplikasi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Sistem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Geografis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memenuhi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tugas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mata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kuliah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Sistem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Informasi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Geografis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Membangun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aplikasi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dapat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menampilkan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lokasi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geografis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tentang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sekolah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SMA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Negeri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SMK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Negeri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Surabaya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Merancang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aplikasi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berbasis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website yang user friendly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segi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tampilan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fungsi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bagi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1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dirty="0" smtClean="0">
                <a:effectLst/>
              </a:rPr>
              <a:t>MANFAAT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geografis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website.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SMA </a:t>
            </a:r>
            <a:r>
              <a:rPr lang="en-ID" dirty="0" err="1"/>
              <a:t>Negeri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SMK </a:t>
            </a:r>
            <a:r>
              <a:rPr lang="en-ID" dirty="0" err="1"/>
              <a:t>Negeri</a:t>
            </a:r>
            <a:r>
              <a:rPr lang="en-ID" dirty="0"/>
              <a:t> di </a:t>
            </a:r>
            <a:r>
              <a:rPr lang="en-ID" dirty="0" err="1"/>
              <a:t>kota</a:t>
            </a:r>
            <a:r>
              <a:rPr lang="en-ID" dirty="0"/>
              <a:t> </a:t>
            </a:r>
            <a:r>
              <a:rPr lang="en-ID" dirty="0" smtClean="0"/>
              <a:t>Surabaya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009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D" b="1" dirty="0" err="1">
                <a:solidFill>
                  <a:srgbClr val="00B0F0"/>
                </a:solidFill>
                <a:effectLst/>
              </a:rPr>
              <a:t>Konsep</a:t>
            </a:r>
            <a:r>
              <a:rPr lang="en-ID" b="1" dirty="0">
                <a:solidFill>
                  <a:srgbClr val="00B0F0"/>
                </a:solidFill>
                <a:effectLst/>
              </a:rPr>
              <a:t> </a:t>
            </a:r>
            <a:r>
              <a:rPr lang="en-ID" b="1" dirty="0" err="1">
                <a:solidFill>
                  <a:srgbClr val="00B0F0"/>
                </a:solidFill>
                <a:effectLst/>
              </a:rPr>
              <a:t>Sistem</a:t>
            </a:r>
            <a:r>
              <a:rPr lang="en-ID" b="1" dirty="0">
                <a:solidFill>
                  <a:srgbClr val="00B0F0"/>
                </a:solidFill>
                <a:effectLst/>
              </a:rPr>
              <a:t> </a:t>
            </a:r>
            <a:r>
              <a:rPr lang="en-ID" b="1" dirty="0" err="1">
                <a:solidFill>
                  <a:srgbClr val="00B0F0"/>
                </a:solidFill>
                <a:effectLst/>
              </a:rPr>
              <a:t>Informasi</a:t>
            </a:r>
            <a:r>
              <a:rPr lang="en-ID" b="1" dirty="0">
                <a:solidFill>
                  <a:srgbClr val="00B0F0"/>
                </a:solidFill>
                <a:effectLst/>
              </a:rPr>
              <a:t> </a:t>
            </a:r>
            <a:r>
              <a:rPr lang="en-ID" b="1" dirty="0" err="1" smtClean="0">
                <a:solidFill>
                  <a:srgbClr val="00B0F0"/>
                </a:solidFill>
                <a:effectLst/>
              </a:rPr>
              <a:t>Geografis</a:t>
            </a:r>
            <a:endParaRPr lang="en-US" b="1" dirty="0">
              <a:solidFill>
                <a:srgbClr val="00B0F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D" b="1" dirty="0">
                <a:latin typeface="Candara" pitchFamily="34" charset="0"/>
              </a:rPr>
              <a:t>	</a:t>
            </a:r>
            <a:r>
              <a:rPr lang="en-US" dirty="0">
                <a:latin typeface="Candara" pitchFamily="34" charset="0"/>
              </a:rPr>
              <a:t>Data system </a:t>
            </a:r>
            <a:r>
              <a:rPr lang="en-US" dirty="0" err="1">
                <a:latin typeface="Candara" pitchFamily="34" charset="0"/>
              </a:rPr>
              <a:t>informasi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geografis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terdiri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dari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dua</a:t>
            </a:r>
            <a:r>
              <a:rPr lang="en-US" dirty="0">
                <a:latin typeface="Candara" pitchFamily="34" charset="0"/>
              </a:rPr>
              <a:t> data </a:t>
            </a:r>
            <a:r>
              <a:rPr lang="en-US" dirty="0" err="1">
                <a:latin typeface="Candara" pitchFamily="34" charset="0"/>
              </a:rPr>
              <a:t>yaitu</a:t>
            </a:r>
            <a:r>
              <a:rPr lang="en-US" dirty="0">
                <a:latin typeface="Candara" pitchFamily="34" charset="0"/>
              </a:rPr>
              <a:t> data tabular (table) </a:t>
            </a:r>
            <a:r>
              <a:rPr lang="en-US" dirty="0" err="1">
                <a:latin typeface="Candara" pitchFamily="34" charset="0"/>
              </a:rPr>
              <a:t>dan</a:t>
            </a:r>
            <a:r>
              <a:rPr lang="en-US" dirty="0">
                <a:latin typeface="Candara" pitchFamily="34" charset="0"/>
              </a:rPr>
              <a:t> data </a:t>
            </a:r>
            <a:r>
              <a:rPr lang="en-US" dirty="0" err="1">
                <a:latin typeface="Candara" pitchFamily="34" charset="0"/>
              </a:rPr>
              <a:t>grafis</a:t>
            </a:r>
            <a:r>
              <a:rPr lang="en-US" dirty="0">
                <a:latin typeface="Candara" pitchFamily="34" charset="0"/>
              </a:rPr>
              <a:t> (</a:t>
            </a:r>
            <a:r>
              <a:rPr lang="en-US" dirty="0" err="1">
                <a:latin typeface="Candara" pitchFamily="34" charset="0"/>
              </a:rPr>
              <a:t>gambar</a:t>
            </a:r>
            <a:r>
              <a:rPr lang="en-US" dirty="0">
                <a:latin typeface="Candara" pitchFamily="34" charset="0"/>
              </a:rPr>
              <a:t>). Data </a:t>
            </a:r>
            <a:r>
              <a:rPr lang="en-US" dirty="0" err="1">
                <a:latin typeface="Candara" pitchFamily="34" charset="0"/>
              </a:rPr>
              <a:t>tersebut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dapat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diperoleh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dengan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berbagai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cara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misalnya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dari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hasil</a:t>
            </a:r>
            <a:r>
              <a:rPr lang="en-US" dirty="0">
                <a:latin typeface="Candara" pitchFamily="34" charset="0"/>
              </a:rPr>
              <a:t> survey </a:t>
            </a:r>
            <a:r>
              <a:rPr lang="en-US" dirty="0" err="1">
                <a:latin typeface="Candara" pitchFamily="34" charset="0"/>
              </a:rPr>
              <a:t>dan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dari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bidang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penginderaan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jauh</a:t>
            </a:r>
            <a:r>
              <a:rPr lang="en-US" dirty="0">
                <a:latin typeface="Candara" pitchFamily="34" charset="0"/>
              </a:rPr>
              <a:t> (remote sensing) </a:t>
            </a:r>
            <a:r>
              <a:rPr lang="en-US" dirty="0" err="1">
                <a:latin typeface="Candara" pitchFamily="34" charset="0"/>
              </a:rPr>
              <a:t>sehingga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akan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didapatkan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bentuk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dan</a:t>
            </a:r>
            <a:r>
              <a:rPr lang="en-US" dirty="0">
                <a:latin typeface="Candara" pitchFamily="34" charset="0"/>
              </a:rPr>
              <a:t> data </a:t>
            </a:r>
            <a:r>
              <a:rPr lang="en-US" dirty="0" err="1">
                <a:latin typeface="Candara" pitchFamily="34" charset="0"/>
              </a:rPr>
              <a:t>dari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objek</a:t>
            </a:r>
            <a:r>
              <a:rPr lang="en-US" dirty="0">
                <a:latin typeface="Candara" pitchFamily="34" charset="0"/>
              </a:rPr>
              <a:t>, </a:t>
            </a:r>
            <a:r>
              <a:rPr lang="en-US" dirty="0" err="1">
                <a:latin typeface="Candara" pitchFamily="34" charset="0"/>
              </a:rPr>
              <a:t>kejadian</a:t>
            </a:r>
            <a:r>
              <a:rPr lang="en-US" dirty="0">
                <a:latin typeface="Candara" pitchFamily="34" charset="0"/>
              </a:rPr>
              <a:t> (</a:t>
            </a:r>
            <a:r>
              <a:rPr lang="en-US" dirty="0" err="1">
                <a:latin typeface="Candara" pitchFamily="34" charset="0"/>
              </a:rPr>
              <a:t>fenomena</a:t>
            </a:r>
            <a:r>
              <a:rPr lang="en-US" dirty="0">
                <a:latin typeface="Candara" pitchFamily="34" charset="0"/>
              </a:rPr>
              <a:t>), </a:t>
            </a:r>
            <a:r>
              <a:rPr lang="en-US" dirty="0" err="1">
                <a:latin typeface="Candara" pitchFamily="34" charset="0"/>
              </a:rPr>
              <a:t>atau</a:t>
            </a:r>
            <a:r>
              <a:rPr lang="en-US" dirty="0">
                <a:latin typeface="Candara" pitchFamily="34" charset="0"/>
              </a:rPr>
              <a:t> area yang </a:t>
            </a:r>
            <a:r>
              <a:rPr lang="en-US" dirty="0" err="1">
                <a:latin typeface="Candara" pitchFamily="34" charset="0"/>
              </a:rPr>
              <a:t>diamati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dipermukaan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bumi</a:t>
            </a:r>
            <a:r>
              <a:rPr lang="en-US" dirty="0">
                <a:latin typeface="Candara" pitchFamily="34" charset="0"/>
              </a:rPr>
              <a:t>. </a:t>
            </a:r>
            <a:r>
              <a:rPr lang="en-US" dirty="0" err="1">
                <a:latin typeface="Candara" pitchFamily="34" charset="0"/>
              </a:rPr>
              <a:t>Tidak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semua</a:t>
            </a:r>
            <a:r>
              <a:rPr lang="en-US" dirty="0">
                <a:latin typeface="Candara" pitchFamily="34" charset="0"/>
              </a:rPr>
              <a:t> data SIG </a:t>
            </a:r>
            <a:r>
              <a:rPr lang="en-US" dirty="0" err="1">
                <a:latin typeface="Candara" pitchFamily="34" charset="0"/>
              </a:rPr>
              <a:t>pada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awalnya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dalam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bentuk</a:t>
            </a:r>
            <a:r>
              <a:rPr lang="en-US" dirty="0">
                <a:latin typeface="Candara" pitchFamily="34" charset="0"/>
              </a:rPr>
              <a:t> digital, </a:t>
            </a:r>
            <a:r>
              <a:rPr lang="en-US" dirty="0" err="1">
                <a:latin typeface="Candara" pitchFamily="34" charset="0"/>
              </a:rPr>
              <a:t>tetapi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adapula</a:t>
            </a:r>
            <a:r>
              <a:rPr lang="en-US" dirty="0">
                <a:latin typeface="Candara" pitchFamily="34" charset="0"/>
              </a:rPr>
              <a:t> yang </a:t>
            </a:r>
            <a:r>
              <a:rPr lang="en-US" dirty="0" err="1">
                <a:latin typeface="Candara" pitchFamily="34" charset="0"/>
              </a:rPr>
              <a:t>berupa</a:t>
            </a:r>
            <a:r>
              <a:rPr lang="en-US" dirty="0">
                <a:latin typeface="Candara" pitchFamily="34" charset="0"/>
              </a:rPr>
              <a:t> analog. </a:t>
            </a:r>
            <a:r>
              <a:rPr lang="en-US" dirty="0" err="1">
                <a:latin typeface="Candara" pitchFamily="34" charset="0"/>
              </a:rPr>
              <a:t>Contoh</a:t>
            </a:r>
            <a:r>
              <a:rPr lang="en-US" dirty="0">
                <a:latin typeface="Candara" pitchFamily="34" charset="0"/>
              </a:rPr>
              <a:t> data analog </a:t>
            </a:r>
            <a:r>
              <a:rPr lang="en-US" dirty="0" err="1">
                <a:latin typeface="Candara" pitchFamily="34" charset="0"/>
              </a:rPr>
              <a:t>misalnya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peta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hasil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penggambaran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peta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hasil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cetakan</a:t>
            </a:r>
            <a:r>
              <a:rPr lang="en-US" dirty="0">
                <a:latin typeface="Candara" pitchFamily="34" charset="0"/>
              </a:rPr>
              <a:t> (printed map).</a:t>
            </a:r>
          </a:p>
          <a:p>
            <a:r>
              <a:rPr lang="en-US" dirty="0">
                <a:latin typeface="Candara" pitchFamily="34" charset="0"/>
              </a:rPr>
              <a:t>	Data analog </a:t>
            </a:r>
            <a:r>
              <a:rPr lang="en-US" dirty="0" err="1">
                <a:latin typeface="Candara" pitchFamily="34" charset="0"/>
              </a:rPr>
              <a:t>tidak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dapat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langsung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digunakan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dalam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analisis</a:t>
            </a:r>
            <a:r>
              <a:rPr lang="en-US" dirty="0">
                <a:latin typeface="Candara" pitchFamily="34" charset="0"/>
              </a:rPr>
              <a:t> SIG </a:t>
            </a:r>
            <a:r>
              <a:rPr lang="en-US" dirty="0" err="1">
                <a:latin typeface="Candara" pitchFamily="34" charset="0"/>
              </a:rPr>
              <a:t>secara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komputerisasi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sehingga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harus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diubah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terlebih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dahulu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ke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dalam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bentuk</a:t>
            </a:r>
            <a:r>
              <a:rPr lang="en-US" dirty="0">
                <a:latin typeface="Candara" pitchFamily="34" charset="0"/>
              </a:rPr>
              <a:t> digital. Cara yang </a:t>
            </a:r>
            <a:r>
              <a:rPr lang="en-US" dirty="0" err="1">
                <a:latin typeface="Candara" pitchFamily="34" charset="0"/>
              </a:rPr>
              <a:t>dapat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digunakan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untuk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mengubah</a:t>
            </a:r>
            <a:r>
              <a:rPr lang="en-US" dirty="0">
                <a:latin typeface="Candara" pitchFamily="34" charset="0"/>
              </a:rPr>
              <a:t> data analog </a:t>
            </a:r>
            <a:r>
              <a:rPr lang="en-US" dirty="0" err="1">
                <a:latin typeface="Candara" pitchFamily="34" charset="0"/>
              </a:rPr>
              <a:t>tersebut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misalnya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dengan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cara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digitasi</a:t>
            </a:r>
            <a:r>
              <a:rPr lang="en-US" dirty="0">
                <a:latin typeface="Candara" pitchFamily="34" charset="0"/>
              </a:rPr>
              <a:t> (digitizing) </a:t>
            </a:r>
            <a:r>
              <a:rPr lang="en-US" dirty="0" err="1">
                <a:latin typeface="Candara" pitchFamily="34" charset="0"/>
              </a:rPr>
              <a:t>baik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dengan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cara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digitasi</a:t>
            </a:r>
            <a:r>
              <a:rPr lang="en-US" dirty="0">
                <a:latin typeface="Candara" pitchFamily="34" charset="0"/>
              </a:rPr>
              <a:t> on screen (</a:t>
            </a:r>
            <a:r>
              <a:rPr lang="en-US" dirty="0" err="1">
                <a:latin typeface="Candara" pitchFamily="34" charset="0"/>
              </a:rPr>
              <a:t>setelah</a:t>
            </a:r>
            <a:r>
              <a:rPr lang="en-US" dirty="0">
                <a:latin typeface="Candara" pitchFamily="34" charset="0"/>
              </a:rPr>
              <a:t> data analog </a:t>
            </a:r>
            <a:r>
              <a:rPr lang="en-US" dirty="0" err="1">
                <a:latin typeface="Candara" pitchFamily="34" charset="0"/>
              </a:rPr>
              <a:t>melalui</a:t>
            </a:r>
            <a:r>
              <a:rPr lang="en-US" dirty="0">
                <a:latin typeface="Candara" pitchFamily="34" charset="0"/>
              </a:rPr>
              <a:t> proses </a:t>
            </a:r>
            <a:r>
              <a:rPr lang="en-US" dirty="0" err="1">
                <a:latin typeface="Candara" pitchFamily="34" charset="0"/>
              </a:rPr>
              <a:t>pemindahan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melalui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mesin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pemindai</a:t>
            </a:r>
            <a:r>
              <a:rPr lang="en-US" dirty="0">
                <a:latin typeface="Candara" pitchFamily="34" charset="0"/>
              </a:rPr>
              <a:t>/scanner </a:t>
            </a:r>
            <a:r>
              <a:rPr lang="en-US" dirty="0" err="1">
                <a:latin typeface="Candara" pitchFamily="34" charset="0"/>
              </a:rPr>
              <a:t>dan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digitasi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dengan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menggunakan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meja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digitasi</a:t>
            </a:r>
            <a:r>
              <a:rPr lang="en-US" dirty="0">
                <a:latin typeface="Candara" pitchFamily="34" charset="0"/>
              </a:rPr>
              <a:t> (digitizer table</a:t>
            </a:r>
            <a:r>
              <a:rPr lang="en-US" dirty="0" smtClean="0">
                <a:latin typeface="Candara" pitchFamily="34" charset="0"/>
              </a:rPr>
              <a:t>).</a:t>
            </a:r>
            <a:endParaRPr lang="en-US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611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/>
              </a:rPr>
              <a:t>Google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28800"/>
            <a:ext cx="8246070" cy="3200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Google Maps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jasa</a:t>
            </a:r>
            <a:r>
              <a:rPr lang="en-US" sz="2400" dirty="0"/>
              <a:t> </a:t>
            </a:r>
            <a:r>
              <a:rPr lang="en-US" sz="2400" dirty="0" err="1"/>
              <a:t>peta</a:t>
            </a:r>
            <a:r>
              <a:rPr lang="en-US" sz="2400" dirty="0"/>
              <a:t> globe virtual gratis </a:t>
            </a:r>
            <a:r>
              <a:rPr lang="en-US" sz="2400" dirty="0" err="1"/>
              <a:t>dan</a:t>
            </a:r>
            <a:r>
              <a:rPr lang="en-US" sz="2400" dirty="0"/>
              <a:t> online </a:t>
            </a:r>
            <a:r>
              <a:rPr lang="en-US" sz="2400" dirty="0" err="1"/>
              <a:t>disediakan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Google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ditemukan</a:t>
            </a:r>
            <a:r>
              <a:rPr lang="en-US" sz="2400" dirty="0"/>
              <a:t> di http://maps.google.com (Wikipedia.org).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menawarkan</a:t>
            </a:r>
            <a:r>
              <a:rPr lang="en-US" sz="2400" dirty="0"/>
              <a:t> </a:t>
            </a:r>
            <a:r>
              <a:rPr lang="en-US" sz="2400" dirty="0" err="1"/>
              <a:t>peta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diseret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satelit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baru-baru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Bulan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menawarkan</a:t>
            </a:r>
            <a:r>
              <a:rPr lang="en-US" sz="2400" dirty="0"/>
              <a:t> </a:t>
            </a:r>
            <a:r>
              <a:rPr lang="en-US" sz="2400" dirty="0" err="1"/>
              <a:t>perencana</a:t>
            </a:r>
            <a:r>
              <a:rPr lang="en-US" sz="2400" dirty="0"/>
              <a:t> </a:t>
            </a:r>
            <a:r>
              <a:rPr lang="en-US" sz="2400" dirty="0" err="1"/>
              <a:t>rute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pencari</a:t>
            </a:r>
            <a:r>
              <a:rPr lang="en-US" sz="2400" dirty="0"/>
              <a:t> </a:t>
            </a:r>
            <a:r>
              <a:rPr lang="en-US" sz="2400" dirty="0" err="1"/>
              <a:t>letak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di U.S., </a:t>
            </a:r>
            <a:r>
              <a:rPr lang="en-US" sz="2400" dirty="0" err="1"/>
              <a:t>Kanada</a:t>
            </a:r>
            <a:r>
              <a:rPr lang="en-US" sz="2400" dirty="0"/>
              <a:t>, </a:t>
            </a:r>
            <a:r>
              <a:rPr lang="en-US" sz="2400" dirty="0" err="1"/>
              <a:t>Jepang</a:t>
            </a:r>
            <a:r>
              <a:rPr lang="en-US" sz="2400" dirty="0"/>
              <a:t>, Hong Kong, </a:t>
            </a:r>
            <a:r>
              <a:rPr lang="en-US" sz="2400" dirty="0" err="1"/>
              <a:t>Cina</a:t>
            </a:r>
            <a:r>
              <a:rPr lang="en-US" sz="2400" dirty="0"/>
              <a:t>, UK, </a:t>
            </a:r>
            <a:r>
              <a:rPr lang="en-US" sz="2400" dirty="0" err="1"/>
              <a:t>Irlandia</a:t>
            </a:r>
            <a:r>
              <a:rPr lang="en-US" sz="2400" dirty="0"/>
              <a:t> (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dirty="0" err="1"/>
              <a:t>kota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Eropa</a:t>
            </a:r>
            <a:r>
              <a:rPr lang="en-US" sz="2400" dirty="0"/>
              <a:t>. Google Maps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tahap</a:t>
            </a:r>
            <a:r>
              <a:rPr lang="en-US" sz="2400" dirty="0"/>
              <a:t> beta. </a:t>
            </a:r>
          </a:p>
        </p:txBody>
      </p:sp>
    </p:spTree>
    <p:extLst>
      <p:ext uri="{BB962C8B-B14F-4D97-AF65-F5344CB8AC3E}">
        <p14:creationId xmlns:p14="http://schemas.microsoft.com/office/powerpoint/2010/main" val="39458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Google Maps, </a:t>
            </a:r>
            <a:r>
              <a:rPr lang="en-US" dirty="0" err="1"/>
              <a:t>pengguna</a:t>
            </a:r>
            <a:r>
              <a:rPr lang="en-US" dirty="0"/>
              <a:t> internet </a:t>
            </a:r>
            <a:r>
              <a:rPr lang="en-US" dirty="0" err="1"/>
              <a:t>dapat</a:t>
            </a:r>
            <a:r>
              <a:rPr lang="en-US" dirty="0"/>
              <a:t> browsing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r>
              <a:rPr lang="en-US" dirty="0"/>
              <a:t>1. Satellite Map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menikmati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satelit</a:t>
            </a:r>
            <a:r>
              <a:rPr lang="en-US" dirty="0"/>
              <a:t> planet </a:t>
            </a:r>
            <a:r>
              <a:rPr lang="en-US" dirty="0" err="1"/>
              <a:t>bumi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menikmati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satelit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detail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zooming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 </a:t>
            </a:r>
          </a:p>
          <a:p>
            <a:r>
              <a:rPr lang="en-US" dirty="0"/>
              <a:t>2.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,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real estate. </a:t>
            </a:r>
          </a:p>
          <a:p>
            <a:r>
              <a:rPr lang="en-US" dirty="0"/>
              <a:t>3. </a:t>
            </a:r>
            <a:r>
              <a:rPr lang="en-US" dirty="0" err="1"/>
              <a:t>Draggable</a:t>
            </a:r>
            <a:r>
              <a:rPr lang="en-US" dirty="0"/>
              <a:t> Maps </a:t>
            </a:r>
            <a:r>
              <a:rPr lang="en-US" dirty="0" err="1"/>
              <a:t>Peta</a:t>
            </a:r>
            <a:r>
              <a:rPr lang="en-US" dirty="0"/>
              <a:t> digital mapping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dragable</a:t>
            </a:r>
            <a:r>
              <a:rPr lang="en-US" dirty="0"/>
              <a:t> (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digeser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mouse. </a:t>
            </a:r>
          </a:p>
          <a:p>
            <a:r>
              <a:rPr lang="en-US" dirty="0"/>
              <a:t>4. Terrain Maps (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Topograpi</a:t>
            </a:r>
            <a:r>
              <a:rPr lang="en-US" dirty="0"/>
              <a:t>) Terrain Maps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topograpi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Atlas. </a:t>
            </a:r>
          </a:p>
          <a:p>
            <a:r>
              <a:rPr lang="en-US" dirty="0"/>
              <a:t>5. Earth Map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utuh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di-zoom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awan</a:t>
            </a:r>
            <a:r>
              <a:rPr lang="en-US" dirty="0"/>
              <a:t> yang </a:t>
            </a:r>
            <a:r>
              <a:rPr lang="en-US" dirty="0" err="1"/>
              <a:t>menyelimuti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pulau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lautan</a:t>
            </a:r>
            <a:r>
              <a:rPr lang="en-US" dirty="0"/>
              <a:t> yang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ketinggian</a:t>
            </a:r>
            <a:r>
              <a:rPr lang="en-US" dirty="0"/>
              <a:t>.</a:t>
            </a:r>
          </a:p>
          <a:p>
            <a:r>
              <a:rPr lang="en-US" dirty="0"/>
              <a:t>6. My Location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3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727-consulting-room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160727-consulting-room-template-16x9</Template>
  <TotalTime>182</TotalTime>
  <Words>1063</Words>
  <Application>Microsoft Office PowerPoint</Application>
  <PresentationFormat>On-screen Show (4:3)</PresentationFormat>
  <Paragraphs>54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Barlow Condensed</vt:lpstr>
      <vt:lpstr>Calibri</vt:lpstr>
      <vt:lpstr>Candara</vt:lpstr>
      <vt:lpstr>160727-consulting-room-template-16x9</vt:lpstr>
      <vt:lpstr>“Sistem Informasi Geografis Pemetaan SMA Negeri dan SMK Negeri di Kota Surabaya”</vt:lpstr>
      <vt:lpstr>Nama Kelompok SIG_A04:</vt:lpstr>
      <vt:lpstr>LATAR BELAKANG</vt:lpstr>
      <vt:lpstr>PowerPoint Presentation</vt:lpstr>
      <vt:lpstr>TUJUAN</vt:lpstr>
      <vt:lpstr>MANFAAT </vt:lpstr>
      <vt:lpstr>Konsep Sistem Informasi Geografis</vt:lpstr>
      <vt:lpstr>Google Maps</vt:lpstr>
      <vt:lpstr>PowerPoint Presentation</vt:lpstr>
      <vt:lpstr>Deskripsi Sistem Informasi Geografis Pemetaan SMA Negeri dan SMK Negeri di Kota Surabaya</vt:lpstr>
      <vt:lpstr>FLOWCHART</vt:lpstr>
      <vt:lpstr>Usecase</vt:lpstr>
      <vt:lpstr>DFD</vt:lpstr>
      <vt:lpstr>CDM</vt:lpstr>
      <vt:lpstr>DATABASE</vt:lpstr>
      <vt:lpstr>TAMPILAN HOME</vt:lpstr>
      <vt:lpstr>TAMPILAN PETA</vt:lpstr>
      <vt:lpstr>TAMPILAN DATA INSTANSI</vt:lpstr>
      <vt:lpstr>TAMPILAN DETAIL DAN LOKASI</vt:lpstr>
      <vt:lpstr>TAMPILAN KONTAK KAMI</vt:lpstr>
      <vt:lpstr>TAMPILAN TENTANG KAMI</vt:lpstr>
      <vt:lpstr>KESIMPULAN</vt:lpstr>
      <vt:lpstr>SARAN</vt:lpstr>
      <vt:lpstr>SEKIAN DAN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“Sistem Informasi Geografis Pemetaan SMA Negeri dan SMK Negeri di Kota Surabaya”</dc:title>
  <dc:creator>Windows User</dc:creator>
  <cp:lastModifiedBy>Bagus Permana</cp:lastModifiedBy>
  <cp:revision>15</cp:revision>
  <dcterms:created xsi:type="dcterms:W3CDTF">2021-01-09T16:24:25Z</dcterms:created>
  <dcterms:modified xsi:type="dcterms:W3CDTF">2021-01-10T15:52:22Z</dcterms:modified>
</cp:coreProperties>
</file>