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060c9a1a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060c9a1a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060c9a1a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060c9a1a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060c9a1a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060c9a1a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060c9a1a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060c9a1a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060c9a1a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060c9a1a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060c9a1a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060c9a1a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060c9a1a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060c9a1a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basketball-reference.com/contracts/player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basketball-reference.com/contracts/players.html" TargetMode="External"/><Relationship Id="rId4" Type="http://schemas.openxmlformats.org/officeDocument/2006/relationships/hyperlink" Target="https://www.nba.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osit.cloud/content/8252805"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Lakers </a:t>
            </a:r>
            <a:r>
              <a:rPr lang="en"/>
              <a:t>Offseason</a:t>
            </a:r>
            <a:r>
              <a:rPr lang="en"/>
              <a:t> Opportunities</a:t>
            </a:r>
            <a:endParaRPr/>
          </a:p>
        </p:txBody>
      </p:sp>
      <p:sp>
        <p:nvSpPr>
          <p:cNvPr id="86" name="Google Shape;86;p13"/>
          <p:cNvSpPr txBox="1"/>
          <p:nvPr>
            <p:ph idx="1" type="subTitle"/>
          </p:nvPr>
        </p:nvSpPr>
        <p:spPr>
          <a:xfrm>
            <a:off x="598100" y="2715930"/>
            <a:ext cx="8222100" cy="6096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a:t>By:Taylor Cobbs</a:t>
            </a:r>
            <a:endParaRPr/>
          </a:p>
          <a:p>
            <a:pPr indent="0" lvl="0" marL="0" rtl="0" algn="l">
              <a:spcBef>
                <a:spcPts val="0"/>
              </a:spcBef>
              <a:spcAft>
                <a:spcPts val="0"/>
              </a:spcAft>
              <a:buNone/>
            </a:pPr>
            <a:r>
              <a:rPr lang="en"/>
              <a:t>Data collected from:</a:t>
            </a:r>
            <a:endParaRPr/>
          </a:p>
          <a:p>
            <a:pPr indent="0" lvl="0" marL="0" rtl="0" algn="l">
              <a:spcBef>
                <a:spcPts val="0"/>
              </a:spcBef>
              <a:spcAft>
                <a:spcPts val="0"/>
              </a:spcAft>
              <a:buNone/>
            </a:pPr>
            <a:r>
              <a:rPr lang="en"/>
              <a:t> </a:t>
            </a:r>
            <a:r>
              <a:rPr lang="en" u="sng">
                <a:solidFill>
                  <a:schemeClr val="hlink"/>
                </a:solidFill>
                <a:hlinkClick r:id="rId3"/>
              </a:rPr>
              <a:t>https://www.basketball-reference.com/contracts/players.html</a:t>
            </a:r>
            <a:endParaRPr/>
          </a:p>
          <a:p>
            <a:pPr indent="0" lvl="0" marL="0" rtl="0" algn="l">
              <a:spcBef>
                <a:spcPts val="0"/>
              </a:spcBef>
              <a:spcAft>
                <a:spcPts val="0"/>
              </a:spcAft>
              <a:buNone/>
            </a:pPr>
            <a:r>
              <a:rPr lang="en"/>
              <a:t> </a:t>
            </a:r>
            <a:r>
              <a:rPr lang="en"/>
              <a:t>https://www.nba.com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Task</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find trends in data about top 4 teams in each division</a:t>
            </a:r>
            <a:endParaRPr/>
          </a:p>
          <a:p>
            <a:pPr indent="-342900" lvl="0" marL="457200" rtl="0" algn="l">
              <a:spcBef>
                <a:spcPts val="0"/>
              </a:spcBef>
              <a:spcAft>
                <a:spcPts val="0"/>
              </a:spcAft>
              <a:buSzPts val="1800"/>
              <a:buChar char="●"/>
            </a:pPr>
            <a:r>
              <a:rPr lang="en"/>
              <a:t>Analyze Lakers regular season data against these teams</a:t>
            </a:r>
            <a:endParaRPr/>
          </a:p>
          <a:p>
            <a:pPr indent="-342900" lvl="0" marL="457200" rtl="0" algn="l">
              <a:spcBef>
                <a:spcPts val="0"/>
              </a:spcBef>
              <a:spcAft>
                <a:spcPts val="0"/>
              </a:spcAft>
              <a:buSzPts val="1800"/>
              <a:buChar char="●"/>
            </a:pPr>
            <a:r>
              <a:rPr lang="en"/>
              <a:t>Find </a:t>
            </a:r>
            <a:r>
              <a:rPr lang="en"/>
              <a:t>players that need to be released or traded</a:t>
            </a:r>
            <a:endParaRPr/>
          </a:p>
          <a:p>
            <a:pPr indent="-342900" lvl="0" marL="457200" rtl="0" algn="l">
              <a:spcBef>
                <a:spcPts val="0"/>
              </a:spcBef>
              <a:spcAft>
                <a:spcPts val="0"/>
              </a:spcAft>
              <a:buSzPts val="1800"/>
              <a:buChar char="●"/>
            </a:pPr>
            <a:r>
              <a:rPr lang="en"/>
              <a:t>Find players that are free agents that have appropriate contract value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rPr lang="en" sz="1200"/>
              <a:t>Data used came from</a:t>
            </a:r>
            <a:r>
              <a:rPr lang="en" sz="800"/>
              <a:t> </a:t>
            </a:r>
            <a:r>
              <a:rPr lang="en" sz="1200" u="sng">
                <a:solidFill>
                  <a:schemeClr val="accent5"/>
                </a:solidFill>
                <a:hlinkClick r:id="rId3">
                  <a:extLst>
                    <a:ext uri="{A12FA001-AC4F-418D-AE19-62706E023703}">
                      <ahyp:hlinkClr val="tx"/>
                    </a:ext>
                  </a:extLst>
                </a:hlinkClick>
              </a:rPr>
              <a:t>https://www.basketball-reference.com/contracts/players.html</a:t>
            </a:r>
            <a:r>
              <a:rPr lang="en" sz="900"/>
              <a:t>.  </a:t>
            </a:r>
            <a:r>
              <a:rPr lang="en" sz="1200"/>
              <a:t>This is an open source website that contains data on current NBA players and their contracts as well as other statistics. </a:t>
            </a:r>
            <a:endParaRPr sz="1200"/>
          </a:p>
          <a:p>
            <a:pPr indent="0" lvl="0" marL="457200" rtl="0" algn="l">
              <a:lnSpc>
                <a:spcPct val="100000"/>
              </a:lnSpc>
              <a:spcBef>
                <a:spcPts val="1200"/>
              </a:spcBef>
              <a:spcAft>
                <a:spcPts val="1200"/>
              </a:spcAft>
              <a:buNone/>
            </a:pPr>
            <a:r>
              <a:rPr lang="en" sz="1200"/>
              <a:t>Data used came from </a:t>
            </a:r>
            <a:r>
              <a:rPr lang="en" sz="1200" u="sng">
                <a:solidFill>
                  <a:schemeClr val="hlink"/>
                </a:solidFill>
                <a:hlinkClick r:id="rId4"/>
              </a:rPr>
              <a:t>https://www.nba.com/</a:t>
            </a:r>
            <a:r>
              <a:rPr lang="en" sz="1200"/>
              <a:t>. This website contains official data on all NBA players including advanced statistics. This also contains information on future free agents and contract extensions giving me insight on potential acquisitions for the Lakers in the 2024 offseason.</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000">
                <a:solidFill>
                  <a:srgbClr val="000000"/>
                </a:solidFill>
                <a:latin typeface="Arial"/>
                <a:ea typeface="Arial"/>
                <a:cs typeface="Arial"/>
                <a:sym typeface="Arial"/>
              </a:rPr>
              <a:t>Data Cleaning Log</a:t>
            </a:r>
            <a:endParaRPr b="1"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5/21/2024 9:15pm - Removed players no longer on payroll from either contract release or trade to another team. Removed 41 rows.</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5/21/2024 9:53pm - Removed one row of salary not meeting correct number of digits.</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5/23/2024 9:34pm - Made new sheet by transfering top 8 players ranked in minutes to another sheet.</a:t>
            </a:r>
            <a:endParaRPr sz="10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Data showed that the top teams had a tightly knitted Net RTG between all 8 players</a:t>
            </a:r>
            <a:endParaRPr sz="1600"/>
          </a:p>
          <a:p>
            <a:pPr indent="-330200" lvl="0" marL="457200" rtl="0" algn="l">
              <a:spcBef>
                <a:spcPts val="0"/>
              </a:spcBef>
              <a:spcAft>
                <a:spcPts val="0"/>
              </a:spcAft>
              <a:buSzPts val="1600"/>
              <a:buChar char="●"/>
            </a:pPr>
            <a:r>
              <a:rPr lang="en" sz="1600"/>
              <a:t>Contract value did not mean a higher Net RTG for majority of players. This </a:t>
            </a:r>
            <a:r>
              <a:rPr lang="en" sz="1600"/>
              <a:t>means</a:t>
            </a:r>
            <a:r>
              <a:rPr lang="en" sz="1600"/>
              <a:t> that a </a:t>
            </a:r>
            <a:r>
              <a:rPr lang="en" sz="1600"/>
              <a:t>cohesive</a:t>
            </a:r>
            <a:r>
              <a:rPr lang="en" sz="1600"/>
              <a:t> team is more valuable than one or two high rated players.</a:t>
            </a:r>
            <a:endParaRPr sz="1600"/>
          </a:p>
          <a:p>
            <a:pPr indent="-330200" lvl="0" marL="457200" rtl="0" algn="l">
              <a:spcBef>
                <a:spcPts val="0"/>
              </a:spcBef>
              <a:spcAft>
                <a:spcPts val="0"/>
              </a:spcAft>
              <a:buSzPts val="1600"/>
              <a:buChar char="●"/>
            </a:pPr>
            <a:r>
              <a:rPr lang="en" sz="1600"/>
              <a:t>The lakers had an average variance from -1 to 4 in the Net RTG category</a:t>
            </a:r>
            <a:endParaRPr sz="1600"/>
          </a:p>
          <a:p>
            <a:pPr indent="-330200" lvl="0" marL="457200" rtl="0" algn="l">
              <a:spcBef>
                <a:spcPts val="0"/>
              </a:spcBef>
              <a:spcAft>
                <a:spcPts val="0"/>
              </a:spcAft>
              <a:buSzPts val="1600"/>
              <a:buChar char="●"/>
            </a:pPr>
            <a:r>
              <a:rPr lang="en" sz="1600"/>
              <a:t>Players that need to be removed are Cam Redish (-2.8 Net RTG) and Taurean Prince (-2.6 Net RTG).</a:t>
            </a:r>
            <a:endParaRPr sz="1600"/>
          </a:p>
          <a:p>
            <a:pPr indent="-330200" lvl="0" marL="457200" rtl="0" algn="l">
              <a:spcBef>
                <a:spcPts val="0"/>
              </a:spcBef>
              <a:spcAft>
                <a:spcPts val="0"/>
              </a:spcAft>
              <a:buSzPts val="1600"/>
              <a:buChar char="●"/>
            </a:pPr>
            <a:r>
              <a:rPr lang="en" sz="1600"/>
              <a:t>Desired players for acquisition would need a Net RTG between 1-2 and a contract smaller than $5M per year.</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Visuals</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https://posit.cloud/content/8252805</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Acquisitions</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Thomas Bryant - $2.8M (2.1 Net RTG)</a:t>
            </a:r>
            <a:endParaRPr/>
          </a:p>
          <a:p>
            <a:pPr indent="-342900" lvl="0" marL="457200" rtl="0" algn="l">
              <a:spcBef>
                <a:spcPts val="0"/>
              </a:spcBef>
              <a:spcAft>
                <a:spcPts val="0"/>
              </a:spcAft>
              <a:buSzPts val="1800"/>
              <a:buChar char="●"/>
            </a:pPr>
            <a:r>
              <a:rPr lang="en"/>
              <a:t>Bol Bol - $2M (.1 Net RTG)</a:t>
            </a:r>
            <a:endParaRPr/>
          </a:p>
          <a:p>
            <a:pPr indent="-342900" lvl="0" marL="457200" rtl="0" algn="l">
              <a:spcBef>
                <a:spcPts val="0"/>
              </a:spcBef>
              <a:spcAft>
                <a:spcPts val="0"/>
              </a:spcAft>
              <a:buSzPts val="1800"/>
              <a:buChar char="●"/>
            </a:pPr>
            <a:r>
              <a:rPr lang="en"/>
              <a:t>Jose Alverado - $1.9M (12.0 Net RTG)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Lakers need to remove the 2 </a:t>
            </a:r>
            <a:r>
              <a:rPr lang="en"/>
              <a:t>players well below the statistical variance that are harming the team</a:t>
            </a:r>
            <a:endParaRPr/>
          </a:p>
          <a:p>
            <a:pPr indent="-342900" lvl="0" marL="457200" rtl="0" algn="l">
              <a:spcBef>
                <a:spcPts val="0"/>
              </a:spcBef>
              <a:spcAft>
                <a:spcPts val="0"/>
              </a:spcAft>
              <a:buSzPts val="1800"/>
              <a:buChar char="●"/>
            </a:pPr>
            <a:r>
              <a:rPr lang="en"/>
              <a:t>The two star system is not as good as a well rounded good defensive team</a:t>
            </a:r>
            <a:endParaRPr/>
          </a:p>
          <a:p>
            <a:pPr indent="-342900" lvl="0" marL="457200" rtl="0" algn="l">
              <a:spcBef>
                <a:spcPts val="0"/>
              </a:spcBef>
              <a:spcAft>
                <a:spcPts val="0"/>
              </a:spcAft>
              <a:buSzPts val="1800"/>
              <a:buChar char="●"/>
            </a:pPr>
            <a:r>
              <a:rPr lang="en"/>
              <a:t>The top seeded teams within this data set all have a small variance with contract value not creating a higher Net RTG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