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5"/>
    <p:restoredTop sz="94737"/>
  </p:normalViewPr>
  <p:slideViewPr>
    <p:cSldViewPr snapToGrid="0" snapToObjects="1">
      <p:cViewPr varScale="1">
        <p:scale>
          <a:sx n="77" d="100"/>
          <a:sy n="77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0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7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9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Bracket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39-7046-AF01-C7EED2197B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39-7046-AF01-C7EED2197B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39-7046-AF01-C7EED2197B9B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39-7046-AF01-C7EED2197B9B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F39-7046-AF01-C7EED2197B9B}"/>
              </c:ext>
            </c:extLst>
          </c:dPt>
          <c:cat>
            <c:strRef>
              <c:f>Sheet1!$A$1:$A$5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Sheet1!$B$1:$B$5</c:f>
              <c:numCache>
                <c:formatCode>0%</c:formatCode>
                <c:ptCount val="5"/>
                <c:pt idx="0">
                  <c:v>0.28000000000000003</c:v>
                </c:pt>
                <c:pt idx="1">
                  <c:v>0.39</c:v>
                </c:pt>
                <c:pt idx="2">
                  <c:v>0.19</c:v>
                </c:pt>
                <c:pt idx="3">
                  <c:v>0.13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F39-7046-AF01-C7EED2197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Relative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2D-3743-8513-19C2B927ABE3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2D-3743-8513-19C2B927AB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2D-3743-8513-19C2B927ABE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2D-3743-8513-19C2B927AB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2D-3743-8513-19C2B927ABE3}"/>
              </c:ext>
            </c:extLst>
          </c:dPt>
          <c:dPt>
            <c:idx val="5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52D-3743-8513-19C2B927ABE3}"/>
              </c:ext>
            </c:extLst>
          </c:dPt>
          <c:cat>
            <c:strRef>
              <c:f>Sheet1!$A$1:$A$6</c:f>
              <c:strCache>
                <c:ptCount val="6"/>
                <c:pt idx="0">
                  <c:v>Very High</c:v>
                </c:pt>
                <c:pt idx="1">
                  <c:v>Rather High</c:v>
                </c:pt>
                <c:pt idx="2">
                  <c:v>Middle</c:v>
                </c:pt>
                <c:pt idx="3">
                  <c:v>Rather Low</c:v>
                </c:pt>
                <c:pt idx="4">
                  <c:v>Very Low</c:v>
                </c:pt>
                <c:pt idx="5">
                  <c:v>NA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0.05</c:v>
                </c:pt>
                <c:pt idx="1">
                  <c:v>0.34</c:v>
                </c:pt>
                <c:pt idx="2">
                  <c:v>0.45</c:v>
                </c:pt>
                <c:pt idx="3">
                  <c:v>0.09</c:v>
                </c:pt>
                <c:pt idx="4">
                  <c:v>0.01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52D-3743-8513-19C2B927A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 of Transportation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AB-A542-BDE3-7D84D95B75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AB-A542-BDE3-7D84D95B75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AB-A542-BDE3-7D84D95B75C8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AB-A542-BDE3-7D84D95B75C8}"/>
              </c:ext>
            </c:extLst>
          </c:dPt>
          <c:cat>
            <c:strRef>
              <c:f>Sheet1!$A$1:$A$4</c:f>
              <c:strCache>
                <c:ptCount val="4"/>
                <c:pt idx="0">
                  <c:v>Driving</c:v>
                </c:pt>
                <c:pt idx="1">
                  <c:v>Cycling</c:v>
                </c:pt>
                <c:pt idx="2">
                  <c:v>Walking</c:v>
                </c:pt>
                <c:pt idx="3">
                  <c:v>Public Transit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0.51</c:v>
                </c:pt>
                <c:pt idx="1">
                  <c:v>0.22</c:v>
                </c:pt>
                <c:pt idx="2">
                  <c:v>0.19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AB-A542-BDE3-7D84D95B75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Job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A-9B40-816A-0F34BD6978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A-9B40-816A-0F34BD6978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A-9B40-816A-0F34BD6978E8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A-9B40-816A-0F34BD6978E8}"/>
              </c:ext>
            </c:extLst>
          </c:dPt>
          <c:cat>
            <c:strRef>
              <c:f>Sheet1!$A$1:$A$4</c:f>
              <c:strCache>
                <c:ptCount val="4"/>
                <c:pt idx="0">
                  <c:v>Employee</c:v>
                </c:pt>
                <c:pt idx="1">
                  <c:v>Entrepreneur</c:v>
                </c:pt>
                <c:pt idx="2">
                  <c:v>Freelancer</c:v>
                </c:pt>
                <c:pt idx="3">
                  <c:v>Other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0.51</c:v>
                </c:pt>
                <c:pt idx="1">
                  <c:v>0.12</c:v>
                </c:pt>
                <c:pt idx="2">
                  <c:v>0.32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0A-9B40-816A-0F34BD697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D8-2A47-B1C2-2F55FDA1907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D8-2A47-B1C2-2F55FDA19073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D8-2A47-B1C2-2F55FDA190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D8-2A47-B1C2-2F55FDA190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D8-2A47-B1C2-2F55FDA19073}"/>
              </c:ext>
            </c:extLst>
          </c:dPt>
          <c:dPt>
            <c:idx val="5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D8-2A47-B1C2-2F55FDA190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CD8-2A47-B1C2-2F55FDA190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CD8-2A47-B1C2-2F55FDA190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CD8-2A47-B1C2-2F55FDA19073}"/>
              </c:ext>
            </c:extLst>
          </c:dPt>
          <c:dPt>
            <c:idx val="9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CD8-2A47-B1C2-2F55FDA19073}"/>
              </c:ext>
            </c:extLst>
          </c:dPt>
          <c:cat>
            <c:strRef>
              <c:f>Sheet1!$A$1:$A$10</c:f>
              <c:strCache>
                <c:ptCount val="10"/>
                <c:pt idx="0">
                  <c:v>IT</c:v>
                </c:pt>
                <c:pt idx="1">
                  <c:v>PR, Marketing</c:v>
                </c:pt>
                <c:pt idx="2">
                  <c:v>Design</c:v>
                </c:pt>
                <c:pt idx="3">
                  <c:v>Research</c:v>
                </c:pt>
                <c:pt idx="4">
                  <c:v>Writing</c:v>
                </c:pt>
                <c:pt idx="5">
                  <c:v>Business Dev</c:v>
                </c:pt>
                <c:pt idx="6">
                  <c:v>Education</c:v>
                </c:pt>
                <c:pt idx="7">
                  <c:v>Management</c:v>
                </c:pt>
                <c:pt idx="8">
                  <c:v>Art</c:v>
                </c:pt>
                <c:pt idx="9">
                  <c:v>Other</c:v>
                </c:pt>
              </c:strCache>
            </c:strRef>
          </c:cat>
          <c:val>
            <c:numRef>
              <c:f>Sheet1!$B$1:$B$10</c:f>
              <c:numCache>
                <c:formatCode>0.00%</c:formatCode>
                <c:ptCount val="10"/>
                <c:pt idx="0">
                  <c:v>0.315</c:v>
                </c:pt>
                <c:pt idx="1">
                  <c:v>7.4999999999999997E-2</c:v>
                </c:pt>
                <c:pt idx="2">
                  <c:v>9.5000000000000001E-2</c:v>
                </c:pt>
                <c:pt idx="3">
                  <c:v>6.5000000000000002E-2</c:v>
                </c:pt>
                <c:pt idx="4" formatCode="0%">
                  <c:v>0.05</c:v>
                </c:pt>
                <c:pt idx="5">
                  <c:v>7.4999999999999997E-2</c:v>
                </c:pt>
                <c:pt idx="6" formatCode="0%">
                  <c:v>0.05</c:v>
                </c:pt>
                <c:pt idx="7">
                  <c:v>7.4999999999999997E-2</c:v>
                </c:pt>
                <c:pt idx="8" formatCode="0%">
                  <c:v>0.03</c:v>
                </c:pt>
                <c:pt idx="9" formatCode="0%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CD8-2A47-B1C2-2F55FDA19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2C-3244-BE3B-65B2E9C147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2C-3244-BE3B-65B2E9C14754}"/>
              </c:ext>
            </c:extLst>
          </c:dPt>
          <c:cat>
            <c:strRef>
              <c:f>Sheet1!$A$1:$A$2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2C-3244-BE3B-65B2E9C1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Marital</a:t>
            </a:r>
            <a:r>
              <a:rPr lang="en-US" baseline="0" dirty="0"/>
              <a:t> Status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44-4E4D-8F7E-7D04FDCE81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44-4E4D-8F7E-7D04FDCE81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44-4E4D-8F7E-7D04FDCE81BF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44-4E4D-8F7E-7D04FDCE81BF}"/>
              </c:ext>
            </c:extLst>
          </c:dPt>
          <c:cat>
            <c:strRef>
              <c:f>Sheet1!$A$1:$A$4</c:f>
              <c:strCache>
                <c:ptCount val="4"/>
                <c:pt idx="0">
                  <c:v>Unmarried</c:v>
                </c:pt>
                <c:pt idx="1">
                  <c:v>Married</c:v>
                </c:pt>
                <c:pt idx="2">
                  <c:v>Separated, Widowed</c:v>
                </c:pt>
                <c:pt idx="3">
                  <c:v>Other/NA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0.41</c:v>
                </c:pt>
                <c:pt idx="1">
                  <c:v>0.47</c:v>
                </c:pt>
                <c:pt idx="2">
                  <c:v>7.0000000000000007E-2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44-4E4D-8F7E-7D04FDCE8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Health Insurance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90-1E40-B144-4CEFD8F68E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90-1E40-B144-4CEFD8F68E95}"/>
              </c:ext>
            </c:extLst>
          </c:dPt>
          <c:cat>
            <c:strRef>
              <c:f>Sheet1!$A$1:$A$2</c:f>
              <c:strCache>
                <c:ptCount val="2"/>
                <c:pt idx="0">
                  <c:v>Health Insurance</c:v>
                </c:pt>
                <c:pt idx="1">
                  <c:v>No Health Insurance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90-1E40-B144-4CEFD8F68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Home Office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22-EF40-B766-459C50F2F8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22-EF40-B766-459C50F2F8F0}"/>
              </c:ext>
            </c:extLst>
          </c:dPt>
          <c:cat>
            <c:strRef>
              <c:f>Sheet1!$A$1:$A$2</c:f>
              <c:strCache>
                <c:ptCount val="2"/>
                <c:pt idx="0">
                  <c:v>Home Office</c:v>
                </c:pt>
                <c:pt idx="1">
                  <c:v>Not Home Office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22-EF40-B766-459C50F2F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Education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81-094A-9D58-75FB5A7B8E9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81-094A-9D58-75FB5A7B8E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81-094A-9D58-75FB5A7B8E93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81-094A-9D58-75FB5A7B8E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81-094A-9D58-75FB5A7B8E93}"/>
              </c:ext>
            </c:extLst>
          </c:dPt>
          <c:dPt>
            <c:idx val="5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081-094A-9D58-75FB5A7B8E93}"/>
              </c:ext>
            </c:extLst>
          </c:dPt>
          <c:cat>
            <c:strRef>
              <c:f>Sheet1!$A$1:$A$6</c:f>
              <c:strCache>
                <c:ptCount val="6"/>
                <c:pt idx="0">
                  <c:v>Doctoral or Higher</c:v>
                </c:pt>
                <c:pt idx="1">
                  <c:v>Master</c:v>
                </c:pt>
                <c:pt idx="2">
                  <c:v>Bachelor</c:v>
                </c:pt>
                <c:pt idx="3">
                  <c:v>High School</c:v>
                </c:pt>
                <c:pt idx="4">
                  <c:v>No Education</c:v>
                </c:pt>
                <c:pt idx="5">
                  <c:v>NA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0.04</c:v>
                </c:pt>
                <c:pt idx="1">
                  <c:v>0.41</c:v>
                </c:pt>
                <c:pt idx="2">
                  <c:v>0.41</c:v>
                </c:pt>
                <c:pt idx="3">
                  <c:v>0.1</c:v>
                </c:pt>
                <c:pt idx="4">
                  <c:v>0.01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081-094A-9D58-75FB5A7B8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855861767279094E-2"/>
          <c:y val="0.67260279965004377"/>
          <c:w val="0.86384383202099746"/>
          <c:h val="0.2996194225721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0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9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3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F19B0D-0FEA-7C4C-9EA5-400B073B78B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FF19B0D-0FEA-7C4C-9EA5-400B073B78B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5891-CB29-2C47-91CC-D9654D2E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Carpinteria</a:t>
            </a:r>
            <a:r>
              <a:rPr lang="en-US" dirty="0"/>
              <a:t> </a:t>
            </a:r>
            <a:r>
              <a:rPr lang="en-US" dirty="0" err="1"/>
              <a:t>Coworking</a:t>
            </a:r>
            <a:r>
              <a:rPr lang="en-US" dirty="0"/>
              <a:t> Space Market Feasibility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E5920-B377-074A-A616-603570323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Authored by Taylor Hughes</a:t>
            </a:r>
          </a:p>
          <a:p>
            <a:r>
              <a:rPr lang="en-US" dirty="0"/>
              <a:t>April 11, 2018</a:t>
            </a:r>
          </a:p>
        </p:txBody>
      </p:sp>
    </p:spTree>
    <p:extLst>
      <p:ext uri="{BB962C8B-B14F-4D97-AF65-F5344CB8AC3E}">
        <p14:creationId xmlns:p14="http://schemas.microsoft.com/office/powerpoint/2010/main" val="34772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68E97CA-7512-E14E-9C69-91DCB58E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4" y="1086654"/>
            <a:ext cx="9283705" cy="5613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F8305-19F6-9942-B285-264CDD49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48" y="132872"/>
            <a:ext cx="10507287" cy="781528"/>
          </a:xfrm>
        </p:spPr>
        <p:txBody>
          <a:bodyPr/>
          <a:lstStyle/>
          <a:p>
            <a:r>
              <a:rPr lang="en-US" dirty="0"/>
              <a:t>Comparison of all three test sites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F5B693-1D3C-A847-8FAB-ABDFD84339E4}"/>
              </a:ext>
            </a:extLst>
          </p:cNvPr>
          <p:cNvCxnSpPr>
            <a:cxnSpLocks/>
          </p:cNvCxnSpPr>
          <p:nvPr/>
        </p:nvCxnSpPr>
        <p:spPr>
          <a:xfrm>
            <a:off x="2259435" y="4726807"/>
            <a:ext cx="821460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C1427-CB1B-934E-BBC6-04ECA29BF6A9}"/>
              </a:ext>
            </a:extLst>
          </p:cNvPr>
          <p:cNvCxnSpPr>
            <a:cxnSpLocks/>
          </p:cNvCxnSpPr>
          <p:nvPr/>
        </p:nvCxnSpPr>
        <p:spPr>
          <a:xfrm>
            <a:off x="2245585" y="3881686"/>
            <a:ext cx="822845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4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8EC-348C-C043-861F-BB3BA3C2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39" y="964692"/>
            <a:ext cx="10403174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2A00-A4F9-FD4A-908F-EA710F2B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39" y="2638045"/>
            <a:ext cx="10403174" cy="3597864"/>
          </a:xfrm>
        </p:spPr>
        <p:txBody>
          <a:bodyPr/>
          <a:lstStyle/>
          <a:p>
            <a:r>
              <a:rPr lang="en-US" dirty="0"/>
              <a:t>A colleague and myself wish to explore the option of opening a </a:t>
            </a:r>
            <a:r>
              <a:rPr lang="en-US" dirty="0" err="1"/>
              <a:t>Coworking</a:t>
            </a:r>
            <a:r>
              <a:rPr lang="en-US" dirty="0"/>
              <a:t> Space in </a:t>
            </a:r>
            <a:r>
              <a:rPr lang="en-US" dirty="0" err="1"/>
              <a:t>Carpinteria</a:t>
            </a:r>
            <a:r>
              <a:rPr lang="en-US" dirty="0"/>
              <a:t>, CA – a small municipality just down the coast from Santa Barbara, CA</a:t>
            </a:r>
          </a:p>
          <a:p>
            <a:r>
              <a:rPr lang="en-US" dirty="0"/>
              <a:t>My project revolves around taking a 1% Census sample of the surrounding market areas in order to determine if regional demographics suggest that my business will be successful</a:t>
            </a:r>
          </a:p>
          <a:p>
            <a:r>
              <a:rPr lang="en-US" dirty="0"/>
              <a:t>Training data will be constructed from results of the 2017 Global </a:t>
            </a:r>
            <a:r>
              <a:rPr lang="en-US" dirty="0" err="1"/>
              <a:t>Coworking</a:t>
            </a:r>
            <a:r>
              <a:rPr lang="en-US" dirty="0"/>
              <a:t> Survey and the rest from the Los Angeles Census.</a:t>
            </a:r>
          </a:p>
          <a:p>
            <a:r>
              <a:rPr lang="en-US" dirty="0"/>
              <a:t>The end result will be individual scores assigned to every market-area Census respondent in a linear regression. Scores will be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415107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7681-8CD2-284E-90F2-ABC2590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35" y="152475"/>
            <a:ext cx="7729728" cy="594285"/>
          </a:xfrm>
        </p:spPr>
        <p:txBody>
          <a:bodyPr>
            <a:normAutofit fontScale="90000"/>
          </a:bodyPr>
          <a:lstStyle/>
          <a:p>
            <a:r>
              <a:rPr lang="en-US" dirty="0"/>
              <a:t>2017 Global </a:t>
            </a:r>
            <a:r>
              <a:rPr lang="en-US" dirty="0" err="1"/>
              <a:t>Coworking</a:t>
            </a:r>
            <a:r>
              <a:rPr lang="en-US" dirty="0"/>
              <a:t> Survey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29BA0BB-BA48-494F-8036-F69A1C245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766524"/>
              </p:ext>
            </p:extLst>
          </p:nvPr>
        </p:nvGraphicFramePr>
        <p:xfrm>
          <a:off x="390144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D95C378-71A4-E24D-A96D-3B98D9456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630383"/>
              </p:ext>
            </p:extLst>
          </p:nvPr>
        </p:nvGraphicFramePr>
        <p:xfrm>
          <a:off x="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E86D14-9379-AE4F-8D0B-32EEEAF2AC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167072"/>
              </p:ext>
            </p:extLst>
          </p:nvPr>
        </p:nvGraphicFramePr>
        <p:xfrm>
          <a:off x="780288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13DD29-823A-AF41-8084-DF126135E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920210"/>
              </p:ext>
            </p:extLst>
          </p:nvPr>
        </p:nvGraphicFramePr>
        <p:xfrm>
          <a:off x="60960" y="3611880"/>
          <a:ext cx="448056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B595299-6996-A14A-8C01-E5CEDC4B2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440025"/>
              </p:ext>
            </p:extLst>
          </p:nvPr>
        </p:nvGraphicFramePr>
        <p:xfrm>
          <a:off x="390144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1F0B53C-0285-4F46-898D-F517A1B3D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17368"/>
              </p:ext>
            </p:extLst>
          </p:nvPr>
        </p:nvGraphicFramePr>
        <p:xfrm>
          <a:off x="780288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1621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7681-8CD2-284E-90F2-ABC2590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35" y="152475"/>
            <a:ext cx="7729728" cy="594285"/>
          </a:xfrm>
        </p:spPr>
        <p:txBody>
          <a:bodyPr>
            <a:normAutofit fontScale="90000"/>
          </a:bodyPr>
          <a:lstStyle/>
          <a:p>
            <a:r>
              <a:rPr lang="en-US" dirty="0"/>
              <a:t>2017 Global </a:t>
            </a:r>
            <a:r>
              <a:rPr lang="en-US" dirty="0" err="1"/>
              <a:t>Coworking</a:t>
            </a:r>
            <a:r>
              <a:rPr lang="en-US" dirty="0"/>
              <a:t> Survey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BAFECE9-A4E7-2049-A37A-A3519DEEE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366793"/>
              </p:ext>
            </p:extLst>
          </p:nvPr>
        </p:nvGraphicFramePr>
        <p:xfrm>
          <a:off x="1173480" y="853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1A6E926-1CD9-6B49-A90C-0833E69C4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319822"/>
              </p:ext>
            </p:extLst>
          </p:nvPr>
        </p:nvGraphicFramePr>
        <p:xfrm>
          <a:off x="6390558" y="853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833FC6F-D3A6-2347-B517-FFD92730B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817730"/>
              </p:ext>
            </p:extLst>
          </p:nvPr>
        </p:nvGraphicFramePr>
        <p:xfrm>
          <a:off x="6390558" y="3825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0D9E0EA-4226-AA4A-9F7D-F1F934FD2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019426"/>
              </p:ext>
            </p:extLst>
          </p:nvPr>
        </p:nvGraphicFramePr>
        <p:xfrm>
          <a:off x="1173480" y="3825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6118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888C-09DF-E940-A3F6-4197F799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1" y="275144"/>
            <a:ext cx="10268263" cy="57929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DBEB-54C4-294D-B65C-8EC9F9FA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11" y="1408850"/>
            <a:ext cx="10268263" cy="4377353"/>
          </a:xfrm>
        </p:spPr>
        <p:txBody>
          <a:bodyPr>
            <a:normAutofit/>
          </a:bodyPr>
          <a:lstStyle/>
          <a:p>
            <a:r>
              <a:rPr lang="en-US" dirty="0"/>
              <a:t>Data was taken from the 2016 US Census PUMS data – a sampling of 1%of demographic information of individuals of the US Population.</a:t>
            </a:r>
          </a:p>
          <a:p>
            <a:r>
              <a:rPr lang="en-US" dirty="0"/>
              <a:t>Data Wrangling in this sense consists of deciding which areas to select from and re-formatting all Census data in a manner uniform and equally meaningful to the 2017 Global </a:t>
            </a:r>
            <a:r>
              <a:rPr lang="en-US" dirty="0" err="1"/>
              <a:t>Coworking</a:t>
            </a:r>
            <a:r>
              <a:rPr lang="en-US" dirty="0"/>
              <a:t> Survey.</a:t>
            </a:r>
          </a:p>
          <a:p>
            <a:r>
              <a:rPr lang="en-US" dirty="0"/>
              <a:t>Most Data Wrangling in this project was simple classification of Census Data into categories presented by the Global </a:t>
            </a:r>
            <a:r>
              <a:rPr lang="en-US" dirty="0" err="1"/>
              <a:t>Coworking</a:t>
            </a:r>
            <a:r>
              <a:rPr lang="en-US" dirty="0"/>
              <a:t> Survey. However there were some more nuanced problems:</a:t>
            </a:r>
          </a:p>
          <a:p>
            <a:pPr lvl="2"/>
            <a:r>
              <a:rPr lang="en-US" dirty="0"/>
              <a:t>The Census anonymizes location of individuals – can we simulate where people live in order to get a sense of distance to the </a:t>
            </a:r>
            <a:r>
              <a:rPr lang="en-US" dirty="0" err="1"/>
              <a:t>Coworking</a:t>
            </a:r>
            <a:r>
              <a:rPr lang="en-US" dirty="0"/>
              <a:t> Space and refine our Marketing Plan?</a:t>
            </a:r>
          </a:p>
          <a:p>
            <a:pPr lvl="2"/>
            <a:r>
              <a:rPr lang="en-US" dirty="0"/>
              <a:t>How do we extend distance to our specific </a:t>
            </a:r>
            <a:r>
              <a:rPr lang="en-US" dirty="0" err="1"/>
              <a:t>Coworking</a:t>
            </a:r>
            <a:r>
              <a:rPr lang="en-US" dirty="0"/>
              <a:t> Space in </a:t>
            </a:r>
            <a:r>
              <a:rPr lang="en-US" dirty="0" err="1"/>
              <a:t>Carpinteria</a:t>
            </a:r>
            <a:r>
              <a:rPr lang="en-US" dirty="0"/>
              <a:t> to a training set indicative of a general demographic elsewhere in a meaningful way?</a:t>
            </a:r>
          </a:p>
        </p:txBody>
      </p:sp>
    </p:spTree>
    <p:extLst>
      <p:ext uri="{BB962C8B-B14F-4D97-AF65-F5344CB8AC3E}">
        <p14:creationId xmlns:p14="http://schemas.microsoft.com/office/powerpoint/2010/main" val="297906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10AA-BBEA-2D47-A7EC-A20D6CC9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57" y="350095"/>
            <a:ext cx="10538086" cy="72919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data into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5E672-659C-834A-A746-1AFC1F3B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867" y="1828801"/>
            <a:ext cx="4250175" cy="4279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6FF54-D975-9549-B103-CC5409575592}"/>
              </a:ext>
            </a:extLst>
          </p:cNvPr>
          <p:cNvSpPr txBox="1"/>
          <p:nvPr/>
        </p:nvSpPr>
        <p:spPr>
          <a:xfrm>
            <a:off x="960120" y="1828801"/>
            <a:ext cx="5577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fields of the 2016 PUMS Census must be translated into factors correlating to those on slides 3-4: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of 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Time to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Insurance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33816-577D-334C-9AB1-16F676E522F8}"/>
              </a:ext>
            </a:extLst>
          </p:cNvPr>
          <p:cNvSpPr txBox="1"/>
          <p:nvPr/>
        </p:nvSpPr>
        <p:spPr>
          <a:xfrm>
            <a:off x="7345680" y="1295400"/>
            <a:ext cx="376428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4311DA-9E2A-1449-93F6-CD44BA0434F4}"/>
              </a:ext>
            </a:extLst>
          </p:cNvPr>
          <p:cNvCxnSpPr>
            <a:cxnSpLocks/>
          </p:cNvCxnSpPr>
          <p:nvPr/>
        </p:nvCxnSpPr>
        <p:spPr>
          <a:xfrm>
            <a:off x="9212830" y="1664732"/>
            <a:ext cx="0" cy="7431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82E9E-8ACF-6C4E-A556-2BE8524238AE}"/>
              </a:ext>
            </a:extLst>
          </p:cNvPr>
          <p:cNvGrpSpPr/>
          <p:nvPr/>
        </p:nvGrpSpPr>
        <p:grpSpPr>
          <a:xfrm>
            <a:off x="7175827" y="6187440"/>
            <a:ext cx="4170353" cy="674132"/>
            <a:chOff x="7175827" y="6187440"/>
            <a:chExt cx="4170353" cy="6741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7ED4A0-AC3F-FE4A-99C3-9DC5FAEC6411}"/>
                </a:ext>
              </a:extLst>
            </p:cNvPr>
            <p:cNvSpPr/>
            <p:nvPr/>
          </p:nvSpPr>
          <p:spPr>
            <a:xfrm>
              <a:off x="807498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D5932C-BE58-204B-83B0-7F153FF3FD54}"/>
                </a:ext>
              </a:extLst>
            </p:cNvPr>
            <p:cNvSpPr/>
            <p:nvPr/>
          </p:nvSpPr>
          <p:spPr>
            <a:xfrm>
              <a:off x="923322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B1A184-73B3-6441-94F9-8D04C997CE4A}"/>
                </a:ext>
              </a:extLst>
            </p:cNvPr>
            <p:cNvSpPr/>
            <p:nvPr/>
          </p:nvSpPr>
          <p:spPr>
            <a:xfrm>
              <a:off x="717582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4E82E2-0A34-9843-BA11-30A9F709CFBA}"/>
                </a:ext>
              </a:extLst>
            </p:cNvPr>
            <p:cNvSpPr/>
            <p:nvPr/>
          </p:nvSpPr>
          <p:spPr>
            <a:xfrm>
              <a:off x="809022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101C57-0450-C045-807E-C8ABDB92E201}"/>
                </a:ext>
              </a:extLst>
            </p:cNvPr>
            <p:cNvSpPr/>
            <p:nvPr/>
          </p:nvSpPr>
          <p:spPr>
            <a:xfrm>
              <a:off x="9217987" y="6187440"/>
              <a:ext cx="99281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EBE859-3D54-544B-A7E4-97CF7367F6C7}"/>
                </a:ext>
              </a:extLst>
            </p:cNvPr>
            <p:cNvSpPr txBox="1"/>
            <p:nvPr/>
          </p:nvSpPr>
          <p:spPr>
            <a:xfrm>
              <a:off x="7312987" y="6492240"/>
              <a:ext cx="3934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FACTOR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539515-FF6E-4647-9A25-461877590BF6}"/>
              </a:ext>
            </a:extLst>
          </p:cNvPr>
          <p:cNvCxnSpPr/>
          <p:nvPr/>
        </p:nvCxnSpPr>
        <p:spPr>
          <a:xfrm>
            <a:off x="9212830" y="5432180"/>
            <a:ext cx="0" cy="7431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4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2F1B-684D-B948-8760-F9D641DD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00812"/>
            <a:ext cx="11201400" cy="635508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Commute Time to </a:t>
            </a:r>
            <a:r>
              <a:rPr lang="en-US" dirty="0" err="1"/>
              <a:t>Coworking</a:t>
            </a:r>
            <a:r>
              <a:rPr lang="en-US" dirty="0"/>
              <a:t> Space – Market Area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A069F-FD32-324A-ADC6-F7F0712F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2198714"/>
            <a:ext cx="11201400" cy="4180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5CC07-C373-7345-A4F8-98AD9369E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1341872"/>
            <a:ext cx="12184380" cy="5512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9EA28E-A922-5044-A420-F274CA49F6D8}"/>
              </a:ext>
            </a:extLst>
          </p:cNvPr>
          <p:cNvCxnSpPr/>
          <p:nvPr/>
        </p:nvCxnSpPr>
        <p:spPr>
          <a:xfrm>
            <a:off x="289560" y="1893162"/>
            <a:ext cx="609600" cy="194731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BD45FD-55F6-5246-A7D2-89E631CF1082}"/>
              </a:ext>
            </a:extLst>
          </p:cNvPr>
          <p:cNvCxnSpPr/>
          <p:nvPr/>
        </p:nvCxnSpPr>
        <p:spPr>
          <a:xfrm>
            <a:off x="320040" y="1617517"/>
            <a:ext cx="6278880" cy="1796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B32276-3625-FF4D-B791-07291E5CFEC4}"/>
              </a:ext>
            </a:extLst>
          </p:cNvPr>
          <p:cNvSpPr txBox="1"/>
          <p:nvPr/>
        </p:nvSpPr>
        <p:spPr>
          <a:xfrm>
            <a:off x="10287000" y="3566160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Proposed </a:t>
            </a:r>
            <a:r>
              <a:rPr lang="en-US" dirty="0" err="1"/>
              <a:t>Coworking</a:t>
            </a:r>
            <a:r>
              <a:rPr lang="en-US" dirty="0"/>
              <a:t> Location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A26B25-28BF-1C41-A3E2-56B007E1BFDC}"/>
              </a:ext>
            </a:extLst>
          </p:cNvPr>
          <p:cNvCxnSpPr>
            <a:cxnSpLocks/>
          </p:cNvCxnSpPr>
          <p:nvPr/>
        </p:nvCxnSpPr>
        <p:spPr>
          <a:xfrm flipH="1">
            <a:off x="10744200" y="4428530"/>
            <a:ext cx="381000" cy="107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6684DC2E-04DF-CD4C-B538-9AE1C3D8DA95}"/>
              </a:ext>
            </a:extLst>
          </p:cNvPr>
          <p:cNvSpPr/>
          <p:nvPr/>
        </p:nvSpPr>
        <p:spPr>
          <a:xfrm>
            <a:off x="10515600" y="5425440"/>
            <a:ext cx="327660" cy="289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0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7D44-7C65-C44B-B2F2-F0371908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6052"/>
            <a:ext cx="10942320" cy="925068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Commute Time to Any </a:t>
            </a:r>
            <a:r>
              <a:rPr lang="en-US" dirty="0" err="1"/>
              <a:t>Coworking</a:t>
            </a:r>
            <a:r>
              <a:rPr lang="en-US" dirty="0"/>
              <a:t> Space – Los Angeles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A28E2-2EE0-974A-9058-995477B4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1795780"/>
            <a:ext cx="5562600" cy="4241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4F8C5A9-B93E-3D4C-82BE-1307C7C03371}"/>
              </a:ext>
            </a:extLst>
          </p:cNvPr>
          <p:cNvSpPr/>
          <p:nvPr/>
        </p:nvSpPr>
        <p:spPr>
          <a:xfrm>
            <a:off x="7741920" y="3566160"/>
            <a:ext cx="716280" cy="685800"/>
          </a:xfrm>
          <a:prstGeom prst="ellipse">
            <a:avLst/>
          </a:prstGeom>
          <a:solidFill>
            <a:srgbClr val="92D050">
              <a:alpha val="57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1799BBD1-755B-A24C-A07E-2F454E853F8D}"/>
              </a:ext>
            </a:extLst>
          </p:cNvPr>
          <p:cNvSpPr/>
          <p:nvPr/>
        </p:nvSpPr>
        <p:spPr>
          <a:xfrm>
            <a:off x="7985760" y="3779520"/>
            <a:ext cx="243840" cy="228600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2EAACA-E7F9-2B44-87F2-63C8D26F322B}"/>
              </a:ext>
            </a:extLst>
          </p:cNvPr>
          <p:cNvSpPr/>
          <p:nvPr/>
        </p:nvSpPr>
        <p:spPr>
          <a:xfrm>
            <a:off x="9067800" y="3977640"/>
            <a:ext cx="716280" cy="685800"/>
          </a:xfrm>
          <a:prstGeom prst="ellipse">
            <a:avLst/>
          </a:prstGeom>
          <a:solidFill>
            <a:schemeClr val="accent3">
              <a:lumMod val="60000"/>
              <a:lumOff val="40000"/>
              <a:alpha val="5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24B2BA17-BAF7-6444-8189-F4DDDA913905}"/>
              </a:ext>
            </a:extLst>
          </p:cNvPr>
          <p:cNvSpPr/>
          <p:nvPr/>
        </p:nvSpPr>
        <p:spPr>
          <a:xfrm>
            <a:off x="9311640" y="4191000"/>
            <a:ext cx="243840" cy="228600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3A301-5FBD-E04B-A398-4C3269AC4603}"/>
              </a:ext>
            </a:extLst>
          </p:cNvPr>
          <p:cNvSpPr txBox="1"/>
          <p:nvPr/>
        </p:nvSpPr>
        <p:spPr>
          <a:xfrm>
            <a:off x="632460" y="1888490"/>
            <a:ext cx="5097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a 20 minute drive time to </a:t>
            </a:r>
            <a:r>
              <a:rPr lang="en-US" dirty="0" err="1"/>
              <a:t>Coworking</a:t>
            </a:r>
            <a:r>
              <a:rPr lang="en-US" dirty="0"/>
              <a:t> Space, therefore </a:t>
            </a:r>
            <a:r>
              <a:rPr lang="en-US" dirty="0" err="1"/>
              <a:t>CommuteTime</a:t>
            </a:r>
            <a:r>
              <a:rPr lang="en-US" dirty="0"/>
              <a:t> = “Yes”</a:t>
            </a:r>
          </a:p>
          <a:p>
            <a:endParaRPr lang="en-US" dirty="0"/>
          </a:p>
          <a:p>
            <a:r>
              <a:rPr lang="en-US" dirty="0"/>
              <a:t>Not within a 20 minute drive to a </a:t>
            </a:r>
            <a:r>
              <a:rPr lang="en-US" dirty="0" err="1"/>
              <a:t>Coworking</a:t>
            </a:r>
            <a:r>
              <a:rPr lang="en-US" dirty="0"/>
              <a:t> Space, therefore </a:t>
            </a:r>
            <a:r>
              <a:rPr lang="en-US" dirty="0" err="1"/>
              <a:t>CommuteTime</a:t>
            </a:r>
            <a:r>
              <a:rPr lang="en-US" dirty="0"/>
              <a:t> = “No”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order to minimize our limited calls to Google Maps API, I have computed the Euclidean distances between each Census Tract and each </a:t>
            </a:r>
            <a:r>
              <a:rPr lang="en-US" dirty="0" err="1"/>
              <a:t>Coworking</a:t>
            </a:r>
            <a:r>
              <a:rPr lang="en-US" dirty="0"/>
              <a:t> Space. I have computed drive time between each Census Tract and its geographically closest </a:t>
            </a:r>
            <a:r>
              <a:rPr lang="en-US" dirty="0" err="1"/>
              <a:t>Coworking</a:t>
            </a:r>
            <a:r>
              <a:rPr lang="en-US" dirty="0"/>
              <a:t> Space. This is ported to each individual LA County Census observation as a “Yes” or “No” for 20-minute drive time to any </a:t>
            </a:r>
            <a:r>
              <a:rPr lang="en-US" dirty="0" err="1"/>
              <a:t>Coworking</a:t>
            </a:r>
            <a:r>
              <a:rPr lang="en-US" dirty="0"/>
              <a:t> Space.</a:t>
            </a: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ECEAC689-3954-7441-AC90-34A5E17F0A1E}"/>
              </a:ext>
            </a:extLst>
          </p:cNvPr>
          <p:cNvSpPr/>
          <p:nvPr/>
        </p:nvSpPr>
        <p:spPr>
          <a:xfrm>
            <a:off x="388620" y="1903730"/>
            <a:ext cx="243840" cy="228600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44CBB14E-AA25-4E4F-9A25-13CE0FDAA8E9}"/>
              </a:ext>
            </a:extLst>
          </p:cNvPr>
          <p:cNvSpPr/>
          <p:nvPr/>
        </p:nvSpPr>
        <p:spPr>
          <a:xfrm>
            <a:off x="388620" y="2743200"/>
            <a:ext cx="243840" cy="228600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9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3636-44A2-A845-986A-B81BD6D0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47" y="245164"/>
            <a:ext cx="10721600" cy="1188720"/>
          </a:xfrm>
        </p:spPr>
        <p:txBody>
          <a:bodyPr/>
          <a:lstStyle/>
          <a:p>
            <a:r>
              <a:rPr lang="en-US" dirty="0"/>
              <a:t>Analysis of the </a:t>
            </a:r>
            <a:r>
              <a:rPr lang="en-US" dirty="0" err="1"/>
              <a:t>coworking</a:t>
            </a:r>
            <a:r>
              <a:rPr lang="en-US" dirty="0"/>
              <a:t> scores – Target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94F8D-D1B2-BF45-B32B-C63A56C9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7" y="1781332"/>
            <a:ext cx="7897812" cy="4814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0D92E-FB88-4F48-BE99-0EF31190E4E3}"/>
              </a:ext>
            </a:extLst>
          </p:cNvPr>
          <p:cNvSpPr txBox="1"/>
          <p:nvPr/>
        </p:nvSpPr>
        <p:spPr>
          <a:xfrm>
            <a:off x="4130749" y="6145968"/>
            <a:ext cx="25333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E7944B-0143-8740-9AE5-FC357474ED5B}"/>
              </a:ext>
            </a:extLst>
          </p:cNvPr>
          <p:cNvCxnSpPr>
            <a:cxnSpLocks/>
          </p:cNvCxnSpPr>
          <p:nvPr/>
        </p:nvCxnSpPr>
        <p:spPr>
          <a:xfrm>
            <a:off x="1777293" y="4710181"/>
            <a:ext cx="708407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A1739-BCF8-364D-9017-D68937C06382}"/>
              </a:ext>
            </a:extLst>
          </p:cNvPr>
          <p:cNvCxnSpPr>
            <a:cxnSpLocks/>
          </p:cNvCxnSpPr>
          <p:nvPr/>
        </p:nvCxnSpPr>
        <p:spPr>
          <a:xfrm>
            <a:off x="1780068" y="3931565"/>
            <a:ext cx="708407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0640D94-E9AC-0147-9B7D-EF9459FE2809}"/>
              </a:ext>
            </a:extLst>
          </p:cNvPr>
          <p:cNvSpPr/>
          <p:nvPr/>
        </p:nvSpPr>
        <p:spPr>
          <a:xfrm>
            <a:off x="9064009" y="4710181"/>
            <a:ext cx="412505" cy="115860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7657E6E-5ED8-7846-9F23-10C937F653EF}"/>
              </a:ext>
            </a:extLst>
          </p:cNvPr>
          <p:cNvSpPr/>
          <p:nvPr/>
        </p:nvSpPr>
        <p:spPr>
          <a:xfrm>
            <a:off x="9096346" y="3931565"/>
            <a:ext cx="412505" cy="778616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F7FB84B-22B0-2B45-9DCF-BC71973E1EAC}"/>
              </a:ext>
            </a:extLst>
          </p:cNvPr>
          <p:cNvSpPr/>
          <p:nvPr/>
        </p:nvSpPr>
        <p:spPr>
          <a:xfrm>
            <a:off x="9095433" y="1781332"/>
            <a:ext cx="412505" cy="2150233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29BB8-DA0B-2C49-87E6-3E3430800F88}"/>
              </a:ext>
            </a:extLst>
          </p:cNvPr>
          <p:cNvSpPr txBox="1"/>
          <p:nvPr/>
        </p:nvSpPr>
        <p:spPr>
          <a:xfrm>
            <a:off x="9193885" y="2643444"/>
            <a:ext cx="234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Very Likely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5947D3-BDB8-C14B-8217-4AAF5A380366}"/>
              </a:ext>
            </a:extLst>
          </p:cNvPr>
          <p:cNvSpPr txBox="1"/>
          <p:nvPr/>
        </p:nvSpPr>
        <p:spPr>
          <a:xfrm>
            <a:off x="9459892" y="4136207"/>
            <a:ext cx="234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Somewhat Likely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2613C6-AEB0-2F42-BA13-5C4B0FC87D75}"/>
              </a:ext>
            </a:extLst>
          </p:cNvPr>
          <p:cNvSpPr txBox="1"/>
          <p:nvPr/>
        </p:nvSpPr>
        <p:spPr>
          <a:xfrm>
            <a:off x="9192058" y="5104817"/>
            <a:ext cx="234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Likely</a:t>
            </a:r>
          </a:p>
        </p:txBody>
      </p:sp>
    </p:spTree>
    <p:extLst>
      <p:ext uri="{BB962C8B-B14F-4D97-AF65-F5344CB8AC3E}">
        <p14:creationId xmlns:p14="http://schemas.microsoft.com/office/powerpoint/2010/main" val="36815234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{2ABB19B2-6FEA-A04E-8C23-476CB41BA81A}tf10001120</Template>
  <TotalTime>5556</TotalTime>
  <Words>495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Carpinteria Coworking Space Market Feasibility Study</vt:lpstr>
      <vt:lpstr>Introduction</vt:lpstr>
      <vt:lpstr>2017 Global Coworking Survey</vt:lpstr>
      <vt:lpstr>2017 Global Coworking Survey</vt:lpstr>
      <vt:lpstr>Data Wrangling</vt:lpstr>
      <vt:lpstr>Classification of data into factors</vt:lpstr>
      <vt:lpstr>Commute Time to Coworking Space – Market Area Data</vt:lpstr>
      <vt:lpstr>Commute Time to Any Coworking Space – Los Angeles Training Data</vt:lpstr>
      <vt:lpstr>Analysis of the coworking scores – Target Area</vt:lpstr>
      <vt:lpstr>Comparison of all three test sites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Carpinteria Coworking Space Market Feasibility Study</dc:title>
  <dc:creator>Taylor Hughes</dc:creator>
  <cp:lastModifiedBy>Taylor Hughes</cp:lastModifiedBy>
  <cp:revision>27</cp:revision>
  <dcterms:created xsi:type="dcterms:W3CDTF">2018-04-11T22:54:16Z</dcterms:created>
  <dcterms:modified xsi:type="dcterms:W3CDTF">2018-05-01T00:23:59Z</dcterms:modified>
</cp:coreProperties>
</file>