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727"/>
  </p:normalViewPr>
  <p:slideViewPr>
    <p:cSldViewPr snapToGrid="0" snapToObjects="1">
      <p:cViewPr varScale="1">
        <p:scale>
          <a:sx n="84" d="100"/>
          <a:sy n="84" d="100"/>
        </p:scale>
        <p:origin x="1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Book10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4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5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6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7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8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9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Age</a:t>
            </a:r>
            <a:r>
              <a:rPr lang="en-US" baseline="0"/>
              <a:t> Bracket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39-7046-AF01-C7EED2197B9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39-7046-AF01-C7EED2197B9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F39-7046-AF01-C7EED2197B9B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F39-7046-AF01-C7EED2197B9B}"/>
              </c:ext>
            </c:extLst>
          </c:dPt>
          <c:dPt>
            <c:idx val="4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F39-7046-AF01-C7EED2197B9B}"/>
              </c:ext>
            </c:extLst>
          </c:dPt>
          <c:cat>
            <c:strRef>
              <c:f>Sheet1!$A$1:$A$5</c:f>
              <c:strCache>
                <c:ptCount val="5"/>
                <c:pt idx="0">
                  <c:v>18-29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60+</c:v>
                </c:pt>
              </c:strCache>
            </c:strRef>
          </c:cat>
          <c:val>
            <c:numRef>
              <c:f>Sheet1!$B$1:$B$5</c:f>
              <c:numCache>
                <c:formatCode>0%</c:formatCode>
                <c:ptCount val="5"/>
                <c:pt idx="0">
                  <c:v>0.28000000000000003</c:v>
                </c:pt>
                <c:pt idx="1">
                  <c:v>0.39</c:v>
                </c:pt>
                <c:pt idx="2">
                  <c:v>0.19</c:v>
                </c:pt>
                <c:pt idx="3">
                  <c:v>0.13</c:v>
                </c:pt>
                <c:pt idx="4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F39-7046-AF01-C7EED2197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Relative Income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52D-3743-8513-19C2B927ABE3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52D-3743-8513-19C2B927AB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52D-3743-8513-19C2B927ABE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52D-3743-8513-19C2B927ABE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52D-3743-8513-19C2B927ABE3}"/>
              </c:ext>
            </c:extLst>
          </c:dPt>
          <c:dPt>
            <c:idx val="5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52D-3743-8513-19C2B927ABE3}"/>
              </c:ext>
            </c:extLst>
          </c:dPt>
          <c:cat>
            <c:strRef>
              <c:f>Sheet1!$A$1:$A$6</c:f>
              <c:strCache>
                <c:ptCount val="6"/>
                <c:pt idx="0">
                  <c:v>Very High</c:v>
                </c:pt>
                <c:pt idx="1">
                  <c:v>Rather High</c:v>
                </c:pt>
                <c:pt idx="2">
                  <c:v>Middle</c:v>
                </c:pt>
                <c:pt idx="3">
                  <c:v>Rather Low</c:v>
                </c:pt>
                <c:pt idx="4">
                  <c:v>Very Low</c:v>
                </c:pt>
                <c:pt idx="5">
                  <c:v>NA</c:v>
                </c:pt>
              </c:strCache>
            </c:strRef>
          </c:cat>
          <c:val>
            <c:numRef>
              <c:f>Sheet1!$B$1:$B$6</c:f>
              <c:numCache>
                <c:formatCode>0%</c:formatCode>
                <c:ptCount val="6"/>
                <c:pt idx="0">
                  <c:v>0.05</c:v>
                </c:pt>
                <c:pt idx="1">
                  <c:v>0.34</c:v>
                </c:pt>
                <c:pt idx="2">
                  <c:v>0.45</c:v>
                </c:pt>
                <c:pt idx="3">
                  <c:v>0.09</c:v>
                </c:pt>
                <c:pt idx="4">
                  <c:v>0.01</c:v>
                </c:pt>
                <c:pt idx="5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52D-3743-8513-19C2B927AB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Mode of Transportation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DAB-A542-BDE3-7D84D95B75C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DAB-A542-BDE3-7D84D95B75C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DAB-A542-BDE3-7D84D95B75C8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DAB-A542-BDE3-7D84D95B75C8}"/>
              </c:ext>
            </c:extLst>
          </c:dPt>
          <c:cat>
            <c:strRef>
              <c:f>Sheet1!$A$1:$A$4</c:f>
              <c:strCache>
                <c:ptCount val="4"/>
                <c:pt idx="0">
                  <c:v>Driving</c:v>
                </c:pt>
                <c:pt idx="1">
                  <c:v>Cycling</c:v>
                </c:pt>
                <c:pt idx="2">
                  <c:v>Walking</c:v>
                </c:pt>
                <c:pt idx="3">
                  <c:v>Public Transit</c:v>
                </c:pt>
              </c:strCache>
            </c:strRef>
          </c:cat>
          <c:val>
            <c:numRef>
              <c:f>Sheet1!$B$1:$B$4</c:f>
              <c:numCache>
                <c:formatCode>0%</c:formatCode>
                <c:ptCount val="4"/>
                <c:pt idx="0">
                  <c:v>0.51</c:v>
                </c:pt>
                <c:pt idx="1">
                  <c:v>0.22</c:v>
                </c:pt>
                <c:pt idx="2">
                  <c:v>0.19</c:v>
                </c:pt>
                <c:pt idx="3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DAB-A542-BDE3-7D84D95B75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Job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00A-9B40-816A-0F34BD6978E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0A-9B40-816A-0F34BD6978E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00A-9B40-816A-0F34BD6978E8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00A-9B40-816A-0F34BD6978E8}"/>
              </c:ext>
            </c:extLst>
          </c:dPt>
          <c:cat>
            <c:strRef>
              <c:f>Sheet1!$A$1:$A$4</c:f>
              <c:strCache>
                <c:ptCount val="4"/>
                <c:pt idx="0">
                  <c:v>Employee</c:v>
                </c:pt>
                <c:pt idx="1">
                  <c:v>Entrepreneur</c:v>
                </c:pt>
                <c:pt idx="2">
                  <c:v>Freelancer</c:v>
                </c:pt>
                <c:pt idx="3">
                  <c:v>Other</c:v>
                </c:pt>
              </c:strCache>
            </c:strRef>
          </c:cat>
          <c:val>
            <c:numRef>
              <c:f>Sheet1!$B$1:$B$4</c:f>
              <c:numCache>
                <c:formatCode>0%</c:formatCode>
                <c:ptCount val="4"/>
                <c:pt idx="0">
                  <c:v>0.51</c:v>
                </c:pt>
                <c:pt idx="1">
                  <c:v>0.12</c:v>
                </c:pt>
                <c:pt idx="2">
                  <c:v>0.32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0A-9B40-816A-0F34BD697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Field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D8-2A47-B1C2-2F55FDA1907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D8-2A47-B1C2-2F55FDA19073}"/>
              </c:ext>
            </c:extLst>
          </c:dPt>
          <c:dPt>
            <c:idx val="2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CD8-2A47-B1C2-2F55FDA190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CD8-2A47-B1C2-2F55FDA190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CD8-2A47-B1C2-2F55FDA19073}"/>
              </c:ext>
            </c:extLst>
          </c:dPt>
          <c:dPt>
            <c:idx val="5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CD8-2A47-B1C2-2F55FDA190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CD8-2A47-B1C2-2F55FDA190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CD8-2A47-B1C2-2F55FDA190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CD8-2A47-B1C2-2F55FDA19073}"/>
              </c:ext>
            </c:extLst>
          </c:dPt>
          <c:dPt>
            <c:idx val="9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6CD8-2A47-B1C2-2F55FDA19073}"/>
              </c:ext>
            </c:extLst>
          </c:dPt>
          <c:cat>
            <c:strRef>
              <c:f>Sheet1!$A$1:$A$10</c:f>
              <c:strCache>
                <c:ptCount val="10"/>
                <c:pt idx="0">
                  <c:v>IT</c:v>
                </c:pt>
                <c:pt idx="1">
                  <c:v>PR, Marketing</c:v>
                </c:pt>
                <c:pt idx="2">
                  <c:v>Design</c:v>
                </c:pt>
                <c:pt idx="3">
                  <c:v>Research</c:v>
                </c:pt>
                <c:pt idx="4">
                  <c:v>Writing</c:v>
                </c:pt>
                <c:pt idx="5">
                  <c:v>Business Dev</c:v>
                </c:pt>
                <c:pt idx="6">
                  <c:v>Education</c:v>
                </c:pt>
                <c:pt idx="7">
                  <c:v>Management</c:v>
                </c:pt>
                <c:pt idx="8">
                  <c:v>Art</c:v>
                </c:pt>
                <c:pt idx="9">
                  <c:v>Other</c:v>
                </c:pt>
              </c:strCache>
            </c:strRef>
          </c:cat>
          <c:val>
            <c:numRef>
              <c:f>Sheet1!$B$1:$B$10</c:f>
              <c:numCache>
                <c:formatCode>0.00%</c:formatCode>
                <c:ptCount val="10"/>
                <c:pt idx="0">
                  <c:v>0.315</c:v>
                </c:pt>
                <c:pt idx="1">
                  <c:v>7.4999999999999997E-2</c:v>
                </c:pt>
                <c:pt idx="2">
                  <c:v>9.5000000000000001E-2</c:v>
                </c:pt>
                <c:pt idx="3">
                  <c:v>6.5000000000000002E-2</c:v>
                </c:pt>
                <c:pt idx="4" formatCode="0%">
                  <c:v>0.05</c:v>
                </c:pt>
                <c:pt idx="5">
                  <c:v>7.4999999999999997E-2</c:v>
                </c:pt>
                <c:pt idx="6" formatCode="0%">
                  <c:v>0.05</c:v>
                </c:pt>
                <c:pt idx="7">
                  <c:v>7.4999999999999997E-2</c:v>
                </c:pt>
                <c:pt idx="8" formatCode="0%">
                  <c:v>0.03</c:v>
                </c:pt>
                <c:pt idx="9" formatCode="0%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CD8-2A47-B1C2-2F55FDA190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A2C-3244-BE3B-65B2E9C1475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A2C-3244-BE3B-65B2E9C14754}"/>
              </c:ext>
            </c:extLst>
          </c:dPt>
          <c:cat>
            <c:strRef>
              <c:f>Sheet1!$A$1:$A$2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Sheet1!$B$1:$B$2</c:f>
              <c:numCache>
                <c:formatCode>0%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A2C-3244-BE3B-65B2E9C147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Marital</a:t>
            </a:r>
            <a:r>
              <a:rPr lang="en-US" baseline="0" dirty="0"/>
              <a:t> Status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C44-4E4D-8F7E-7D04FDCE81B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C44-4E4D-8F7E-7D04FDCE81B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C44-4E4D-8F7E-7D04FDCE81BF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C44-4E4D-8F7E-7D04FDCE81BF}"/>
              </c:ext>
            </c:extLst>
          </c:dPt>
          <c:cat>
            <c:strRef>
              <c:f>Sheet1!$A$1:$A$4</c:f>
              <c:strCache>
                <c:ptCount val="4"/>
                <c:pt idx="0">
                  <c:v>Unmarried</c:v>
                </c:pt>
                <c:pt idx="1">
                  <c:v>Married</c:v>
                </c:pt>
                <c:pt idx="2">
                  <c:v>Separated, Widowed</c:v>
                </c:pt>
                <c:pt idx="3">
                  <c:v>Other/NA</c:v>
                </c:pt>
              </c:strCache>
            </c:strRef>
          </c:cat>
          <c:val>
            <c:numRef>
              <c:f>Sheet1!$B$1:$B$4</c:f>
              <c:numCache>
                <c:formatCode>0%</c:formatCode>
                <c:ptCount val="4"/>
                <c:pt idx="0">
                  <c:v>0.41</c:v>
                </c:pt>
                <c:pt idx="1">
                  <c:v>0.47</c:v>
                </c:pt>
                <c:pt idx="2">
                  <c:v>7.0000000000000007E-2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C44-4E4D-8F7E-7D04FDCE81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Health Insurance 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C90-1E40-B144-4CEFD8F68E9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C90-1E40-B144-4CEFD8F68E95}"/>
              </c:ext>
            </c:extLst>
          </c:dPt>
          <c:cat>
            <c:strRef>
              <c:f>Sheet1!$A$1:$A$2</c:f>
              <c:strCache>
                <c:ptCount val="2"/>
                <c:pt idx="0">
                  <c:v>Health Insurance</c:v>
                </c:pt>
                <c:pt idx="1">
                  <c:v>No Health Insurance</c:v>
                </c:pt>
              </c:strCache>
            </c:strRef>
          </c:cat>
          <c:val>
            <c:numRef>
              <c:f>Sheet1!$B$1:$B$2</c:f>
              <c:numCache>
                <c:formatCode>0%</c:formatCode>
                <c:ptCount val="2"/>
                <c:pt idx="0">
                  <c:v>0.87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C90-1E40-B144-4CEFD8F68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Home Office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622-EF40-B766-459C50F2F8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622-EF40-B766-459C50F2F8F0}"/>
              </c:ext>
            </c:extLst>
          </c:dPt>
          <c:cat>
            <c:strRef>
              <c:f>Sheet1!$A$1:$A$2</c:f>
              <c:strCache>
                <c:ptCount val="2"/>
                <c:pt idx="0">
                  <c:v>Home Office</c:v>
                </c:pt>
                <c:pt idx="1">
                  <c:v>Not Home Office</c:v>
                </c:pt>
              </c:strCache>
            </c:strRef>
          </c:cat>
          <c:val>
            <c:numRef>
              <c:f>Sheet1!$B$1:$B$2</c:f>
              <c:numCache>
                <c:formatCode>0%</c:formatCode>
                <c:ptCount val="2"/>
                <c:pt idx="0">
                  <c:v>0.44</c:v>
                </c:pt>
                <c:pt idx="1">
                  <c:v>0.56000000000000005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22-EF40-B766-459C50F2F8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Education Level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081-094A-9D58-75FB5A7B8E93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081-094A-9D58-75FB5A7B8E9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081-094A-9D58-75FB5A7B8E93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081-094A-9D58-75FB5A7B8E9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081-094A-9D58-75FB5A7B8E93}"/>
              </c:ext>
            </c:extLst>
          </c:dPt>
          <c:dPt>
            <c:idx val="5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081-094A-9D58-75FB5A7B8E93}"/>
              </c:ext>
            </c:extLst>
          </c:dPt>
          <c:cat>
            <c:strRef>
              <c:f>Sheet1!$A$1:$A$6</c:f>
              <c:strCache>
                <c:ptCount val="6"/>
                <c:pt idx="0">
                  <c:v>Doctoral or Higher</c:v>
                </c:pt>
                <c:pt idx="1">
                  <c:v>Master</c:v>
                </c:pt>
                <c:pt idx="2">
                  <c:v>Bachelor</c:v>
                </c:pt>
                <c:pt idx="3">
                  <c:v>High School</c:v>
                </c:pt>
                <c:pt idx="4">
                  <c:v>No Education</c:v>
                </c:pt>
                <c:pt idx="5">
                  <c:v>NA</c:v>
                </c:pt>
              </c:strCache>
            </c:strRef>
          </c:cat>
          <c:val>
            <c:numRef>
              <c:f>Sheet1!$B$1:$B$6</c:f>
              <c:numCache>
                <c:formatCode>0%</c:formatCode>
                <c:ptCount val="6"/>
                <c:pt idx="0">
                  <c:v>0.04</c:v>
                </c:pt>
                <c:pt idx="1">
                  <c:v>0.41</c:v>
                </c:pt>
                <c:pt idx="2">
                  <c:v>0.41</c:v>
                </c:pt>
                <c:pt idx="3">
                  <c:v>0.1</c:v>
                </c:pt>
                <c:pt idx="4">
                  <c:v>0.01</c:v>
                </c:pt>
                <c:pt idx="5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081-094A-9D58-75FB5A7B8E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0855861767279094E-2"/>
          <c:y val="0.67260279965004377"/>
          <c:w val="0.86384383202099746"/>
          <c:h val="0.29961942257217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4/11/18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69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5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4/11/18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3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4/11/18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30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4/11/18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9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4/11/18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3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7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4/11/18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3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4/11/18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3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FF19B0D-0FEA-7C4C-9EA5-400B073B78BD}" type="datetimeFigureOut">
              <a:rPr lang="en-US" smtClean="0"/>
              <a:t>4/11/18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4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FF19B0D-0FEA-7C4C-9EA5-400B073B78BD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5891-CB29-2C47-91CC-D9654D2E6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Carpinteria</a:t>
            </a:r>
            <a:r>
              <a:rPr lang="en-US" dirty="0"/>
              <a:t> </a:t>
            </a:r>
            <a:r>
              <a:rPr lang="en-US" dirty="0" err="1"/>
              <a:t>Coworking</a:t>
            </a:r>
            <a:r>
              <a:rPr lang="en-US" dirty="0"/>
              <a:t> Space Market Feasibility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E5920-B377-074A-A616-603570323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Authored by Taylor Hughes</a:t>
            </a:r>
          </a:p>
          <a:p>
            <a:r>
              <a:rPr lang="en-US" dirty="0"/>
              <a:t>April 11, 2018</a:t>
            </a:r>
          </a:p>
        </p:txBody>
      </p:sp>
    </p:spTree>
    <p:extLst>
      <p:ext uri="{BB962C8B-B14F-4D97-AF65-F5344CB8AC3E}">
        <p14:creationId xmlns:p14="http://schemas.microsoft.com/office/powerpoint/2010/main" val="34772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F8EC-348C-C043-861F-BB3BA3C2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439" y="964692"/>
            <a:ext cx="10403174" cy="118872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C2A00-A4F9-FD4A-908F-EA710F2B5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439" y="2638045"/>
            <a:ext cx="10403174" cy="3597864"/>
          </a:xfrm>
        </p:spPr>
        <p:txBody>
          <a:bodyPr/>
          <a:lstStyle/>
          <a:p>
            <a:r>
              <a:rPr lang="en-US" dirty="0"/>
              <a:t>A colleague and myself wish to explore the option of opening a </a:t>
            </a:r>
            <a:r>
              <a:rPr lang="en-US" dirty="0" err="1"/>
              <a:t>Coworking</a:t>
            </a:r>
            <a:r>
              <a:rPr lang="en-US" dirty="0"/>
              <a:t> Space in </a:t>
            </a:r>
            <a:r>
              <a:rPr lang="en-US" dirty="0" err="1"/>
              <a:t>Carpinteria</a:t>
            </a:r>
            <a:r>
              <a:rPr lang="en-US" dirty="0"/>
              <a:t>, CA – a small municipality just down the coast from Santa Barbara, CA</a:t>
            </a:r>
          </a:p>
          <a:p>
            <a:r>
              <a:rPr lang="en-US" dirty="0"/>
              <a:t>My project revolves around taking a 1% Census sample of the surrounding market areas in order to determine if regional demographics suggest that my business will be successful</a:t>
            </a:r>
          </a:p>
          <a:p>
            <a:r>
              <a:rPr lang="en-US" dirty="0"/>
              <a:t>Training data will be constructed from results of the 2017 Global </a:t>
            </a:r>
            <a:r>
              <a:rPr lang="en-US" dirty="0" err="1"/>
              <a:t>Coworking</a:t>
            </a:r>
            <a:r>
              <a:rPr lang="en-US" dirty="0"/>
              <a:t> Survey and the rest from the Los Angeles Census.</a:t>
            </a:r>
          </a:p>
          <a:p>
            <a:r>
              <a:rPr lang="en-US" dirty="0"/>
              <a:t>The end result will be individual scores assigned to every market-area Census respondent in a linear regression. Scores will be between 0 and 1.</a:t>
            </a:r>
          </a:p>
        </p:txBody>
      </p:sp>
    </p:spTree>
    <p:extLst>
      <p:ext uri="{BB962C8B-B14F-4D97-AF65-F5344CB8AC3E}">
        <p14:creationId xmlns:p14="http://schemas.microsoft.com/office/powerpoint/2010/main" val="415107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7681-8CD2-284E-90F2-ABC2590D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35" y="152475"/>
            <a:ext cx="7729728" cy="594285"/>
          </a:xfrm>
        </p:spPr>
        <p:txBody>
          <a:bodyPr>
            <a:normAutofit fontScale="90000"/>
          </a:bodyPr>
          <a:lstStyle/>
          <a:p>
            <a:r>
              <a:rPr lang="en-US" dirty="0"/>
              <a:t>2017 Global </a:t>
            </a:r>
            <a:r>
              <a:rPr lang="en-US" dirty="0" err="1"/>
              <a:t>Coworking</a:t>
            </a:r>
            <a:r>
              <a:rPr lang="en-US" dirty="0"/>
              <a:t> Survey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29BA0BB-BA48-494F-8036-F69A1C245D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4766524"/>
              </p:ext>
            </p:extLst>
          </p:nvPr>
        </p:nvGraphicFramePr>
        <p:xfrm>
          <a:off x="3901440" y="838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D95C378-71A4-E24D-A96D-3B98D94563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5630383"/>
              </p:ext>
            </p:extLst>
          </p:nvPr>
        </p:nvGraphicFramePr>
        <p:xfrm>
          <a:off x="0" y="838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8E86D14-9379-AE4F-8D0B-32EEEAF2AC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0167072"/>
              </p:ext>
            </p:extLst>
          </p:nvPr>
        </p:nvGraphicFramePr>
        <p:xfrm>
          <a:off x="7802880" y="838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513DD29-823A-AF41-8084-DF126135E7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4920210"/>
              </p:ext>
            </p:extLst>
          </p:nvPr>
        </p:nvGraphicFramePr>
        <p:xfrm>
          <a:off x="60960" y="3611880"/>
          <a:ext cx="4480560" cy="3185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B595299-6996-A14A-8C01-E5CEDC4B20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5440025"/>
              </p:ext>
            </p:extLst>
          </p:nvPr>
        </p:nvGraphicFramePr>
        <p:xfrm>
          <a:off x="3901440" y="3581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1F0B53C-0285-4F46-898D-F517A1B3D3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717368"/>
              </p:ext>
            </p:extLst>
          </p:nvPr>
        </p:nvGraphicFramePr>
        <p:xfrm>
          <a:off x="7802880" y="3581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71621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7681-8CD2-284E-90F2-ABC2590D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35" y="152475"/>
            <a:ext cx="7729728" cy="594285"/>
          </a:xfrm>
        </p:spPr>
        <p:txBody>
          <a:bodyPr>
            <a:normAutofit fontScale="90000"/>
          </a:bodyPr>
          <a:lstStyle/>
          <a:p>
            <a:r>
              <a:rPr lang="en-US" dirty="0"/>
              <a:t>2017 Global </a:t>
            </a:r>
            <a:r>
              <a:rPr lang="en-US" dirty="0" err="1"/>
              <a:t>Coworking</a:t>
            </a:r>
            <a:r>
              <a:rPr lang="en-US" dirty="0"/>
              <a:t> Survey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BAFECE9-A4E7-2049-A37A-A3519DEEE0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3366793"/>
              </p:ext>
            </p:extLst>
          </p:nvPr>
        </p:nvGraphicFramePr>
        <p:xfrm>
          <a:off x="1173480" y="853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D1A6E926-1CD9-6B49-A90C-0833E69C4A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4319822"/>
              </p:ext>
            </p:extLst>
          </p:nvPr>
        </p:nvGraphicFramePr>
        <p:xfrm>
          <a:off x="6390558" y="853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9833FC6F-D3A6-2347-B517-FFD92730B6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8817730"/>
              </p:ext>
            </p:extLst>
          </p:nvPr>
        </p:nvGraphicFramePr>
        <p:xfrm>
          <a:off x="6390558" y="38252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0D9E0EA-4226-AA4A-9F7D-F1F934FD2A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5019426"/>
              </p:ext>
            </p:extLst>
          </p:nvPr>
        </p:nvGraphicFramePr>
        <p:xfrm>
          <a:off x="1173480" y="38252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6118535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{2ABB19B2-6FEA-A04E-8C23-476CB41BA81A}tf10001120</Template>
  <TotalTime>84</TotalTime>
  <Words>151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Carpinteria Coworking Space Market Feasibility Study</vt:lpstr>
      <vt:lpstr>Introduction</vt:lpstr>
      <vt:lpstr>2017 Global Coworking Survey</vt:lpstr>
      <vt:lpstr>2017 Global Coworking Survey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Carpinteria Coworking Space Market Feasibility Study</dc:title>
  <dc:creator>Taylor Hughes</dc:creator>
  <cp:lastModifiedBy>Taylor Hughes</cp:lastModifiedBy>
  <cp:revision>10</cp:revision>
  <dcterms:created xsi:type="dcterms:W3CDTF">2018-04-11T22:54:16Z</dcterms:created>
  <dcterms:modified xsi:type="dcterms:W3CDTF">2018-04-12T00:18:57Z</dcterms:modified>
</cp:coreProperties>
</file>