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72" r:id="rId7"/>
    <p:sldId id="266" r:id="rId8"/>
    <p:sldId id="265" r:id="rId9"/>
    <p:sldId id="283" r:id="rId10"/>
    <p:sldId id="267" r:id="rId11"/>
    <p:sldId id="285" r:id="rId12"/>
    <p:sldId id="286" r:id="rId13"/>
    <p:sldId id="287" r:id="rId14"/>
    <p:sldId id="288" r:id="rId15"/>
    <p:sldId id="289" r:id="rId16"/>
    <p:sldId id="264" r:id="rId17"/>
    <p:sldId id="290" r:id="rId18"/>
    <p:sldId id="273" r:id="rId19"/>
    <p:sldId id="278" r:id="rId20"/>
  </p:sldIdLst>
  <p:sldSz cx="9144000" cy="5143500" type="screen16x9"/>
  <p:notesSz cx="6858000" cy="9144000"/>
  <p:embeddedFontLst>
    <p:embeddedFont>
      <p:font typeface="Titillium Web" panose="020B0604020202020204" charset="0"/>
      <p:regular r:id="rId22"/>
      <p:bold r:id="rId23"/>
      <p:italic r:id="rId24"/>
      <p:boldItalic r:id="rId25"/>
    </p:embeddedFont>
    <p:embeddedFont>
      <p:font typeface="Titillium Web Extra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B73E71-E655-42DB-806E-13A588F354DF}">
  <a:tblStyle styleId="{B7B73E71-E655-42DB-806E-13A588F354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849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601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584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Destroy the ring analogy -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3554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269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622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Fave</a:t>
            </a:r>
            <a:r>
              <a:rPr lang="en-US" dirty="0"/>
              <a:t> book that’s not too pretentious, art form that you can walk mile, crafts people dedicated to common purpose, and when done right provide entertainment and education via storytelling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like Inception there are levels to this, couple of other options before </a:t>
            </a:r>
            <a:r>
              <a:rPr lang="en-US" dirty="0" err="1"/>
              <a:t>MovieLens</a:t>
            </a:r>
            <a:r>
              <a:rPr lang="en-US" dirty="0"/>
              <a:t>, offset of </a:t>
            </a:r>
            <a:r>
              <a:rPr lang="en-US" dirty="0" err="1"/>
              <a:t>GroupLens</a:t>
            </a:r>
            <a:r>
              <a:rPr lang="en-US" dirty="0"/>
              <a:t> of U </a:t>
            </a:r>
            <a:r>
              <a:rPr lang="en-US" dirty="0" err="1"/>
              <a:t>Minn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Dataframe</a:t>
            </a:r>
            <a:r>
              <a:rPr lang="en-US" dirty="0"/>
              <a:t> and what many 90s kids VHS collection looked like, numeric features,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Genre distribution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560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8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177048" y="170854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Predictive Movie Analysis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DCBD1-4130-4458-875C-0CF806FF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67" y="385763"/>
            <a:ext cx="3530785" cy="174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79;p15">
            <a:extLst>
              <a:ext uri="{FF2B5EF4-FFF2-40B4-BE49-F238E27FC236}">
                <a16:creationId xmlns:a16="http://schemas.microsoft.com/office/drawing/2014/main" id="{D0DB19BE-86E2-4A06-9730-2738AE19B8A2}"/>
              </a:ext>
            </a:extLst>
          </p:cNvPr>
          <p:cNvSpPr txBox="1">
            <a:spLocks/>
          </p:cNvSpPr>
          <p:nvPr/>
        </p:nvSpPr>
        <p:spPr>
          <a:xfrm>
            <a:off x="0" y="376534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By Taylor J. Simpson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6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 MODEL</a:t>
            </a:r>
            <a:endParaRPr dirty="0"/>
          </a:p>
        </p:txBody>
      </p:sp>
      <p:sp>
        <p:nvSpPr>
          <p:cNvPr id="873" name="Google Shape;873;p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74" name="Google Shape;874;p26"/>
          <p:cNvSpPr/>
          <p:nvPr/>
        </p:nvSpPr>
        <p:spPr>
          <a:xfrm rot="-711057">
            <a:off x="6976677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5" name="Google Shape;875;p26"/>
          <p:cNvSpPr/>
          <p:nvPr/>
        </p:nvSpPr>
        <p:spPr>
          <a:xfrm rot="711057" flipH="1">
            <a:off x="5435971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2" name="Google Shape;882;p26"/>
          <p:cNvSpPr/>
          <p:nvPr/>
        </p:nvSpPr>
        <p:spPr>
          <a:xfrm rot="-711057">
            <a:off x="3899789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9" name="Google Shape;889;p26"/>
          <p:cNvSpPr/>
          <p:nvPr/>
        </p:nvSpPr>
        <p:spPr>
          <a:xfrm rot="711057" flipH="1">
            <a:off x="2350760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6" name="Google Shape;896;p26"/>
          <p:cNvSpPr/>
          <p:nvPr/>
        </p:nvSpPr>
        <p:spPr>
          <a:xfrm rot="-711057">
            <a:off x="822911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170" name="Picture 2" descr="Image result for zoolander a model idiot">
            <a:extLst>
              <a:ext uri="{FF2B5EF4-FFF2-40B4-BE49-F238E27FC236}">
                <a16:creationId xmlns:a16="http://schemas.microsoft.com/office/drawing/2014/main" id="{CE1B7F23-13DA-465D-9B49-FE85B757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36" y="1975891"/>
            <a:ext cx="2140177" cy="166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0516E1A-909F-4589-B524-6614C86AC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36" y="1383655"/>
            <a:ext cx="39338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CONFUSION MATRIX</a:t>
            </a:r>
            <a:endParaRPr dirty="0"/>
          </a:p>
        </p:txBody>
      </p:sp>
      <p:graphicFrame>
        <p:nvGraphicFramePr>
          <p:cNvPr id="908" name="Google Shape;908;p27"/>
          <p:cNvGraphicFramePr/>
          <p:nvPr>
            <p:extLst>
              <p:ext uri="{D42A27DB-BD31-4B8C-83A1-F6EECF244321}">
                <p14:modId xmlns:p14="http://schemas.microsoft.com/office/powerpoint/2010/main" val="1709145914"/>
              </p:ext>
            </p:extLst>
          </p:nvPr>
        </p:nvGraphicFramePr>
        <p:xfrm>
          <a:off x="832052" y="1367304"/>
          <a:ext cx="5405700" cy="1617000"/>
        </p:xfrm>
        <a:graphic>
          <a:graphicData uri="http://schemas.openxmlformats.org/drawingml/2006/table">
            <a:tbl>
              <a:tblPr>
                <a:noFill/>
                <a:tableStyleId>{B7B73E71-E655-42DB-806E-13A588F354DF}</a:tableStyleId>
              </a:tblPr>
              <a:tblGrid>
                <a:gridCol w="18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Negative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Positive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Negative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31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530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Positive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1236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9" name="Google Shape;909;p2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E1C38E7-29D0-4C49-AC60-D7416F716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506" y="3271554"/>
            <a:ext cx="2676791" cy="161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81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6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 MODEL</a:t>
            </a:r>
            <a:endParaRPr dirty="0"/>
          </a:p>
        </p:txBody>
      </p:sp>
      <p:sp>
        <p:nvSpPr>
          <p:cNvPr id="873" name="Google Shape;873;p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74" name="Google Shape;874;p26"/>
          <p:cNvSpPr/>
          <p:nvPr/>
        </p:nvSpPr>
        <p:spPr>
          <a:xfrm rot="-711057">
            <a:off x="6976677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5" name="Google Shape;875;p26"/>
          <p:cNvSpPr/>
          <p:nvPr/>
        </p:nvSpPr>
        <p:spPr>
          <a:xfrm rot="711057" flipH="1">
            <a:off x="5435971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2" name="Google Shape;882;p26"/>
          <p:cNvSpPr/>
          <p:nvPr/>
        </p:nvSpPr>
        <p:spPr>
          <a:xfrm rot="-711057">
            <a:off x="3899789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9" name="Google Shape;889;p26"/>
          <p:cNvSpPr/>
          <p:nvPr/>
        </p:nvSpPr>
        <p:spPr>
          <a:xfrm rot="711057" flipH="1">
            <a:off x="2350760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6" name="Google Shape;896;p26"/>
          <p:cNvSpPr/>
          <p:nvPr/>
        </p:nvSpPr>
        <p:spPr>
          <a:xfrm rot="-711057">
            <a:off x="822911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386" name="Picture 2" descr="Image result for do you feel lucky">
            <a:extLst>
              <a:ext uri="{FF2B5EF4-FFF2-40B4-BE49-F238E27FC236}">
                <a16:creationId xmlns:a16="http://schemas.microsoft.com/office/drawing/2014/main" id="{3F5BDEDE-2672-48D9-9D8F-DCF288EDA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7666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 descr="Image result for logistic regression visual movies">
            <a:extLst>
              <a:ext uri="{FF2B5EF4-FFF2-40B4-BE49-F238E27FC236}">
                <a16:creationId xmlns:a16="http://schemas.microsoft.com/office/drawing/2014/main" id="{8014D44F-E1ED-4122-A4DA-DC8C6C60B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4" y="1951836"/>
            <a:ext cx="4482846" cy="251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70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CONFUSION MATRIX</a:t>
            </a:r>
            <a:endParaRPr dirty="0"/>
          </a:p>
        </p:txBody>
      </p:sp>
      <p:graphicFrame>
        <p:nvGraphicFramePr>
          <p:cNvPr id="908" name="Google Shape;908;p27"/>
          <p:cNvGraphicFramePr/>
          <p:nvPr>
            <p:extLst>
              <p:ext uri="{D42A27DB-BD31-4B8C-83A1-F6EECF244321}">
                <p14:modId xmlns:p14="http://schemas.microsoft.com/office/powerpoint/2010/main" val="1599112876"/>
              </p:ext>
            </p:extLst>
          </p:nvPr>
        </p:nvGraphicFramePr>
        <p:xfrm>
          <a:off x="832052" y="1367304"/>
          <a:ext cx="5405700" cy="1617000"/>
        </p:xfrm>
        <a:graphic>
          <a:graphicData uri="http://schemas.openxmlformats.org/drawingml/2006/table">
            <a:tbl>
              <a:tblPr>
                <a:noFill/>
                <a:tableStyleId>{B7B73E71-E655-42DB-806E-13A588F354DF}</a:tableStyleId>
              </a:tblPr>
              <a:tblGrid>
                <a:gridCol w="18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Negative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Positive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Negative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311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Positive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1487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9" name="Google Shape;909;p2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363" name="Picture 3" descr="Image result for matrix meme">
            <a:extLst>
              <a:ext uri="{FF2B5EF4-FFF2-40B4-BE49-F238E27FC236}">
                <a16:creationId xmlns:a16="http://schemas.microsoft.com/office/drawing/2014/main" id="{4EC65AB2-1BAF-41C2-993B-9899D054A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26" y="3092958"/>
            <a:ext cx="3670951" cy="183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6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6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MODEL</a:t>
            </a:r>
            <a:endParaRPr dirty="0"/>
          </a:p>
        </p:txBody>
      </p:sp>
      <p:sp>
        <p:nvSpPr>
          <p:cNvPr id="873" name="Google Shape;873;p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74" name="Google Shape;874;p26"/>
          <p:cNvSpPr/>
          <p:nvPr/>
        </p:nvSpPr>
        <p:spPr>
          <a:xfrm rot="-711057">
            <a:off x="6976677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5" name="Google Shape;875;p26"/>
          <p:cNvSpPr/>
          <p:nvPr/>
        </p:nvSpPr>
        <p:spPr>
          <a:xfrm rot="711057" flipH="1">
            <a:off x="5435971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2" name="Google Shape;882;p26"/>
          <p:cNvSpPr/>
          <p:nvPr/>
        </p:nvSpPr>
        <p:spPr>
          <a:xfrm rot="-711057">
            <a:off x="3899789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9" name="Google Shape;889;p26"/>
          <p:cNvSpPr/>
          <p:nvPr/>
        </p:nvSpPr>
        <p:spPr>
          <a:xfrm rot="711057" flipH="1">
            <a:off x="2350760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6" name="Google Shape;896;p26"/>
          <p:cNvSpPr/>
          <p:nvPr/>
        </p:nvSpPr>
        <p:spPr>
          <a:xfrm rot="-711057">
            <a:off x="822911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4338" name="Picture 2" descr="Image result for lord of the rings forest fellowship">
            <a:extLst>
              <a:ext uri="{FF2B5EF4-FFF2-40B4-BE49-F238E27FC236}">
                <a16:creationId xmlns:a16="http://schemas.microsoft.com/office/drawing/2014/main" id="{79652314-9342-4CFC-8542-198A95F7B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0" y="2089079"/>
            <a:ext cx="2766112" cy="147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Image result for random forest visuals">
            <a:extLst>
              <a:ext uri="{FF2B5EF4-FFF2-40B4-BE49-F238E27FC236}">
                <a16:creationId xmlns:a16="http://schemas.microsoft.com/office/drawing/2014/main" id="{5D00B402-53E2-408D-B640-E9B6931F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87" y="1277450"/>
            <a:ext cx="4078224" cy="305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71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CONFUSION MATRIX</a:t>
            </a:r>
            <a:endParaRPr dirty="0"/>
          </a:p>
        </p:txBody>
      </p:sp>
      <p:graphicFrame>
        <p:nvGraphicFramePr>
          <p:cNvPr id="908" name="Google Shape;908;p27"/>
          <p:cNvGraphicFramePr/>
          <p:nvPr>
            <p:extLst>
              <p:ext uri="{D42A27DB-BD31-4B8C-83A1-F6EECF244321}">
                <p14:modId xmlns:p14="http://schemas.microsoft.com/office/powerpoint/2010/main" val="646220891"/>
              </p:ext>
            </p:extLst>
          </p:nvPr>
        </p:nvGraphicFramePr>
        <p:xfrm>
          <a:off x="832052" y="1367304"/>
          <a:ext cx="5405700" cy="1617000"/>
        </p:xfrm>
        <a:graphic>
          <a:graphicData uri="http://schemas.openxmlformats.org/drawingml/2006/table">
            <a:tbl>
              <a:tblPr>
                <a:noFill/>
                <a:tableStyleId>{B7B73E71-E655-42DB-806E-13A588F354DF}</a:tableStyleId>
              </a:tblPr>
              <a:tblGrid>
                <a:gridCol w="18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Negative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Positive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Negative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94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214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Positive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47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1443</a:t>
                      </a:r>
                      <a:endParaRPr sz="18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9" name="Google Shape;909;p2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E1C38E7-29D0-4C49-AC60-D7416F716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61" y="3125250"/>
            <a:ext cx="2676791" cy="161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937;p30">
            <a:extLst>
              <a:ext uri="{FF2B5EF4-FFF2-40B4-BE49-F238E27FC236}">
                <a16:creationId xmlns:a16="http://schemas.microsoft.com/office/drawing/2014/main" id="{F848F439-1527-40F2-B75C-2CED89B8BA5D}"/>
              </a:ext>
            </a:extLst>
          </p:cNvPr>
          <p:cNvSpPr txBox="1">
            <a:spLocks/>
          </p:cNvSpPr>
          <p:nvPr/>
        </p:nvSpPr>
        <p:spPr>
          <a:xfrm>
            <a:off x="6561836" y="2175804"/>
            <a:ext cx="3500223" cy="54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4800" dirty="0"/>
              <a:t>84% Test Score!</a:t>
            </a:r>
          </a:p>
        </p:txBody>
      </p:sp>
    </p:spTree>
    <p:extLst>
      <p:ext uri="{BB962C8B-B14F-4D97-AF65-F5344CB8AC3E}">
        <p14:creationId xmlns:p14="http://schemas.microsoft.com/office/powerpoint/2010/main" val="237331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3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PREDICTIONS</a:t>
            </a:r>
            <a:endParaRPr dirty="0"/>
          </a:p>
        </p:txBody>
      </p:sp>
      <p:sp>
        <p:nvSpPr>
          <p:cNvPr id="853" name="Google Shape;853;p2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4" name="Picture 4" descr="Image result for wes anderson movies">
            <a:extLst>
              <a:ext uri="{FF2B5EF4-FFF2-40B4-BE49-F238E27FC236}">
                <a16:creationId xmlns:a16="http://schemas.microsoft.com/office/drawing/2014/main" id="{F182B9FF-0EC2-48CF-8D82-5B6D93BF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79" y="211526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728BBB2-605B-41BD-B98A-857EDC593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81" y="1509909"/>
            <a:ext cx="4345794" cy="26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937;p30">
            <a:extLst>
              <a:ext uri="{FF2B5EF4-FFF2-40B4-BE49-F238E27FC236}">
                <a16:creationId xmlns:a16="http://schemas.microsoft.com/office/drawing/2014/main" id="{74A60AB2-DA1D-436B-A104-33EA98A9AAAE}"/>
              </a:ext>
            </a:extLst>
          </p:cNvPr>
          <p:cNvSpPr txBox="1">
            <a:spLocks/>
          </p:cNvSpPr>
          <p:nvPr/>
        </p:nvSpPr>
        <p:spPr>
          <a:xfrm>
            <a:off x="4518125" y="339734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4800"/>
              <a:t>83.3% Accuracy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3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  <a:endParaRPr dirty="0"/>
          </a:p>
        </p:txBody>
      </p:sp>
      <p:sp>
        <p:nvSpPr>
          <p:cNvPr id="850" name="Google Shape;850;p23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Engagement matters!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An engaged audience is more likely to support movie and see it in theaters/digital purchase. Popularity and runtime. </a:t>
            </a:r>
            <a:endParaRPr dirty="0"/>
          </a:p>
        </p:txBody>
      </p:sp>
      <p:sp>
        <p:nvSpPr>
          <p:cNvPr id="851" name="Google Shape;851;p23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Money Talks!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Takes money to make money, more budget correlates with more revenue </a:t>
            </a:r>
            <a:endParaRPr dirty="0"/>
          </a:p>
        </p:txBody>
      </p:sp>
      <p:sp>
        <p:nvSpPr>
          <p:cNvPr id="852" name="Google Shape;852;p23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The crowds ARE wise!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83.3% accuracy with small sample size but with varied range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2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8434" name="Picture 2" descr="Image result for movie quotes key takeaways">
            <a:extLst>
              <a:ext uri="{FF2B5EF4-FFF2-40B4-BE49-F238E27FC236}">
                <a16:creationId xmlns:a16="http://schemas.microsoft.com/office/drawing/2014/main" id="{D3F86429-6554-4315-A81D-4F9287DAD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38" y="3160833"/>
            <a:ext cx="1810512" cy="17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  <a:endParaRPr dirty="0"/>
          </a:p>
        </p:txBody>
      </p:sp>
      <p:sp>
        <p:nvSpPr>
          <p:cNvPr id="962" name="Google Shape;962;p32"/>
          <p:cNvSpPr txBox="1">
            <a:spLocks noGrp="1"/>
          </p:cNvSpPr>
          <p:nvPr>
            <p:ph type="body" idx="1"/>
          </p:nvPr>
        </p:nvSpPr>
        <p:spPr>
          <a:xfrm>
            <a:off x="739675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More Data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Go back and supplement dataset with more features and star power quantification and critical consensus. </a:t>
            </a:r>
            <a:endParaRPr sz="1200" dirty="0"/>
          </a:p>
        </p:txBody>
      </p:sp>
      <p:sp>
        <p:nvSpPr>
          <p:cNvPr id="963" name="Google Shape;963;p32"/>
          <p:cNvSpPr txBox="1">
            <a:spLocks noGrp="1"/>
          </p:cNvSpPr>
          <p:nvPr>
            <p:ph type="body" idx="2"/>
          </p:nvPr>
        </p:nvSpPr>
        <p:spPr>
          <a:xfrm>
            <a:off x="3344038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More Modeling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Genre Analysis and KNN</a:t>
            </a:r>
            <a:endParaRPr sz="1200" dirty="0"/>
          </a:p>
        </p:txBody>
      </p:sp>
      <p:sp>
        <p:nvSpPr>
          <p:cNvPr id="964" name="Google Shape;964;p32"/>
          <p:cNvSpPr txBox="1">
            <a:spLocks noGrp="1"/>
          </p:cNvSpPr>
          <p:nvPr>
            <p:ph type="body" idx="3"/>
          </p:nvPr>
        </p:nvSpPr>
        <p:spPr>
          <a:xfrm>
            <a:off x="5948401" y="1235874"/>
            <a:ext cx="24774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Even </a:t>
            </a:r>
            <a:r>
              <a:rPr lang="en" b="1" dirty="0"/>
              <a:t>More Modeling!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Principle Component Analysis and Time Series </a:t>
            </a:r>
            <a:endParaRPr sz="1200" dirty="0"/>
          </a:p>
        </p:txBody>
      </p:sp>
      <p:sp>
        <p:nvSpPr>
          <p:cNvPr id="965" name="Google Shape;965;p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9458" name="Picture 2" descr="Image result for may the force be with you">
            <a:extLst>
              <a:ext uri="{FF2B5EF4-FFF2-40B4-BE49-F238E27FC236}">
                <a16:creationId xmlns:a16="http://schemas.microsoft.com/office/drawing/2014/main" id="{75ADCFBC-9FD3-415B-8D2E-3EDD06FB7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04" y="2809811"/>
            <a:ext cx="3389134" cy="189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013" name="Google Shape;1013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014" name="Google Shape;1014;p3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dirty="0"/>
              <a:t>taylorjsimpson18@</a:t>
            </a:r>
            <a:r>
              <a:rPr lang="en-US" dirty="0"/>
              <a:t>g</a:t>
            </a:r>
            <a:r>
              <a:rPr lang="en" dirty="0"/>
              <a:t>mail.com</a:t>
            </a:r>
            <a:endParaRPr dirty="0"/>
          </a:p>
        </p:txBody>
      </p:sp>
      <p:pic>
        <p:nvPicPr>
          <p:cNvPr id="20482" name="Picture 2" descr="Image result for enjoy the show movies">
            <a:extLst>
              <a:ext uri="{FF2B5EF4-FFF2-40B4-BE49-F238E27FC236}">
                <a16:creationId xmlns:a16="http://schemas.microsoft.com/office/drawing/2014/main" id="{C2955970-95F8-4103-A073-C115828C9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59" y="1350740"/>
            <a:ext cx="2878515" cy="244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1669800" y="1674674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“Cinema i</a:t>
            </a:r>
            <a:r>
              <a:rPr lang="en-US" dirty="0"/>
              <a:t>s</a:t>
            </a:r>
            <a:r>
              <a:rPr lang="en" dirty="0"/>
              <a:t> Sculpting in Time </a:t>
            </a:r>
            <a:r>
              <a:rPr lang="en" dirty="0">
                <a:solidFill>
                  <a:schemeClr val="lt1"/>
                </a:solidFill>
              </a:rPr>
              <a:t>”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03" name="Google Shape;803;p18"/>
          <p:cNvSpPr txBox="1">
            <a:spLocks noGrp="1"/>
          </p:cNvSpPr>
          <p:nvPr>
            <p:ph type="ctrTitle" idx="4294967295"/>
          </p:nvPr>
        </p:nvSpPr>
        <p:spPr>
          <a:xfrm>
            <a:off x="4161874" y="2848800"/>
            <a:ext cx="2728800" cy="7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-Andrei Tarkovsky</a:t>
            </a:r>
            <a:endParaRPr/>
          </a:p>
        </p:txBody>
      </p:sp>
      <p:pic>
        <p:nvPicPr>
          <p:cNvPr id="12290" name="Picture 2" descr="Image result for movie camera photos">
            <a:extLst>
              <a:ext uri="{FF2B5EF4-FFF2-40B4-BE49-F238E27FC236}">
                <a16:creationId xmlns:a16="http://schemas.microsoft.com/office/drawing/2014/main" id="{1BA3DA09-E674-4798-A691-E9CDA854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0" y="3045524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09" name="Google Shape;809;p19"/>
          <p:cNvSpPr txBox="1">
            <a:spLocks noGrp="1"/>
          </p:cNvSpPr>
          <p:nvPr>
            <p:ph type="subTitle" idx="1"/>
          </p:nvPr>
        </p:nvSpPr>
        <p:spPr>
          <a:xfrm>
            <a:off x="448275" y="1585103"/>
            <a:ext cx="7772400" cy="25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-Intro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-Problem Statement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Methodology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EDA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Modeling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	-Linear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	-Logistic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	-Random Forest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-Analysis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-Next Steps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0" name="Google Shape;810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  <p:pic>
        <p:nvPicPr>
          <p:cNvPr id="10242" name="Picture 2" descr="Image result for wolf of wall street photos">
            <a:extLst>
              <a:ext uri="{FF2B5EF4-FFF2-40B4-BE49-F238E27FC236}">
                <a16:creationId xmlns:a16="http://schemas.microsoft.com/office/drawing/2014/main" id="{8B57E8FF-1DC6-4C00-85F6-746F0EEF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69" y="867264"/>
            <a:ext cx="3411536" cy="20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What makes a film successful?</a:t>
            </a:r>
          </a:p>
          <a:p>
            <a:pPr fontAlgn="base"/>
            <a:r>
              <a:rPr lang="en-US" dirty="0"/>
              <a:t>Different features</a:t>
            </a:r>
          </a:p>
          <a:p>
            <a:pPr fontAlgn="base"/>
            <a:r>
              <a:rPr lang="en-US" dirty="0"/>
              <a:t>Evaluate using metrics</a:t>
            </a:r>
          </a:p>
        </p:txBody>
      </p:sp>
      <p:sp>
        <p:nvSpPr>
          <p:cNvPr id="817" name="Google Shape;817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1A2A8FD-22B0-4C83-86E7-4F0AA27B8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507" y="1736082"/>
            <a:ext cx="3478768" cy="203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/>
          <p:cNvSpPr txBox="1">
            <a:spLocks noGrp="1"/>
          </p:cNvSpPr>
          <p:nvPr>
            <p:ph type="ctrTitle" idx="4294967295"/>
          </p:nvPr>
        </p:nvSpPr>
        <p:spPr>
          <a:xfrm>
            <a:off x="642060" y="1776130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/>
              <a:t> </a:t>
            </a:r>
            <a:r>
              <a:rPr lang="en-US" sz="9200" dirty="0"/>
              <a:t>Revenue </a:t>
            </a:r>
            <a:br>
              <a:rPr lang="en-US" sz="9200" dirty="0"/>
            </a:br>
            <a:r>
              <a:rPr lang="en-US" sz="9200" dirty="0"/>
              <a:t>Analysis</a:t>
            </a:r>
            <a:endParaRPr sz="9200" dirty="0"/>
          </a:p>
        </p:txBody>
      </p:sp>
      <p:grpSp>
        <p:nvGrpSpPr>
          <p:cNvPr id="824" name="Google Shape;824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5" name="Google Shape;825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8" name="Google Shape;828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" name="Google Shape;832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074" name="Picture 2" descr="Image result for show me the money">
            <a:extLst>
              <a:ext uri="{FF2B5EF4-FFF2-40B4-BE49-F238E27FC236}">
                <a16:creationId xmlns:a16="http://schemas.microsoft.com/office/drawing/2014/main" id="{E691C41C-FF0D-4339-AF0F-63269C19D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028" y="2935930"/>
            <a:ext cx="236520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1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947" name="Google Shape;947;p3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48" name="Google Shape;948;p31"/>
          <p:cNvGrpSpPr/>
          <p:nvPr/>
        </p:nvGrpSpPr>
        <p:grpSpPr>
          <a:xfrm>
            <a:off x="5410967" y="1623691"/>
            <a:ext cx="3175786" cy="3346166"/>
            <a:chOff x="5632317" y="1189775"/>
            <a:chExt cx="3305700" cy="3483050"/>
          </a:xfrm>
        </p:grpSpPr>
        <p:sp>
          <p:nvSpPr>
            <p:cNvPr id="949" name="Google Shape;949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STEP 3</a:t>
              </a:r>
              <a:endPara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0" name="Google Shape;950;p3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Modeling</a:t>
              </a:r>
              <a:endParaRPr sz="12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1" name="Google Shape;951;p31"/>
          <p:cNvGrpSpPr/>
          <p:nvPr/>
        </p:nvGrpSpPr>
        <p:grpSpPr>
          <a:xfrm>
            <a:off x="0" y="1623897"/>
            <a:ext cx="3407507" cy="3345960"/>
            <a:chOff x="0" y="1189989"/>
            <a:chExt cx="3546900" cy="3482836"/>
          </a:xfrm>
        </p:grpSpPr>
        <p:sp>
          <p:nvSpPr>
            <p:cNvPr id="952" name="Google Shape;952;p3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STEP 1</a:t>
              </a:r>
              <a:endParaRPr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3" name="Google Shape;953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Data Acquisition </a:t>
              </a:r>
              <a:endParaRPr sz="12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4" name="Google Shape;954;p31"/>
          <p:cNvGrpSpPr/>
          <p:nvPr/>
        </p:nvGrpSpPr>
        <p:grpSpPr>
          <a:xfrm>
            <a:off x="2828497" y="1623691"/>
            <a:ext cx="3175786" cy="3346166"/>
            <a:chOff x="2944204" y="1189775"/>
            <a:chExt cx="3305700" cy="3483050"/>
          </a:xfrm>
        </p:grpSpPr>
        <p:sp>
          <p:nvSpPr>
            <p:cNvPr id="955" name="Google Shape;955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STEP 2</a:t>
              </a:r>
              <a:endParaRPr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6" name="Google Shape;956;p3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Data Cleaning</a:t>
              </a:r>
              <a:endParaRPr sz="12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pic>
        <p:nvPicPr>
          <p:cNvPr id="4098" name="Picture 2" descr="Image result for inception levels">
            <a:extLst>
              <a:ext uri="{FF2B5EF4-FFF2-40B4-BE49-F238E27FC236}">
                <a16:creationId xmlns:a16="http://schemas.microsoft.com/office/drawing/2014/main" id="{C9143BB8-FD11-4A13-9161-06E846EB8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34" y="2876896"/>
            <a:ext cx="3387491" cy="18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ovie lens">
            <a:extLst>
              <a:ext uri="{FF2B5EF4-FFF2-40B4-BE49-F238E27FC236}">
                <a16:creationId xmlns:a16="http://schemas.microsoft.com/office/drawing/2014/main" id="{6E56A7F0-BD95-4511-BBF5-3AC1C80F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100" y="123220"/>
            <a:ext cx="1376914" cy="137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5"/>
          <p:cNvSpPr txBox="1">
            <a:spLocks noGrp="1"/>
          </p:cNvSpPr>
          <p:nvPr>
            <p:ph type="title" idx="4294967295"/>
          </p:nvPr>
        </p:nvSpPr>
        <p:spPr>
          <a:xfrm>
            <a:off x="344585" y="2868601"/>
            <a:ext cx="3371400" cy="768612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DATAFRAME </a:t>
            </a:r>
            <a:endParaRPr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7" name="Google Shape;867;p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AB8968-837C-49BB-BAA7-5931A5480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85" y="442968"/>
            <a:ext cx="8454829" cy="2355096"/>
          </a:xfrm>
          <a:prstGeom prst="rect">
            <a:avLst/>
          </a:prstGeom>
        </p:spPr>
      </p:pic>
      <p:pic>
        <p:nvPicPr>
          <p:cNvPr id="11266" name="Picture 2" descr="Image result for toy story jumanji">
            <a:extLst>
              <a:ext uri="{FF2B5EF4-FFF2-40B4-BE49-F238E27FC236}">
                <a16:creationId xmlns:a16="http://schemas.microsoft.com/office/drawing/2014/main" id="{22964D74-F7CC-440A-AA29-F2B80E46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83" y="2868601"/>
            <a:ext cx="3876092" cy="184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4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859" name="Google Shape;859;p24"/>
          <p:cNvSpPr txBox="1">
            <a:spLocks noGrp="1"/>
          </p:cNvSpPr>
          <p:nvPr>
            <p:ph type="body" idx="1"/>
          </p:nvPr>
        </p:nvSpPr>
        <p:spPr>
          <a:xfrm>
            <a:off x="452727" y="1709614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-Genres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Deciles</a:t>
            </a:r>
            <a:endParaRPr dirty="0"/>
          </a:p>
        </p:txBody>
      </p:sp>
      <p:sp>
        <p:nvSpPr>
          <p:cNvPr id="860" name="Google Shape;860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124" name="Picture 4" descr="Image result for movie photos the martian">
            <a:extLst>
              <a:ext uri="{FF2B5EF4-FFF2-40B4-BE49-F238E27FC236}">
                <a16:creationId xmlns:a16="http://schemas.microsoft.com/office/drawing/2014/main" id="{8CAA41C0-DFBB-4EA3-831E-6E21BCE3C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73" y="792966"/>
            <a:ext cx="2573846" cy="35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77C52B-7821-4E0A-A747-E2819C118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913" y="1424219"/>
            <a:ext cx="1847088" cy="33952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4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859" name="Google Shape;859;p24"/>
          <p:cNvSpPr txBox="1">
            <a:spLocks noGrp="1"/>
          </p:cNvSpPr>
          <p:nvPr>
            <p:ph type="body" idx="1"/>
          </p:nvPr>
        </p:nvSpPr>
        <p:spPr>
          <a:xfrm>
            <a:off x="452727" y="1709614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en-US" dirty="0"/>
              <a:t>Heatmap</a:t>
            </a: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B8C3B27-36AF-4B84-869C-213C65A6C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44" y="128016"/>
            <a:ext cx="3735225" cy="467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heat movie">
            <a:extLst>
              <a:ext uri="{FF2B5EF4-FFF2-40B4-BE49-F238E27FC236}">
                <a16:creationId xmlns:a16="http://schemas.microsoft.com/office/drawing/2014/main" id="{A871745E-0DDA-400A-883E-F0FE50FD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2" y="3341164"/>
            <a:ext cx="31146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38839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322</Words>
  <Application>Microsoft Office PowerPoint</Application>
  <PresentationFormat>On-screen Show (16:9)</PresentationFormat>
  <Paragraphs>107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Titillium Web</vt:lpstr>
      <vt:lpstr>Arial</vt:lpstr>
      <vt:lpstr>Titillium Web ExtraLight</vt:lpstr>
      <vt:lpstr>Thaliard template</vt:lpstr>
      <vt:lpstr>Predictive Movie Analysis</vt:lpstr>
      <vt:lpstr>-Andrei Tarkovsky</vt:lpstr>
      <vt:lpstr>Agenda</vt:lpstr>
      <vt:lpstr>Problem Statement</vt:lpstr>
      <vt:lpstr> Revenue  Analysis</vt:lpstr>
      <vt:lpstr>METHODOLOGY</vt:lpstr>
      <vt:lpstr>DATAFRAME </vt:lpstr>
      <vt:lpstr>Exploratory Data Analysis</vt:lpstr>
      <vt:lpstr>Exploratory Data Analysis</vt:lpstr>
      <vt:lpstr>LINEAR REGRESSION MODEL</vt:lpstr>
      <vt:lpstr>CONFUSION MATRIX</vt:lpstr>
      <vt:lpstr>LOGISTIC REGRESSION MODEL</vt:lpstr>
      <vt:lpstr>CONFUSION MATRIX</vt:lpstr>
      <vt:lpstr>RANDOM FOREST MODEL</vt:lpstr>
      <vt:lpstr>CONFUSION MATRIX</vt:lpstr>
      <vt:lpstr>PREDICTIONS</vt:lpstr>
      <vt:lpstr>KEY TAKEAWAYS</vt:lpstr>
      <vt:lpstr>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Movie Analysis</dc:title>
  <dc:creator>Taylor Simpson</dc:creator>
  <cp:lastModifiedBy>Taylor Simpson</cp:lastModifiedBy>
  <cp:revision>30</cp:revision>
  <dcterms:modified xsi:type="dcterms:W3CDTF">2019-08-27T19:09:33Z</dcterms:modified>
</cp:coreProperties>
</file>