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1" r:id="rId2"/>
    <p:sldId id="259" r:id="rId3"/>
    <p:sldId id="257" r:id="rId4"/>
    <p:sldId id="267" r:id="rId5"/>
    <p:sldId id="270" r:id="rId6"/>
    <p:sldId id="269" r:id="rId7"/>
    <p:sldId id="272" r:id="rId8"/>
    <p:sldId id="268" r:id="rId9"/>
    <p:sldId id="260" r:id="rId10"/>
    <p:sldId id="274"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p:cViewPr varScale="1">
        <p:scale>
          <a:sx n="72" d="100"/>
          <a:sy n="72" d="100"/>
        </p:scale>
        <p:origin x="660" y="6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Use model</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3 Tiered Pricing</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Wait</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Wait</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3 Tiered Pricing</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Use model</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6/30/2019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6/30/2019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6/30/2019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6/30/2019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6/30/2019</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6/30/2019</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6/30/2019</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6/30/2019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6/30/2019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6/30/2019</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reavibes.com/ames-ia/demographics/" TargetMode="External"/><Relationship Id="rId2" Type="http://schemas.openxmlformats.org/officeDocument/2006/relationships/hyperlink" Target="https://datausa.io/profile/geo/ames-ia/" TargetMode="External"/><Relationship Id="rId1" Type="http://schemas.openxmlformats.org/officeDocument/2006/relationships/slideLayout" Target="../slideLayouts/slideLayout2.xml"/><Relationship Id="rId5" Type="http://schemas.openxmlformats.org/officeDocument/2006/relationships/hyperlink" Target="https://docs.google.com/spreadsheets/d/1FpHhgowgiOkHHnzMqbP3pNLLqPP4yIgnP2bCxwGPpGE/edit?usp=sharing" TargetMode="External"/><Relationship Id="rId4" Type="http://schemas.openxmlformats.org/officeDocument/2006/relationships/hyperlink" Target="https://www.nar.realtor/determining-asking-pri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Housing Recommendations for Ames, Iowa realtors</a:t>
            </a:r>
          </a:p>
        </p:txBody>
      </p:sp>
      <p:sp>
        <p:nvSpPr>
          <p:cNvPr id="3" name="Text Placeholder 2"/>
          <p:cNvSpPr>
            <a:spLocks noGrp="1"/>
          </p:cNvSpPr>
          <p:nvPr>
            <p:ph type="body" idx="1"/>
          </p:nvPr>
        </p:nvSpPr>
        <p:spPr/>
        <p:txBody>
          <a:bodyPr/>
          <a:lstStyle/>
          <a:p>
            <a:r>
              <a:rPr lang="en-US" dirty="0"/>
              <a:t>By Taylor J. Simpson</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B4D0-B5A5-4573-B893-4FF6B21C45A4}"/>
              </a:ext>
            </a:extLst>
          </p:cNvPr>
          <p:cNvSpPr>
            <a:spLocks noGrp="1"/>
          </p:cNvSpPr>
          <p:nvPr>
            <p:ph type="title"/>
          </p:nvPr>
        </p:nvSpPr>
        <p:spPr/>
        <p:txBody>
          <a:bodyPr/>
          <a:lstStyle/>
          <a:p>
            <a:r>
              <a:rPr lang="en-US" dirty="0"/>
              <a:t>Questions?...</a:t>
            </a:r>
          </a:p>
        </p:txBody>
      </p:sp>
      <p:pic>
        <p:nvPicPr>
          <p:cNvPr id="8194" name="Picture 2" descr="Image result for raise hands for questions">
            <a:extLst>
              <a:ext uri="{FF2B5EF4-FFF2-40B4-BE49-F238E27FC236}">
                <a16:creationId xmlns:a16="http://schemas.microsoft.com/office/drawing/2014/main" id="{561D6C71-7A58-4C15-8AE6-E36AC592B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1012" y="1825625"/>
            <a:ext cx="65299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40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6AED-6923-4A3E-B897-F2E7B89FAD9A}"/>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D684FDF-0685-4943-9F2D-6451DAA95A2E}"/>
              </a:ext>
            </a:extLst>
          </p:cNvPr>
          <p:cNvSpPr>
            <a:spLocks noGrp="1"/>
          </p:cNvSpPr>
          <p:nvPr>
            <p:ph idx="1"/>
          </p:nvPr>
        </p:nvSpPr>
        <p:spPr/>
        <p:txBody>
          <a:bodyPr/>
          <a:lstStyle/>
          <a:p>
            <a:r>
              <a:rPr lang="en-US" dirty="0">
                <a:hlinkClick r:id="rId2"/>
              </a:rPr>
              <a:t>https://datausa.io/profile/geo/ames-ia/</a:t>
            </a:r>
            <a:endParaRPr lang="en-US" dirty="0"/>
          </a:p>
          <a:p>
            <a:r>
              <a:rPr lang="en-US" dirty="0">
                <a:hlinkClick r:id="rId3"/>
              </a:rPr>
              <a:t>https://www.areavibes.com/ames-ia/demographics/</a:t>
            </a:r>
            <a:endParaRPr lang="en-US" dirty="0"/>
          </a:p>
          <a:p>
            <a:r>
              <a:rPr lang="en-US" dirty="0">
                <a:hlinkClick r:id="rId4"/>
              </a:rPr>
              <a:t>https://www.nar.realtor/determining-asking-price</a:t>
            </a:r>
            <a:endParaRPr lang="en-US" dirty="0"/>
          </a:p>
          <a:p>
            <a:r>
              <a:rPr lang="en-US" dirty="0">
                <a:hlinkClick r:id="rId5"/>
              </a:rPr>
              <a:t>https://docs.google.com/spreadsheets/d/1FpHhgowgiOkHHnzMqbP3pNLLqPP4yIgnP2bCxwGPpGE/edit?usp=sharing</a:t>
            </a:r>
            <a:endParaRPr lang="en-US" dirty="0"/>
          </a:p>
          <a:p>
            <a:endParaRPr lang="en-US" dirty="0"/>
          </a:p>
          <a:p>
            <a:endParaRPr lang="en-US" dirty="0"/>
          </a:p>
        </p:txBody>
      </p:sp>
    </p:spTree>
    <p:extLst>
      <p:ext uri="{BB962C8B-B14F-4D97-AF65-F5344CB8AC3E}">
        <p14:creationId xmlns:p14="http://schemas.microsoft.com/office/powerpoint/2010/main" val="126538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a:prstGeom prst="rect">
            <a:avLst/>
          </a:prstGeom>
        </p:spPr>
        <p:txBody>
          <a:bodyPr anchor="b">
            <a:normAutofit/>
          </a:bodyPr>
          <a:lstStyle/>
          <a:p>
            <a:r>
              <a:rPr lang="en-US" dirty="0"/>
              <a:t>Agenda</a:t>
            </a:r>
          </a:p>
        </p:txBody>
      </p:sp>
      <p:sp>
        <p:nvSpPr>
          <p:cNvPr id="3" name="Content Placeholder 2"/>
          <p:cNvSpPr>
            <a:spLocks noGrp="1"/>
          </p:cNvSpPr>
          <p:nvPr>
            <p:ph sz="half" idx="1"/>
          </p:nvPr>
        </p:nvSpPr>
        <p:spPr>
          <a:xfrm>
            <a:off x="838200" y="1825625"/>
            <a:ext cx="5029200" cy="4351338"/>
          </a:xfrm>
          <a:prstGeom prst="rect">
            <a:avLst/>
          </a:prstGeom>
        </p:spPr>
        <p:txBody>
          <a:bodyPr>
            <a:normAutofit/>
          </a:bodyPr>
          <a:lstStyle/>
          <a:p>
            <a:r>
              <a:rPr lang="en-US" dirty="0"/>
              <a:t>Business Problem</a:t>
            </a:r>
          </a:p>
          <a:p>
            <a:r>
              <a:rPr lang="en-US" dirty="0"/>
              <a:t>Background Info</a:t>
            </a:r>
          </a:p>
          <a:p>
            <a:r>
              <a:rPr lang="en-US" dirty="0"/>
              <a:t>Data Cleaning  </a:t>
            </a:r>
          </a:p>
          <a:p>
            <a:r>
              <a:rPr lang="en-US" dirty="0"/>
              <a:t>Exploratory Data Analysis</a:t>
            </a:r>
          </a:p>
          <a:p>
            <a:r>
              <a:rPr lang="en-US" dirty="0"/>
              <a:t>Findings</a:t>
            </a:r>
          </a:p>
          <a:p>
            <a:r>
              <a:rPr lang="en-US" dirty="0"/>
              <a:t>Recommendations</a:t>
            </a:r>
          </a:p>
        </p:txBody>
      </p:sp>
      <p:pic>
        <p:nvPicPr>
          <p:cNvPr id="7170" name="Picture 2" descr="Image result for agenda presentation art">
            <a:extLst>
              <a:ext uri="{FF2B5EF4-FFF2-40B4-BE49-F238E27FC236}">
                <a16:creationId xmlns:a16="http://schemas.microsoft.com/office/drawing/2014/main" id="{4B5388F7-EB83-408E-9C9B-BB3A6394003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324600" y="1889029"/>
            <a:ext cx="5029200" cy="422452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lstStyle/>
          <a:p>
            <a:r>
              <a:rPr lang="en-US" dirty="0"/>
              <a:t>How should houses be appropriately priced?</a:t>
            </a:r>
          </a:p>
          <a:p>
            <a:r>
              <a:rPr lang="en-US" dirty="0"/>
              <a:t>What features are most important to a house’s value?</a:t>
            </a:r>
          </a:p>
          <a:p>
            <a:r>
              <a:rPr lang="en-US" dirty="0"/>
              <a:t>What models can be used to set up best chance for profitability for realtors?</a:t>
            </a:r>
          </a:p>
        </p:txBody>
      </p:sp>
      <p:pic>
        <p:nvPicPr>
          <p:cNvPr id="5" name="Picture 2" descr="Image result for ames iowa real estate">
            <a:extLst>
              <a:ext uri="{FF2B5EF4-FFF2-40B4-BE49-F238E27FC236}">
                <a16:creationId xmlns:a16="http://schemas.microsoft.com/office/drawing/2014/main" id="{21FCDAEE-0937-4245-A4F8-60C226042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144" y="3429000"/>
            <a:ext cx="4005712" cy="286226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iowa realtors board">
            <a:extLst>
              <a:ext uri="{FF2B5EF4-FFF2-40B4-BE49-F238E27FC236}">
                <a16:creationId xmlns:a16="http://schemas.microsoft.com/office/drawing/2014/main" id="{F25A8AF1-838D-4D8A-B1A1-CACBC1A30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329250"/>
            <a:ext cx="2185350" cy="218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B59A8-8325-47B0-AE1B-3FEA0A85A7F7}"/>
              </a:ext>
            </a:extLst>
          </p:cNvPr>
          <p:cNvSpPr>
            <a:spLocks noGrp="1"/>
          </p:cNvSpPr>
          <p:nvPr>
            <p:ph idx="1"/>
          </p:nvPr>
        </p:nvSpPr>
        <p:spPr>
          <a:xfrm>
            <a:off x="381000" y="1143000"/>
            <a:ext cx="5029201" cy="5257800"/>
          </a:xfrm>
        </p:spPr>
        <p:txBody>
          <a:bodyPr>
            <a:normAutofit/>
          </a:bodyPr>
          <a:lstStyle/>
          <a:p>
            <a:r>
              <a:rPr lang="en-US" dirty="0"/>
              <a:t>The median house has 4.8 rooms and 1.7 bathrooms, and has a value of $187,000</a:t>
            </a:r>
          </a:p>
          <a:p>
            <a:r>
              <a:rPr lang="en-US" dirty="0"/>
              <a:t>The median income for households in Ames, Iowa is $42,755, while the mean household income is $63,199.</a:t>
            </a:r>
          </a:p>
          <a:p>
            <a:r>
              <a:rPr lang="en-US" dirty="0"/>
              <a:t>Population Growth has increased by 1.27% per year on average over the last 5 years</a:t>
            </a:r>
          </a:p>
          <a:p>
            <a:r>
              <a:rPr lang="en-US" dirty="0"/>
              <a:t>Demographic breakdown is skewed by students- average age of 23.1</a:t>
            </a:r>
          </a:p>
          <a:p>
            <a:r>
              <a:rPr lang="en-US" dirty="0"/>
              <a:t>“Silicon Prairie” and ranked 53 on the Livability list </a:t>
            </a:r>
          </a:p>
          <a:p>
            <a:endParaRPr lang="en-US" dirty="0"/>
          </a:p>
          <a:p>
            <a:endParaRPr lang="en-US" dirty="0"/>
          </a:p>
          <a:p>
            <a:pPr marL="0" indent="0">
              <a:buNone/>
            </a:pPr>
            <a:endParaRPr lang="en-US" dirty="0"/>
          </a:p>
          <a:p>
            <a:endParaRPr lang="en-US" dirty="0"/>
          </a:p>
          <a:p>
            <a:endParaRPr lang="en-US" dirty="0"/>
          </a:p>
        </p:txBody>
      </p:sp>
      <p:sp>
        <p:nvSpPr>
          <p:cNvPr id="6" name="Title 1">
            <a:extLst>
              <a:ext uri="{FF2B5EF4-FFF2-40B4-BE49-F238E27FC236}">
                <a16:creationId xmlns:a16="http://schemas.microsoft.com/office/drawing/2014/main" id="{172C7D2A-0F62-422D-ABFA-CB849D234606}"/>
              </a:ext>
            </a:extLst>
          </p:cNvPr>
          <p:cNvSpPr txBox="1">
            <a:spLocks/>
          </p:cNvSpPr>
          <p:nvPr/>
        </p:nvSpPr>
        <p:spPr>
          <a:xfrm>
            <a:off x="0" y="265460"/>
            <a:ext cx="10515600" cy="877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Background of Ames, Iowa</a:t>
            </a:r>
          </a:p>
          <a:p>
            <a:endParaRPr lang="en-US" dirty="0"/>
          </a:p>
        </p:txBody>
      </p:sp>
      <p:pic>
        <p:nvPicPr>
          <p:cNvPr id="3076" name="Picture 4" descr="https://livability.com/sites/default/files/styles/article_feature_640x380/public/Raleigh%20NC_0.jpg?itok=lGuV9msc">
            <a:extLst>
              <a:ext uri="{FF2B5EF4-FFF2-40B4-BE49-F238E27FC236}">
                <a16:creationId xmlns:a16="http://schemas.microsoft.com/office/drawing/2014/main" id="{B06FCA70-D22B-47DD-B198-65EE19F4B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57200"/>
            <a:ext cx="5920057" cy="32137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iowa state">
            <a:extLst>
              <a:ext uri="{FF2B5EF4-FFF2-40B4-BE49-F238E27FC236}">
                <a16:creationId xmlns:a16="http://schemas.microsoft.com/office/drawing/2014/main" id="{65082643-AF2F-40A6-A615-E6690FF5B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4151243"/>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31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9BD8-7B2E-4B3A-9EA1-DEC60AFDED20}"/>
              </a:ext>
            </a:extLst>
          </p:cNvPr>
          <p:cNvSpPr>
            <a:spLocks noGrp="1"/>
          </p:cNvSpPr>
          <p:nvPr>
            <p:ph type="title"/>
          </p:nvPr>
        </p:nvSpPr>
        <p:spPr>
          <a:xfrm>
            <a:off x="60960" y="36860"/>
            <a:ext cx="10515600" cy="877540"/>
          </a:xfrm>
        </p:spPr>
        <p:txBody>
          <a:bodyPr/>
          <a:lstStyle/>
          <a:p>
            <a:r>
              <a:rPr lang="en-US" dirty="0"/>
              <a:t>Data Cleaning</a:t>
            </a:r>
          </a:p>
        </p:txBody>
      </p:sp>
      <p:sp>
        <p:nvSpPr>
          <p:cNvPr id="3" name="Content Placeholder 2">
            <a:extLst>
              <a:ext uri="{FF2B5EF4-FFF2-40B4-BE49-F238E27FC236}">
                <a16:creationId xmlns:a16="http://schemas.microsoft.com/office/drawing/2014/main" id="{D7AE2E6D-129D-4AA2-BC2E-E9D37B304A60}"/>
              </a:ext>
            </a:extLst>
          </p:cNvPr>
          <p:cNvSpPr>
            <a:spLocks noGrp="1"/>
          </p:cNvSpPr>
          <p:nvPr>
            <p:ph sz="half" idx="1"/>
          </p:nvPr>
        </p:nvSpPr>
        <p:spPr>
          <a:xfrm>
            <a:off x="26963" y="1007776"/>
            <a:ext cx="10820892" cy="4393667"/>
          </a:xfrm>
        </p:spPr>
        <p:txBody>
          <a:bodyPr/>
          <a:lstStyle/>
          <a:p>
            <a:r>
              <a:rPr lang="en-US" dirty="0"/>
              <a:t>Data Cleaning</a:t>
            </a:r>
          </a:p>
          <a:p>
            <a:pPr lvl="1"/>
            <a:r>
              <a:rPr lang="en-US" dirty="0"/>
              <a:t>Import, format, predict, re-start, EXPLORE</a:t>
            </a:r>
          </a:p>
          <a:p>
            <a:r>
              <a:rPr lang="en-US" dirty="0"/>
              <a:t>Python</a:t>
            </a:r>
          </a:p>
          <a:p>
            <a:pPr lvl="1"/>
            <a:r>
              <a:rPr lang="en-US" dirty="0"/>
              <a:t>Repetition and problem solving</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1029" name="Picture 5" descr="Image result for nice iowa neighborhoods ames city">
            <a:extLst>
              <a:ext uri="{FF2B5EF4-FFF2-40B4-BE49-F238E27FC236}">
                <a16:creationId xmlns:a16="http://schemas.microsoft.com/office/drawing/2014/main" id="{62B64E55-D343-408F-B337-A858D9532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1756" y="284871"/>
            <a:ext cx="3411311" cy="253493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mage result for quality of finish in a house">
            <a:extLst>
              <a:ext uri="{FF2B5EF4-FFF2-40B4-BE49-F238E27FC236}">
                <a16:creationId xmlns:a16="http://schemas.microsoft.com/office/drawing/2014/main" id="{AEF76FA7-1639-4E35-AA68-D95606211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82" y="3505199"/>
            <a:ext cx="5869913" cy="312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4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903C-A08D-4AC0-BDDB-5FF3EF0AC3D5}"/>
              </a:ext>
            </a:extLst>
          </p:cNvPr>
          <p:cNvSpPr>
            <a:spLocks noGrp="1"/>
          </p:cNvSpPr>
          <p:nvPr>
            <p:ph type="title"/>
          </p:nvPr>
        </p:nvSpPr>
        <p:spPr/>
        <p:txBody>
          <a:bodyPr/>
          <a:lstStyle/>
          <a:p>
            <a:r>
              <a:rPr lang="en-US" dirty="0"/>
              <a:t>Exploratory Data Analysis</a:t>
            </a:r>
          </a:p>
        </p:txBody>
      </p:sp>
      <p:pic>
        <p:nvPicPr>
          <p:cNvPr id="6146" name="Picture 2" descr="Image result for data analysis cartoon speculation">
            <a:extLst>
              <a:ext uri="{FF2B5EF4-FFF2-40B4-BE49-F238E27FC236}">
                <a16:creationId xmlns:a16="http://schemas.microsoft.com/office/drawing/2014/main" id="{05CD3CA6-32A7-440A-9D69-40EC9D5B8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45656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10" descr="A picture containing bottle, photo&#10;&#10;Description automatically generated">
            <a:extLst>
              <a:ext uri="{FF2B5EF4-FFF2-40B4-BE49-F238E27FC236}">
                <a16:creationId xmlns:a16="http://schemas.microsoft.com/office/drawing/2014/main" id="{536285C5-F7EA-4643-A989-E9DB3A3FEC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84871" y="361488"/>
            <a:ext cx="1668929" cy="5900859"/>
          </a:xfrm>
        </p:spPr>
      </p:pic>
    </p:spTree>
    <p:extLst>
      <p:ext uri="{BB962C8B-B14F-4D97-AF65-F5344CB8AC3E}">
        <p14:creationId xmlns:p14="http://schemas.microsoft.com/office/powerpoint/2010/main" val="52778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903C-A08D-4AC0-BDDB-5FF3EF0AC3D5}"/>
              </a:ext>
            </a:extLst>
          </p:cNvPr>
          <p:cNvSpPr>
            <a:spLocks noGrp="1"/>
          </p:cNvSpPr>
          <p:nvPr>
            <p:ph type="title"/>
          </p:nvPr>
        </p:nvSpPr>
        <p:spPr/>
        <p:txBody>
          <a:bodyPr/>
          <a:lstStyle/>
          <a:p>
            <a:r>
              <a:rPr lang="en-US" dirty="0"/>
              <a:t>Results and Analysis- Features</a:t>
            </a:r>
          </a:p>
        </p:txBody>
      </p:sp>
      <p:sp>
        <p:nvSpPr>
          <p:cNvPr id="6" name="Content Placeholder 2">
            <a:extLst>
              <a:ext uri="{FF2B5EF4-FFF2-40B4-BE49-F238E27FC236}">
                <a16:creationId xmlns:a16="http://schemas.microsoft.com/office/drawing/2014/main" id="{AA08DA43-918C-404D-BC7C-BCAD32563D80}"/>
              </a:ext>
            </a:extLst>
          </p:cNvPr>
          <p:cNvSpPr>
            <a:spLocks noGrp="1"/>
          </p:cNvSpPr>
          <p:nvPr>
            <p:ph sz="half" idx="1"/>
          </p:nvPr>
        </p:nvSpPr>
        <p:spPr>
          <a:xfrm>
            <a:off x="609600" y="1981200"/>
            <a:ext cx="5029200" cy="4351338"/>
          </a:xfrm>
        </p:spPr>
        <p:txBody>
          <a:bodyPr/>
          <a:lstStyle/>
          <a:p>
            <a:r>
              <a:rPr lang="en-US" dirty="0"/>
              <a:t>Features of a home most valuable</a:t>
            </a:r>
          </a:p>
          <a:p>
            <a:pPr lvl="1"/>
            <a:r>
              <a:rPr lang="en-US" dirty="0"/>
              <a:t>Overall Quality</a:t>
            </a:r>
          </a:p>
          <a:p>
            <a:pPr lvl="1"/>
            <a:r>
              <a:rPr lang="en-US" dirty="0"/>
              <a:t>Gr Living Area</a:t>
            </a:r>
          </a:p>
          <a:p>
            <a:r>
              <a:rPr lang="en-US" dirty="0"/>
              <a:t>Features of a home least valuable</a:t>
            </a:r>
          </a:p>
          <a:p>
            <a:pPr lvl="1"/>
            <a:r>
              <a:rPr lang="en-US" dirty="0"/>
              <a:t>Parcel ID</a:t>
            </a:r>
          </a:p>
          <a:p>
            <a:pPr lvl="1"/>
            <a:r>
              <a:rPr lang="en-US" dirty="0"/>
              <a:t>Enclosed Porch</a:t>
            </a:r>
          </a:p>
          <a:p>
            <a:pPr lvl="1"/>
            <a:r>
              <a:rPr lang="en-US" dirty="0"/>
              <a:t>Year Sold</a:t>
            </a:r>
          </a:p>
          <a:p>
            <a:pPr lvl="1"/>
            <a:r>
              <a:rPr lang="en-US" dirty="0"/>
              <a:t>GENERAL- pool area</a:t>
            </a:r>
          </a:p>
          <a:p>
            <a:pPr lvl="1"/>
            <a:endParaRPr lang="en-US" dirty="0"/>
          </a:p>
          <a:p>
            <a:pPr lvl="1"/>
            <a:endParaRPr lang="en-US" dirty="0"/>
          </a:p>
        </p:txBody>
      </p:sp>
      <p:pic>
        <p:nvPicPr>
          <p:cNvPr id="7" name="Picture 6" descr="Housing Dataset Features Correlation">
            <a:extLst>
              <a:ext uri="{FF2B5EF4-FFF2-40B4-BE49-F238E27FC236}">
                <a16:creationId xmlns:a16="http://schemas.microsoft.com/office/drawing/2014/main" id="{0AE16C1F-F127-4D01-ACAF-4FED78F92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1867893"/>
            <a:ext cx="4325711" cy="4444767"/>
          </a:xfrm>
          <a:prstGeom prst="rect">
            <a:avLst/>
          </a:prstGeom>
        </p:spPr>
      </p:pic>
      <p:pic>
        <p:nvPicPr>
          <p:cNvPr id="5127" name="Picture 7" descr="Image result for gears moving in mind icon">
            <a:extLst>
              <a:ext uri="{FF2B5EF4-FFF2-40B4-BE49-F238E27FC236}">
                <a16:creationId xmlns:a16="http://schemas.microsoft.com/office/drawing/2014/main" id="{BE890481-3E85-4189-892F-33DBDD1F1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789" y="169790"/>
            <a:ext cx="1519332" cy="151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0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903C-A08D-4AC0-BDDB-5FF3EF0AC3D5}"/>
              </a:ext>
            </a:extLst>
          </p:cNvPr>
          <p:cNvSpPr>
            <a:spLocks noGrp="1"/>
          </p:cNvSpPr>
          <p:nvPr>
            <p:ph type="title"/>
          </p:nvPr>
        </p:nvSpPr>
        <p:spPr/>
        <p:txBody>
          <a:bodyPr/>
          <a:lstStyle/>
          <a:p>
            <a:r>
              <a:rPr lang="en-US" dirty="0"/>
              <a:t>Results and Analysis – Linear Regression</a:t>
            </a:r>
          </a:p>
        </p:txBody>
      </p:sp>
      <p:sp>
        <p:nvSpPr>
          <p:cNvPr id="4" name="Content Placeholder 3">
            <a:extLst>
              <a:ext uri="{FF2B5EF4-FFF2-40B4-BE49-F238E27FC236}">
                <a16:creationId xmlns:a16="http://schemas.microsoft.com/office/drawing/2014/main" id="{3C8375EB-DEF5-4766-AC58-64E2A84DA892}"/>
              </a:ext>
            </a:extLst>
          </p:cNvPr>
          <p:cNvSpPr>
            <a:spLocks noGrp="1"/>
          </p:cNvSpPr>
          <p:nvPr>
            <p:ph idx="1"/>
          </p:nvPr>
        </p:nvSpPr>
        <p:spPr>
          <a:xfrm>
            <a:off x="838200" y="1825625"/>
            <a:ext cx="10515600" cy="4351338"/>
          </a:xfrm>
        </p:spPr>
        <p:txBody>
          <a:bodyPr/>
          <a:lstStyle/>
          <a:p>
            <a:r>
              <a:rPr lang="en-US" dirty="0"/>
              <a:t>Linear Regression</a:t>
            </a:r>
          </a:p>
          <a:p>
            <a:endParaRPr lang="en-US" dirty="0"/>
          </a:p>
        </p:txBody>
      </p:sp>
      <p:pic>
        <p:nvPicPr>
          <p:cNvPr id="5" name="Picture 4">
            <a:extLst>
              <a:ext uri="{FF2B5EF4-FFF2-40B4-BE49-F238E27FC236}">
                <a16:creationId xmlns:a16="http://schemas.microsoft.com/office/drawing/2014/main" id="{60E691D4-9B0D-4FE5-9B30-C982A9747732}"/>
              </a:ext>
            </a:extLst>
          </p:cNvPr>
          <p:cNvPicPr>
            <a:picLocks noChangeAspect="1"/>
          </p:cNvPicPr>
          <p:nvPr/>
        </p:nvPicPr>
        <p:blipFill>
          <a:blip r:embed="rId2"/>
          <a:stretch>
            <a:fillRect/>
          </a:stretch>
        </p:blipFill>
        <p:spPr>
          <a:xfrm>
            <a:off x="6857999" y="1825625"/>
            <a:ext cx="4805363" cy="3203575"/>
          </a:xfrm>
          <a:prstGeom prst="rect">
            <a:avLst/>
          </a:prstGeom>
        </p:spPr>
      </p:pic>
      <p:sp>
        <p:nvSpPr>
          <p:cNvPr id="6" name="TextBox 5">
            <a:extLst>
              <a:ext uri="{FF2B5EF4-FFF2-40B4-BE49-F238E27FC236}">
                <a16:creationId xmlns:a16="http://schemas.microsoft.com/office/drawing/2014/main" id="{6A12A7F6-AC5C-4099-8AC0-4FBD3884EC5D}"/>
              </a:ext>
            </a:extLst>
          </p:cNvPr>
          <p:cNvSpPr txBox="1"/>
          <p:nvPr/>
        </p:nvSpPr>
        <p:spPr>
          <a:xfrm>
            <a:off x="7505700" y="5128166"/>
            <a:ext cx="2362200" cy="646331"/>
          </a:xfrm>
          <a:prstGeom prst="rect">
            <a:avLst/>
          </a:prstGeom>
          <a:noFill/>
        </p:spPr>
        <p:txBody>
          <a:bodyPr wrap="square" rtlCol="0">
            <a:spAutoFit/>
          </a:bodyPr>
          <a:lstStyle/>
          <a:p>
            <a:r>
              <a:rPr lang="en-US" dirty="0"/>
              <a:t>Predicted Price based on features</a:t>
            </a:r>
          </a:p>
        </p:txBody>
      </p:sp>
      <p:sp>
        <p:nvSpPr>
          <p:cNvPr id="7" name="TextBox 6">
            <a:extLst>
              <a:ext uri="{FF2B5EF4-FFF2-40B4-BE49-F238E27FC236}">
                <a16:creationId xmlns:a16="http://schemas.microsoft.com/office/drawing/2014/main" id="{3D9C7A41-99C3-4C7F-8D0A-9D2656FB9507}"/>
              </a:ext>
            </a:extLst>
          </p:cNvPr>
          <p:cNvSpPr txBox="1"/>
          <p:nvPr/>
        </p:nvSpPr>
        <p:spPr>
          <a:xfrm>
            <a:off x="5715000" y="2590800"/>
            <a:ext cx="1295399" cy="646331"/>
          </a:xfrm>
          <a:prstGeom prst="rect">
            <a:avLst/>
          </a:prstGeom>
          <a:noFill/>
        </p:spPr>
        <p:txBody>
          <a:bodyPr wrap="square" rtlCol="0">
            <a:spAutoFit/>
          </a:bodyPr>
          <a:lstStyle/>
          <a:p>
            <a:r>
              <a:rPr lang="en-US" dirty="0"/>
              <a:t>Actual Price</a:t>
            </a:r>
          </a:p>
        </p:txBody>
      </p:sp>
      <p:graphicFrame>
        <p:nvGraphicFramePr>
          <p:cNvPr id="9" name="Table 8">
            <a:extLst>
              <a:ext uri="{FF2B5EF4-FFF2-40B4-BE49-F238E27FC236}">
                <a16:creationId xmlns:a16="http://schemas.microsoft.com/office/drawing/2014/main" id="{362F84A8-FC52-40EF-A696-E46BD2A15963}"/>
              </a:ext>
            </a:extLst>
          </p:cNvPr>
          <p:cNvGraphicFramePr>
            <a:graphicFrameLocks noGrp="1"/>
          </p:cNvGraphicFramePr>
          <p:nvPr>
            <p:extLst>
              <p:ext uri="{D42A27DB-BD31-4B8C-83A1-F6EECF244321}">
                <p14:modId xmlns:p14="http://schemas.microsoft.com/office/powerpoint/2010/main" val="3321309422"/>
              </p:ext>
            </p:extLst>
          </p:nvPr>
        </p:nvGraphicFramePr>
        <p:xfrm>
          <a:off x="333374" y="2743200"/>
          <a:ext cx="5114926" cy="2743200"/>
        </p:xfrm>
        <a:graphic>
          <a:graphicData uri="http://schemas.openxmlformats.org/drawingml/2006/table">
            <a:tbl>
              <a:tblPr firstRow="1" bandRow="1">
                <a:tableStyleId>{3B4B98B0-60AC-42C2-AFA5-B58CD77FA1E5}</a:tableStyleId>
              </a:tblPr>
              <a:tblGrid>
                <a:gridCol w="2557463">
                  <a:extLst>
                    <a:ext uri="{9D8B030D-6E8A-4147-A177-3AD203B41FA5}">
                      <a16:colId xmlns:a16="http://schemas.microsoft.com/office/drawing/2014/main" val="766083692"/>
                    </a:ext>
                  </a:extLst>
                </a:gridCol>
                <a:gridCol w="2557463">
                  <a:extLst>
                    <a:ext uri="{9D8B030D-6E8A-4147-A177-3AD203B41FA5}">
                      <a16:colId xmlns:a16="http://schemas.microsoft.com/office/drawing/2014/main" val="1213387145"/>
                    </a:ext>
                  </a:extLst>
                </a:gridCol>
              </a:tblGrid>
              <a:tr h="914400">
                <a:tc>
                  <a:txBody>
                    <a:bodyPr/>
                    <a:lstStyle/>
                    <a:p>
                      <a:r>
                        <a:rPr lang="en-US" dirty="0"/>
                        <a:t>Correlation</a:t>
                      </a:r>
                    </a:p>
                  </a:txBody>
                  <a:tcPr/>
                </a:tc>
                <a:tc>
                  <a:txBody>
                    <a:bodyPr/>
                    <a:lstStyle/>
                    <a:p>
                      <a:r>
                        <a:rPr lang="en-US" dirty="0"/>
                        <a:t>.6493</a:t>
                      </a:r>
                    </a:p>
                  </a:txBody>
                  <a:tcPr/>
                </a:tc>
                <a:extLst>
                  <a:ext uri="{0D108BD9-81ED-4DB2-BD59-A6C34878D82A}">
                    <a16:rowId xmlns:a16="http://schemas.microsoft.com/office/drawing/2014/main" val="1376216896"/>
                  </a:ext>
                </a:extLst>
              </a:tr>
              <a:tr h="914400">
                <a:tc>
                  <a:txBody>
                    <a:bodyPr/>
                    <a:lstStyle/>
                    <a:p>
                      <a:r>
                        <a:rPr lang="en-US" dirty="0"/>
                        <a:t> Intercept</a:t>
                      </a:r>
                    </a:p>
                  </a:txBody>
                  <a:tcPr/>
                </a:tc>
                <a:tc>
                  <a:txBody>
                    <a:bodyPr/>
                    <a:lstStyle/>
                    <a:p>
                      <a:r>
                        <a:rPr lang="en-US" dirty="0"/>
                        <a:t>-114,408.63</a:t>
                      </a:r>
                    </a:p>
                  </a:txBody>
                  <a:tcPr/>
                </a:tc>
                <a:extLst>
                  <a:ext uri="{0D108BD9-81ED-4DB2-BD59-A6C34878D82A}">
                    <a16:rowId xmlns:a16="http://schemas.microsoft.com/office/drawing/2014/main" val="2483000636"/>
                  </a:ext>
                </a:extLst>
              </a:tr>
              <a:tr h="914400">
                <a:tc>
                  <a:txBody>
                    <a:bodyPr/>
                    <a:lstStyle/>
                    <a:p>
                      <a:r>
                        <a:rPr lang="en-US" dirty="0"/>
                        <a:t>Coefficient</a:t>
                      </a:r>
                    </a:p>
                  </a:txBody>
                  <a:tcPr/>
                </a:tc>
                <a:tc>
                  <a:txBody>
                    <a:bodyPr/>
                    <a:lstStyle/>
                    <a:p>
                      <a:r>
                        <a:rPr lang="en-US" dirty="0"/>
                        <a:t>array([44187.28771101, 9073.15163331])</a:t>
                      </a:r>
                    </a:p>
                  </a:txBody>
                  <a:tcPr/>
                </a:tc>
                <a:extLst>
                  <a:ext uri="{0D108BD9-81ED-4DB2-BD59-A6C34878D82A}">
                    <a16:rowId xmlns:a16="http://schemas.microsoft.com/office/drawing/2014/main" val="2845653525"/>
                  </a:ext>
                </a:extLst>
              </a:tr>
            </a:tbl>
          </a:graphicData>
        </a:graphic>
      </p:graphicFrame>
    </p:spTree>
    <p:extLst>
      <p:ext uri="{BB962C8B-B14F-4D97-AF65-F5344CB8AC3E}">
        <p14:creationId xmlns:p14="http://schemas.microsoft.com/office/powerpoint/2010/main" val="370171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5" name="Content Placeholder 3"/>
          <p:cNvSpPr>
            <a:spLocks noGrp="1"/>
          </p:cNvSpPr>
          <p:nvPr>
            <p:ph sz="half" idx="1"/>
          </p:nvPr>
        </p:nvSpPr>
        <p:spPr/>
        <p:txBody>
          <a:bodyPr/>
          <a:lstStyle/>
          <a:p>
            <a:r>
              <a:rPr lang="en-US" dirty="0"/>
              <a:t>Tell homeowners to invest in quality and add square footage</a:t>
            </a:r>
          </a:p>
          <a:p>
            <a:r>
              <a:rPr lang="en-US" dirty="0"/>
              <a:t>Always consider neighborhood before agreeing to take on client</a:t>
            </a:r>
          </a:p>
          <a:p>
            <a:r>
              <a:rPr lang="en-US" dirty="0"/>
              <a:t>Use this model to set your expected price</a:t>
            </a:r>
          </a:p>
          <a:p>
            <a:r>
              <a:rPr lang="en-US" dirty="0"/>
              <a:t>Consider external factors like market conditions and housing comps, and set a stretch price and lowest acceptable price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312892236"/>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256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Schoolbook</vt:lpstr>
      <vt:lpstr>CITY SKETCH 16X9</vt:lpstr>
      <vt:lpstr>Housing Recommendations for Ames, Iowa realtors</vt:lpstr>
      <vt:lpstr>Agenda</vt:lpstr>
      <vt:lpstr>Business Problem</vt:lpstr>
      <vt:lpstr>PowerPoint Presentation</vt:lpstr>
      <vt:lpstr>Data Cleaning</vt:lpstr>
      <vt:lpstr>Exploratory Data Analysis</vt:lpstr>
      <vt:lpstr>Results and Analysis- Features</vt:lpstr>
      <vt:lpstr>Results and Analysis – Linear Regression</vt:lpstr>
      <vt:lpstr>Recommendations</vt:lpstr>
      <vt:lpstr>Questions?...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Recommendations for Ames, Iowa realtors</dc:title>
  <dc:creator>Taylor Simpson</dc:creator>
  <cp:lastModifiedBy>Taylor Simpson</cp:lastModifiedBy>
  <cp:revision>15</cp:revision>
  <dcterms:created xsi:type="dcterms:W3CDTF">2019-07-01T13:10:25Z</dcterms:created>
  <dcterms:modified xsi:type="dcterms:W3CDTF">2019-07-01T20:57:58Z</dcterms:modified>
</cp:coreProperties>
</file>