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ermanent Marker"/>
      <p:regular r:id="rId13"/>
    </p:embeddedFont>
    <p:embeddedFont>
      <p:font typeface="Shadows Into Light Two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8D61C1-16EF-46FD-A6AA-148BBC7272F9}">
  <a:tblStyle styleId="{808D61C1-16EF-46FD-A6AA-148BBC7272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ermanentMarker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ShadowsIntoLightTw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a3eaa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a3eaa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a3eaab2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a3eaab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a3eaab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a3eaab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a3eaab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a3eaab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a3eaab2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a3eaab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a3eaab2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a3eaab2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ixvWqzL2I-ljwRtJHDH9a8ti58j1XTZQ/view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476813" y="0"/>
            <a:ext cx="8190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DrawGüd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Ben McDermott, Ronan Gissler, Taylor Korte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476813" y="0"/>
            <a:ext cx="8190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836525" y="445025"/>
            <a:ext cx="74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Servo Control and Design Changes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836525" y="1017725"/>
            <a:ext cx="36810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Used the PCA9685 library and linear interpolation to correlate servo angle to pulse width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Redesigned base to better secure to whiteboard and </a:t>
            </a: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</a:t>
            </a: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dded spots for pi and battery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Changed arm design to accommodate big servo at the elbow joint for higher joint torque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970850" y="447580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Ronan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6582" l="2763" r="4205" t="10945"/>
          <a:stretch/>
        </p:blipFill>
        <p:spPr>
          <a:xfrm>
            <a:off x="4736625" y="965063"/>
            <a:ext cx="2691726" cy="3213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7" idx="1"/>
          </p:cNvCxnSpPr>
          <p:nvPr/>
        </p:nvCxnSpPr>
        <p:spPr>
          <a:xfrm flipH="1">
            <a:off x="6729425" y="1165175"/>
            <a:ext cx="1015200" cy="55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6729375" y="1882750"/>
            <a:ext cx="852300" cy="8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7744625" y="9650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Base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835225" y="2462175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Elbow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6361625" y="3377325"/>
            <a:ext cx="1473600" cy="14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835225" y="3357588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Wrist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cxnSp>
        <p:nvCxnSpPr>
          <p:cNvPr id="72" name="Google Shape;72;p14"/>
          <p:cNvCxnSpPr>
            <a:stCxn id="69" idx="1"/>
          </p:cNvCxnSpPr>
          <p:nvPr/>
        </p:nvCxnSpPr>
        <p:spPr>
          <a:xfrm rot="10800000">
            <a:off x="5671625" y="2489175"/>
            <a:ext cx="2163600" cy="173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7592525" y="1727175"/>
            <a:ext cx="8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Shoulder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476813" y="0"/>
            <a:ext cx="8190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836525" y="445025"/>
            <a:ext cx="74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Kinematics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836525" y="1017725"/>
            <a:ext cx="38166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Used the Mathematica template to find the angles for our robot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Converted the Mathematica formulas to Python 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Limited the angles by choosing the joint position that is closest to our current joint position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054325" y="447580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Ben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333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{808D61C1-16EF-46FD-A6AA-148BBC7272F9}</a:tableStyleId>
              </a:tblPr>
              <a:tblGrid>
                <a:gridCol w="868450"/>
                <a:gridCol w="868450"/>
                <a:gridCol w="868450"/>
                <a:gridCol w="868450"/>
                <a:gridCol w="868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Link #</a:t>
                      </a:r>
                      <a:endParaRPr b="1"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aᵢ</a:t>
                      </a:r>
                      <a:endParaRPr b="1"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𝛼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ᵢ</a:t>
                      </a:r>
                      <a:endParaRPr b="1"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d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ᵢ</a:t>
                      </a:r>
                      <a:endParaRPr b="1"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θ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ᵢ</a:t>
                      </a:r>
                      <a:endParaRPr b="1"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1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l₁=143.2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0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0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θ₁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2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l₂=139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0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0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hadows Into Light Two"/>
                          <a:ea typeface="Shadows Into Light Two"/>
                          <a:cs typeface="Shadows Into Light Two"/>
                          <a:sym typeface="Shadows Into Light Two"/>
                        </a:rPr>
                        <a:t>θ₂</a:t>
                      </a:r>
                      <a:endParaRPr>
                        <a:latin typeface="Shadows Into Light Two"/>
                        <a:ea typeface="Shadows Into Light Two"/>
                        <a:cs typeface="Shadows Into Light Two"/>
                        <a:sym typeface="Shadows Into Light Tw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575" y="445025"/>
            <a:ext cx="2871024" cy="28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476813" y="0"/>
            <a:ext cx="8190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836525" y="445025"/>
            <a:ext cx="74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Letter Mapping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90" name="Google Shape;90;p16"/>
          <p:cNvSpPr txBox="1"/>
          <p:nvPr>
            <p:ph idx="4294967295" type="subTitle"/>
          </p:nvPr>
        </p:nvSpPr>
        <p:spPr>
          <a:xfrm>
            <a:off x="836525" y="1017725"/>
            <a:ext cx="3597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Created a function for drawing straight lines by using the numpy function linspace to find equally spaced points between two points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Drew curved lines by scaling and translating the equation of a circle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Scaled the letters to fit into the range of motion of the arm</a:t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968175" y="4517550"/>
            <a:ext cx="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Taylor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950" y="325190"/>
            <a:ext cx="2998776" cy="224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17425"/>
            <a:ext cx="3816825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Creativity and Innovation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 sz="1800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Used python’s input function to allow the user to type the initials they want the robot to write</a:t>
            </a:r>
            <a:endParaRPr sz="1800"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 sz="1800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Magnets allow robot to be mounted on white board</a:t>
            </a:r>
            <a:endParaRPr sz="1800"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 sz="1800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Wrist </a:t>
            </a:r>
            <a:r>
              <a:rPr lang="en" sz="1800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joint is used to keep marker pressed to whiteboard and lift marker in between strokes</a:t>
            </a:r>
            <a:endParaRPr sz="1800">
              <a:solidFill>
                <a:srgbClr val="0000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dows Into Light Two"/>
              <a:buChar char="❏"/>
            </a:pPr>
            <a:r>
              <a:rPr lang="en" sz="1800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</a:t>
            </a:r>
            <a:r>
              <a:rPr lang="en" sz="1800">
                <a:solidFill>
                  <a:srgbClr val="38761D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o</a:t>
            </a:r>
            <a:r>
              <a:rPr lang="en" sz="1800">
                <a:solidFill>
                  <a:srgbClr val="FF99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lo</a:t>
            </a:r>
            <a:r>
              <a:rPr lang="en" sz="1800">
                <a:solidFill>
                  <a:srgbClr val="0000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rf</a:t>
            </a:r>
            <a:r>
              <a:rPr lang="en" sz="1800">
                <a:solidFill>
                  <a:srgbClr val="FF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ul</a:t>
            </a:r>
            <a:r>
              <a:rPr lang="en" sz="1800">
                <a:solidFill>
                  <a:srgbClr val="FF99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!</a:t>
            </a:r>
            <a:endParaRPr sz="1800">
              <a:solidFill>
                <a:srgbClr val="FF9900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356875" y="451752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Taylor</a:t>
            </a:r>
            <a:endParaRPr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pic>
        <p:nvPicPr>
          <p:cNvPr id="102" name="Google Shape;102;p17" title="IMG_9739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825" y="909075"/>
            <a:ext cx="2216050" cy="34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1756" l="6095" r="4531" t="3297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395450" y="1764150"/>
            <a:ext cx="63531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Thanks!</a:t>
            </a:r>
            <a:r>
              <a:rPr lang="en" sz="250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endParaRPr sz="25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473" y="772075"/>
            <a:ext cx="845225" cy="13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3316950" y="2095500"/>
            <a:ext cx="2752450" cy="672350"/>
          </a:xfrm>
          <a:custGeom>
            <a:rect b="b" l="l" r="r" t="t"/>
            <a:pathLst>
              <a:path extrusionOk="0" h="26894" w="110098">
                <a:moveTo>
                  <a:pt x="0" y="25998"/>
                </a:moveTo>
                <a:cubicBezTo>
                  <a:pt x="11405" y="19153"/>
                  <a:pt x="26592" y="26894"/>
                  <a:pt x="39893" y="26894"/>
                </a:cubicBezTo>
                <a:cubicBezTo>
                  <a:pt x="50476" y="26894"/>
                  <a:pt x="60320" y="18407"/>
                  <a:pt x="70821" y="19722"/>
                </a:cubicBezTo>
                <a:cubicBezTo>
                  <a:pt x="79985" y="20869"/>
                  <a:pt x="89589" y="27637"/>
                  <a:pt x="98163" y="24205"/>
                </a:cubicBezTo>
                <a:cubicBezTo>
                  <a:pt x="103166" y="22202"/>
                  <a:pt x="108511" y="18227"/>
                  <a:pt x="109817" y="12999"/>
                </a:cubicBezTo>
                <a:cubicBezTo>
                  <a:pt x="110940" y="8503"/>
                  <a:pt x="106959" y="4145"/>
                  <a:pt x="104887" y="0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