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61"/>
    <p:restoredTop sz="94662"/>
  </p:normalViewPr>
  <p:slideViewPr>
    <p:cSldViewPr snapToGrid="0">
      <p:cViewPr varScale="1">
        <p:scale>
          <a:sx n="85" d="100"/>
          <a:sy n="85" d="100"/>
        </p:scale>
        <p:origin x="184" y="10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9834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8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707f7ecc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707f7ecc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97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707f7ecc3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707f7ecc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52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707f7ecc3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707f7ecc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47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6e662d10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6e662d10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758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6e662d105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6e662d10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54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6e662d10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6e662d10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682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6e662d105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6e662d10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16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6e662d10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6e662d10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53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707f7ecc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707f7ec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59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707f7ecc3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707f7ecc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Kim, Seon Joo, Ng, Hongwei, Winkler, Stefan, Song, Peng, and Fu, Chi-Wing. "Brush-and-drag." (2012): 59-68. Web.</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5086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707f7ecc3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707f7ecc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 Figueirêdo, Hugo Feitosa, Lacerda, Yuri Almeida, De Paiva, Anselmo Cardoso, Casanova, Marco Antonio, and De Souza Baptista, Cláudio. "PhotoGeo: A Photo Digital Library with Spatial-temporal Support and Self-annotation." </a:t>
            </a:r>
            <a:r>
              <a:rPr lang="en" sz="1200" i="1">
                <a:solidFill>
                  <a:schemeClr val="dk1"/>
                </a:solidFill>
                <a:latin typeface="Times New Roman"/>
                <a:ea typeface="Times New Roman"/>
                <a:cs typeface="Times New Roman"/>
                <a:sym typeface="Times New Roman"/>
              </a:rPr>
              <a:t>Multimedia Tools and Applications</a:t>
            </a:r>
            <a:r>
              <a:rPr lang="en" sz="1200">
                <a:solidFill>
                  <a:schemeClr val="dk1"/>
                </a:solidFill>
                <a:latin typeface="Times New Roman"/>
                <a:ea typeface="Times New Roman"/>
                <a:cs typeface="Times New Roman"/>
                <a:sym typeface="Times New Roman"/>
              </a:rPr>
              <a:t> 59.1 (2011): 279-305. Web.</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621851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Automatic Annotation of Family Photo Album</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Taylor Luke and Angela Garcia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Photo Compas</a:t>
            </a:r>
            <a:endParaRPr/>
          </a:p>
        </p:txBody>
      </p:sp>
      <p:sp>
        <p:nvSpPr>
          <p:cNvPr id="122" name="Google Shape;122;p22"/>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Detects events by means of algorithm that focuses on spatial temporal metadata</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Automatically names event and temporary info</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Includes a possible list of people</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Does not include facial recognition</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Provides navigation through photos based on text </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Being able to filter through photos</a:t>
            </a:r>
            <a:endParaRPr sz="1800">
              <a:solidFill>
                <a:srgbClr val="000000"/>
              </a:solidFill>
              <a:latin typeface="Arial"/>
              <a:ea typeface="Arial"/>
              <a:cs typeface="Arial"/>
              <a:sym typeface="Arial"/>
            </a:endParaRPr>
          </a:p>
          <a:p>
            <a:pPr marL="0" lvl="0" indent="0" algn="l" rtl="0">
              <a:spcBef>
                <a:spcPts val="0"/>
              </a:spcBef>
              <a:spcAft>
                <a:spcPts val="1600"/>
              </a:spcAft>
              <a:buNone/>
            </a:pPr>
            <a:endParaRPr sz="1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WWMX (world wide media exchange)</a:t>
            </a:r>
            <a:endParaRPr/>
          </a:p>
        </p:txBody>
      </p:sp>
      <p:sp>
        <p:nvSpPr>
          <p:cNvPr id="128" name="Google Shape;128;p23"/>
          <p:cNvSpPr txBox="1">
            <a:spLocks noGrp="1"/>
          </p:cNvSpPr>
          <p:nvPr>
            <p:ph type="body" idx="1"/>
          </p:nvPr>
        </p:nvSpPr>
        <p:spPr>
          <a:xfrm>
            <a:off x="311700" y="1297500"/>
            <a:ext cx="8520600" cy="3761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Photo digital library system that uses spatial-temporal information to index photos</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Has a multi-modal interface that allows the user to navigate the photos in two ways</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Through a list of photos</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Through a digital map</a:t>
            </a:r>
            <a:endParaRPr sz="1800">
              <a:solidFill>
                <a:srgbClr val="000000"/>
              </a:solidFill>
              <a:latin typeface="Arial"/>
              <a:ea typeface="Arial"/>
              <a:cs typeface="Arial"/>
              <a:sym typeface="Arial"/>
            </a:endParaRPr>
          </a:p>
          <a:p>
            <a:pPr marL="1371600" lvl="2" indent="-342900" algn="just" rtl="0">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Has a search engine that allows to retrieve photos based on the geographical location </a:t>
            </a:r>
            <a:endParaRPr sz="1800">
              <a:solidFill>
                <a:srgbClr val="000000"/>
              </a:solidFill>
              <a:latin typeface="Arial"/>
              <a:ea typeface="Arial"/>
              <a:cs typeface="Arial"/>
              <a:sym typeface="Arial"/>
            </a:endParaRPr>
          </a:p>
          <a:p>
            <a:pPr marL="1371600" lvl="2" indent="-342900" algn="just" rtl="0">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Search engine does not allow user to search people and does not facilitate photo annotation</a:t>
            </a:r>
            <a:endParaRPr sz="1800">
              <a:solidFill>
                <a:srgbClr val="000000"/>
              </a:solidFill>
              <a:latin typeface="Arial"/>
              <a:ea typeface="Arial"/>
              <a:cs typeface="Arial"/>
              <a:sym typeface="Arial"/>
            </a:endParaRPr>
          </a:p>
          <a:p>
            <a:pPr marL="1371600" lvl="2" indent="-342900" algn="just" rtl="0">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Photos are displayed on maps from media dots that are group of photos that are spatially close to one another</a:t>
            </a:r>
            <a:endParaRPr sz="1800">
              <a:solidFill>
                <a:srgbClr val="000000"/>
              </a:solidFill>
              <a:latin typeface="Arial"/>
              <a:ea typeface="Arial"/>
              <a:cs typeface="Arial"/>
              <a:sym typeface="Arial"/>
            </a:endParaRPr>
          </a:p>
          <a:p>
            <a:pPr marL="0" lvl="0" indent="0" algn="l" rtl="0">
              <a:spcBef>
                <a:spcPts val="0"/>
              </a:spcBef>
              <a:spcAft>
                <a:spcPts val="1600"/>
              </a:spcAft>
              <a:buNone/>
            </a:pP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PhotoMap</a:t>
            </a:r>
            <a:endParaRPr/>
          </a:p>
        </p:txBody>
      </p:sp>
      <p:sp>
        <p:nvSpPr>
          <p:cNvPr id="134" name="Google Shape;134;p24"/>
          <p:cNvSpPr txBox="1">
            <a:spLocks noGrp="1"/>
          </p:cNvSpPr>
          <p:nvPr>
            <p:ph type="body" idx="1"/>
          </p:nvPr>
        </p:nvSpPr>
        <p:spPr>
          <a:xfrm>
            <a:off x="261125" y="1290700"/>
            <a:ext cx="8326500" cy="35280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Clr>
                <a:srgbClr val="000000"/>
              </a:buClr>
              <a:buSzPts val="1700"/>
              <a:buFont typeface="Arial"/>
              <a:buAutoNum type="alphaLcPeriod"/>
            </a:pPr>
            <a:r>
              <a:rPr lang="en" sz="1700">
                <a:solidFill>
                  <a:srgbClr val="000000"/>
                </a:solidFill>
                <a:latin typeface="Arial"/>
                <a:ea typeface="Arial"/>
                <a:cs typeface="Arial"/>
                <a:sym typeface="Arial"/>
              </a:rPr>
              <a:t>Automatic annotation is used by using the spatial, temporal, and social context that a photo has</a:t>
            </a:r>
            <a:endParaRPr sz="17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AutoNum type="alphaLcPeriod"/>
            </a:pPr>
            <a:r>
              <a:rPr lang="en" sz="1700">
                <a:solidFill>
                  <a:srgbClr val="000000"/>
                </a:solidFill>
                <a:latin typeface="Arial"/>
                <a:ea typeface="Arial"/>
                <a:cs typeface="Arial"/>
                <a:sym typeface="Arial"/>
              </a:rPr>
              <a:t>Collects metadata based in the weather conditions and nearby significant objects</a:t>
            </a:r>
            <a:endParaRPr sz="17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AutoNum type="alphaLcPeriod"/>
            </a:pPr>
            <a:r>
              <a:rPr lang="en" sz="1700">
                <a:solidFill>
                  <a:srgbClr val="000000"/>
                </a:solidFill>
                <a:latin typeface="Arial"/>
                <a:ea typeface="Arial"/>
                <a:cs typeface="Arial"/>
                <a:sym typeface="Arial"/>
              </a:rPr>
              <a:t>Provides the user with a way that allows to organize, share, and retrieve photos</a:t>
            </a:r>
            <a:endParaRPr sz="17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AutoNum type="alphaLcPeriod"/>
            </a:pPr>
            <a:r>
              <a:rPr lang="en" sz="1700">
                <a:solidFill>
                  <a:srgbClr val="000000"/>
                </a:solidFill>
                <a:latin typeface="Arial"/>
                <a:ea typeface="Arial"/>
                <a:cs typeface="Arial"/>
                <a:sym typeface="Arial"/>
              </a:rPr>
              <a:t>Photo maps uses bluetooth to identify through mobile phones to record spatial moment of the photo being taken</a:t>
            </a:r>
            <a:endParaRPr sz="17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AutoNum type="alphaLcPeriod"/>
            </a:pPr>
            <a:r>
              <a:rPr lang="en" sz="1700">
                <a:solidFill>
                  <a:srgbClr val="000000"/>
                </a:solidFill>
                <a:latin typeface="Arial"/>
                <a:ea typeface="Arial"/>
                <a:cs typeface="Arial"/>
                <a:sym typeface="Arial"/>
              </a:rPr>
              <a:t>Also has a spatial-temporal interface just like WWMX</a:t>
            </a:r>
            <a:endParaRPr sz="17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AutoNum type="alphaLcPeriod"/>
            </a:pPr>
            <a:r>
              <a:rPr lang="en" sz="1700">
                <a:solidFill>
                  <a:srgbClr val="000000"/>
                </a:solidFill>
                <a:latin typeface="Arial"/>
                <a:ea typeface="Arial"/>
                <a:cs typeface="Arial"/>
                <a:sym typeface="Arial"/>
              </a:rPr>
              <a:t>photoMaps expands because it is able to connect to web services to gain more context information</a:t>
            </a:r>
            <a:endParaRPr sz="17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AutoNum type="alphaLcPeriod"/>
            </a:pPr>
            <a:r>
              <a:rPr lang="en" sz="1700">
                <a:solidFill>
                  <a:srgbClr val="000000"/>
                </a:solidFill>
                <a:latin typeface="Arial"/>
                <a:ea typeface="Arial"/>
                <a:cs typeface="Arial"/>
                <a:sym typeface="Arial"/>
              </a:rPr>
              <a:t>Does not automatically organize photos into events </a:t>
            </a:r>
            <a:endParaRPr sz="17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AutoNum type="alphaLcPeriod"/>
            </a:pPr>
            <a:r>
              <a:rPr lang="en" sz="1700">
                <a:solidFill>
                  <a:srgbClr val="000000"/>
                </a:solidFill>
                <a:latin typeface="Arial"/>
                <a:ea typeface="Arial"/>
                <a:cs typeface="Arial"/>
                <a:sym typeface="Arial"/>
              </a:rPr>
              <a:t>Does not have a mechanism to query the metadata of photos.</a:t>
            </a:r>
            <a:endParaRPr sz="1700">
              <a:solidFill>
                <a:srgbClr val="000000"/>
              </a:solidFill>
              <a:latin typeface="Arial"/>
              <a:ea typeface="Arial"/>
              <a:cs typeface="Arial"/>
              <a:sym typeface="Arial"/>
            </a:endParaRPr>
          </a:p>
          <a:p>
            <a:pPr marL="0" lvl="0" indent="0" algn="l" rtl="0">
              <a:spcBef>
                <a:spcPts val="0"/>
              </a:spcBef>
              <a:spcAft>
                <a:spcPts val="1600"/>
              </a:spcAft>
              <a:buNone/>
            </a:pPr>
            <a:endParaRPr sz="17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 Facial Recognition</a:t>
            </a:r>
            <a:endParaRPr/>
          </a:p>
        </p:txBody>
      </p:sp>
      <p:sp>
        <p:nvSpPr>
          <p:cNvPr id="71" name="Google Shape;71;p14"/>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 Even though we use only frontal faces for face recognition, the results for even trained faces are still not very accurate due to the large variation of illumination and expression. </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 The human perception does not make use of facial structure alone to recognize faces. It also uses cues such as color, facial motion, and visual contextual information.</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We improve on face recognition techniques by using eye alignment, delighting and a systematic approach, to increasing the number of training samples. </a:t>
            </a:r>
            <a:endParaRPr sz="17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 Facial Recognition</a:t>
            </a:r>
            <a:endParaRPr/>
          </a:p>
        </p:txBody>
      </p:sp>
      <p:sp>
        <p:nvSpPr>
          <p:cNvPr id="77" name="Google Shape;77;p15"/>
          <p:cNvSpPr txBox="1">
            <a:spLocks noGrp="1"/>
          </p:cNvSpPr>
          <p:nvPr>
            <p:ph type="body" idx="1"/>
          </p:nvPr>
        </p:nvSpPr>
        <p:spPr>
          <a:xfrm>
            <a:off x="311700" y="1302325"/>
            <a:ext cx="8520600" cy="3279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To alleviate the pose problem, eye detection is used to rotate the faces so that the two eyes are horizontal. </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 AdaBoost is a learning algorithm which selects from the training dataset, which are the pixels which represent the best face structure.</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They then employ the pseudo 2DHMM which is a type of method to perform face recognition. </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 The body detection uses the results of image segmentation which is performed with space analysis.</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merging process stops when the average similarity falls below a threshold, which will introduce over-clustering. </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relationship between face recognition and body information can be properly modeled by a graphical model, which is suitable to model the complex relationship between variables.</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16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and Location</a:t>
            </a:r>
            <a:endParaRPr/>
          </a:p>
        </p:txBody>
      </p:sp>
      <p:sp>
        <p:nvSpPr>
          <p:cNvPr id="83" name="Google Shape;83;p16"/>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Social Context= time and location</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Visual Context= body</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Social context information takes advantage of the fact that in a family setting, the same group of people tend to appear in the same social events, and they tend to wear the same clothes in the same events. </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This social context information is used to cluster photos into events, so that the visual context of the recognized faces can be used to find other presence of the same person.</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 social context information is used in two ways: First, it is used to cluster photos into events; Second, it is used to estimate the probability of people’s presence based on the results of face and body recognition.</a:t>
            </a:r>
            <a:endParaRPr sz="17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and Location</a:t>
            </a:r>
            <a:endParaRPr/>
          </a:p>
          <a:p>
            <a:pPr marL="0" lvl="0" indent="0" algn="l" rtl="0">
              <a:spcBef>
                <a:spcPts val="0"/>
              </a:spcBef>
              <a:spcAft>
                <a:spcPts val="0"/>
              </a:spcAft>
              <a:buNone/>
            </a:pPr>
            <a:endParaRPr/>
          </a:p>
        </p:txBody>
      </p:sp>
      <p:sp>
        <p:nvSpPr>
          <p:cNvPr id="89" name="Google Shape;89;p17"/>
          <p:cNvSpPr txBox="1">
            <a:spLocks noGrp="1"/>
          </p:cNvSpPr>
          <p:nvPr>
            <p:ph type="body" idx="1"/>
          </p:nvPr>
        </p:nvSpPr>
        <p:spPr>
          <a:xfrm>
            <a:off x="267450" y="1327375"/>
            <a:ext cx="8609100" cy="3254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Event is important because it provides the basis for using the visual context information for person annotation. </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time-based clustering is based on observations not previously utilized. It works around the fact that the probability of an event ending increases as more photos are taken and the probability of an event ending increases as the time span increases. </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9900FF"/>
              </a:solidFill>
              <a:latin typeface="Arial"/>
              <a:ea typeface="Arial"/>
              <a:cs typeface="Arial"/>
              <a:sym typeface="Arial"/>
            </a:endParaRPr>
          </a:p>
          <a:p>
            <a:pPr marL="457200" lvl="0" indent="0" algn="l" rtl="0">
              <a:spcBef>
                <a:spcPts val="0"/>
              </a:spcBef>
              <a:spcAft>
                <a:spcPts val="0"/>
              </a:spcAft>
              <a:buNone/>
            </a:pPr>
            <a:endParaRPr sz="1200">
              <a:solidFill>
                <a:srgbClr val="9900FF"/>
              </a:solidFill>
              <a:latin typeface="Arial"/>
              <a:ea typeface="Arial"/>
              <a:cs typeface="Arial"/>
              <a:sym typeface="Arial"/>
            </a:endParaRPr>
          </a:p>
          <a:p>
            <a:pPr marL="457200" lvl="0" indent="0" algn="l" rtl="0">
              <a:spcBef>
                <a:spcPts val="0"/>
              </a:spcBef>
              <a:spcAft>
                <a:spcPts val="0"/>
              </a:spcAft>
              <a:buNone/>
            </a:pPr>
            <a:endParaRPr sz="1200">
              <a:solidFill>
                <a:srgbClr val="9900FF"/>
              </a:solidFill>
              <a:latin typeface="Arial"/>
              <a:ea typeface="Arial"/>
              <a:cs typeface="Arial"/>
              <a:sym typeface="Arial"/>
            </a:endParaRPr>
          </a:p>
          <a:p>
            <a:pPr marL="457200" lvl="0" indent="0" algn="l" rtl="0">
              <a:spcBef>
                <a:spcPts val="0"/>
              </a:spcBef>
              <a:spcAft>
                <a:spcPts val="0"/>
              </a:spcAft>
              <a:buNone/>
            </a:pPr>
            <a:endParaRPr sz="1200">
              <a:solidFill>
                <a:srgbClr val="9900FF"/>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 We adopt 4 context estimators: global, event, time-neighboring and people-rank estimators related to person.</a:t>
            </a:r>
            <a:endParaRPr sz="1600">
              <a:solidFill>
                <a:srgbClr val="000000"/>
              </a:solidFill>
              <a:latin typeface="Arial"/>
              <a:ea typeface="Arial"/>
              <a:cs typeface="Arial"/>
              <a:sym typeface="Arial"/>
            </a:endParaRPr>
          </a:p>
          <a:p>
            <a:pPr marL="0" lvl="0" indent="0" algn="l" rtl="0">
              <a:spcBef>
                <a:spcPts val="0"/>
              </a:spcBef>
              <a:spcAft>
                <a:spcPts val="0"/>
              </a:spcAft>
              <a:buNone/>
            </a:pPr>
            <a:r>
              <a:rPr lang="en">
                <a:solidFill>
                  <a:srgbClr val="000000"/>
                </a:solidFill>
                <a:latin typeface="Arial"/>
                <a:ea typeface="Arial"/>
                <a:cs typeface="Arial"/>
                <a:sym typeface="Arial"/>
              </a:rPr>
              <a:t>	</a:t>
            </a:r>
            <a:r>
              <a:rPr lang="en" sz="1600">
                <a:solidFill>
                  <a:srgbClr val="000000"/>
                </a:solidFill>
                <a:latin typeface="Arial"/>
                <a:ea typeface="Arial"/>
                <a:cs typeface="Arial"/>
                <a:sym typeface="Arial"/>
              </a:rPr>
              <a:t>-– Popularity.</a:t>
            </a:r>
            <a:endParaRPr sz="1600">
              <a:solidFill>
                <a:srgbClr val="000000"/>
              </a:solidFill>
              <a:latin typeface="Arial"/>
              <a:ea typeface="Arial"/>
              <a:cs typeface="Arial"/>
              <a:sym typeface="Arial"/>
            </a:endParaRPr>
          </a:p>
          <a:p>
            <a:pPr marL="0" lvl="0" indent="0" algn="l" rtl="0">
              <a:spcBef>
                <a:spcPts val="0"/>
              </a:spcBef>
              <a:spcAft>
                <a:spcPts val="0"/>
              </a:spcAft>
              <a:buNone/>
            </a:pPr>
            <a:r>
              <a:rPr lang="en" sz="1600">
                <a:solidFill>
                  <a:srgbClr val="000000"/>
                </a:solidFill>
                <a:latin typeface="Arial"/>
                <a:ea typeface="Arial"/>
                <a:cs typeface="Arial"/>
                <a:sym typeface="Arial"/>
              </a:rPr>
              <a:t>	-– Co-occurrence</a:t>
            </a:r>
            <a:endParaRPr sz="1600">
              <a:solidFill>
                <a:srgbClr val="000000"/>
              </a:solidFill>
              <a:latin typeface="Arial"/>
              <a:ea typeface="Arial"/>
              <a:cs typeface="Arial"/>
              <a:sym typeface="Arial"/>
            </a:endParaRPr>
          </a:p>
          <a:p>
            <a:pPr marL="0" lvl="0" indent="0" algn="l" rtl="0">
              <a:spcBef>
                <a:spcPts val="0"/>
              </a:spcBef>
              <a:spcAft>
                <a:spcPts val="0"/>
              </a:spcAft>
              <a:buNone/>
            </a:pPr>
            <a:r>
              <a:rPr lang="en" sz="1600">
                <a:solidFill>
                  <a:srgbClr val="000000"/>
                </a:solidFill>
                <a:latin typeface="Arial"/>
                <a:ea typeface="Arial"/>
                <a:cs typeface="Arial"/>
                <a:sym typeface="Arial"/>
              </a:rPr>
              <a:t>	-– Temporal re-occurrence</a:t>
            </a:r>
            <a:endParaRPr sz="1600">
              <a:solidFill>
                <a:srgbClr val="000000"/>
              </a:solidFill>
              <a:latin typeface="Arial"/>
              <a:ea typeface="Arial"/>
              <a:cs typeface="Arial"/>
              <a:sym typeface="Arial"/>
            </a:endParaRPr>
          </a:p>
        </p:txBody>
      </p:sp>
      <p:pic>
        <p:nvPicPr>
          <p:cNvPr id="90" name="Google Shape;90;p17"/>
          <p:cNvPicPr preferRelativeResize="0"/>
          <p:nvPr/>
        </p:nvPicPr>
        <p:blipFill>
          <a:blip r:embed="rId3">
            <a:alphaModFix/>
          </a:blip>
          <a:stretch>
            <a:fillRect/>
          </a:stretch>
        </p:blipFill>
        <p:spPr>
          <a:xfrm>
            <a:off x="643575" y="2889963"/>
            <a:ext cx="2400300" cy="561975"/>
          </a:xfrm>
          <a:prstGeom prst="rect">
            <a:avLst/>
          </a:prstGeom>
          <a:noFill/>
          <a:ln>
            <a:noFill/>
          </a:ln>
        </p:spPr>
      </p:pic>
      <p:pic>
        <p:nvPicPr>
          <p:cNvPr id="91" name="Google Shape;91;p17"/>
          <p:cNvPicPr preferRelativeResize="0"/>
          <p:nvPr/>
        </p:nvPicPr>
        <p:blipFill>
          <a:blip r:embed="rId4">
            <a:alphaModFix/>
          </a:blip>
          <a:stretch>
            <a:fillRect/>
          </a:stretch>
        </p:blipFill>
        <p:spPr>
          <a:xfrm>
            <a:off x="3268225" y="2989123"/>
            <a:ext cx="3411650" cy="51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Narrow selection of people</a:t>
            </a:r>
            <a:endParaRPr/>
          </a:p>
        </p:txBody>
      </p:sp>
      <p:sp>
        <p:nvSpPr>
          <p:cNvPr id="97" name="Google Shape;97;p18"/>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Several semi-automatic annotation systems have been proposed to help users to annotate faces in each photo by suggesting a list of possible names to choose. </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Instead of using the visual content information, Naaman, another author, used only the social context information including the time and location of persons’ occurrence. Based on time and location, clustering is applied to form events.</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 name list is generated based on the combined probability.</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In particular, they used the identities of mobile phones to detect the presence of specific people in the environment, and used this information for effective person identification. </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a:solidFill>
                <a:srgbClr val="9900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interaction </a:t>
            </a:r>
            <a:endParaRPr/>
          </a:p>
        </p:txBody>
      </p:sp>
      <p:sp>
        <p:nvSpPr>
          <p:cNvPr id="103" name="Google Shape;103;p19"/>
          <p:cNvSpPr txBox="1">
            <a:spLocks noGrp="1"/>
          </p:cNvSpPr>
          <p:nvPr>
            <p:ph type="body" idx="1"/>
          </p:nvPr>
        </p:nvSpPr>
        <p:spPr>
          <a:xfrm>
            <a:off x="147325" y="1210800"/>
            <a:ext cx="8278800" cy="393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User interaction:</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Flipping through photos one by one</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Selecting and sorting photos</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Removing photos</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Thumb nailing photos</a:t>
            </a:r>
            <a:endParaRPr sz="1800">
              <a:solidFill>
                <a:srgbClr val="000000"/>
              </a:solidFill>
              <a:latin typeface="Arial"/>
              <a:ea typeface="Arial"/>
              <a:cs typeface="Arial"/>
              <a:sym typeface="Arial"/>
            </a:endParaRPr>
          </a:p>
          <a:p>
            <a:pPr marL="1371600" lvl="2" indent="-342900" algn="just" rtl="0">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Pinning favorites</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Finger gestures:</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Brushing and dragging</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Multitouch base interface:</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Browsing </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Sorting</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Selecting</a:t>
            </a:r>
            <a:endParaRPr sz="1800">
              <a:solidFill>
                <a:srgbClr val="000000"/>
              </a:solidFill>
              <a:latin typeface="Arial"/>
              <a:ea typeface="Arial"/>
              <a:cs typeface="Arial"/>
              <a:sym typeface="Arial"/>
            </a:endParaRPr>
          </a:p>
          <a:p>
            <a:pPr marL="0" lvl="0" indent="0" algn="l" rtl="0">
              <a:spcBef>
                <a:spcPts val="0"/>
              </a:spcBef>
              <a:spcAft>
                <a:spcPts val="1600"/>
              </a:spcAft>
              <a:buNone/>
            </a:pP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Brush and Drag</a:t>
            </a:r>
            <a:endParaRPr/>
          </a:p>
        </p:txBody>
      </p:sp>
      <p:sp>
        <p:nvSpPr>
          <p:cNvPr id="109" name="Google Shape;109;p20"/>
          <p:cNvSpPr txBox="1">
            <a:spLocks noGrp="1"/>
          </p:cNvSpPr>
          <p:nvPr>
            <p:ph type="body" idx="1"/>
          </p:nvPr>
        </p:nvSpPr>
        <p:spPr>
          <a:xfrm>
            <a:off x="311700" y="1505700"/>
            <a:ext cx="8465400" cy="3076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Grouping set of similar photos so that they can be compared by user</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Using the finger gesture of brushing the user can brush the area of interest of the photo </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Can drag and reorder photos in the ranking that is desired</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By ranking photos the user can select and remove any photos they like</a:t>
            </a:r>
            <a:endParaRPr sz="1800">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Font typeface="Arial"/>
              <a:buAutoNum type="alphaLcPeriod"/>
            </a:pPr>
            <a:r>
              <a:rPr lang="en" sz="1800">
                <a:solidFill>
                  <a:srgbClr val="000000"/>
                </a:solidFill>
                <a:latin typeface="Arial"/>
                <a:ea typeface="Arial"/>
                <a:cs typeface="Arial"/>
                <a:sym typeface="Arial"/>
              </a:rPr>
              <a:t>Focus and context:</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Focus: choosing the area that the user wants to emphasize by brushing </a:t>
            </a:r>
            <a:endParaRPr sz="1800">
              <a:solidFill>
                <a:srgbClr val="000000"/>
              </a:solidFill>
              <a:latin typeface="Arial"/>
              <a:ea typeface="Arial"/>
              <a:cs typeface="Arial"/>
              <a:sym typeface="Arial"/>
            </a:endParaRPr>
          </a:p>
          <a:p>
            <a:pPr marL="914400" lvl="1" indent="-342900" algn="just" rtl="0">
              <a:spcBef>
                <a:spcPts val="0"/>
              </a:spcBef>
              <a:spcAft>
                <a:spcPts val="0"/>
              </a:spcAft>
              <a:buClr>
                <a:srgbClr val="000000"/>
              </a:buClr>
              <a:buSzPts val="1800"/>
              <a:buFont typeface="Arial"/>
              <a:buAutoNum type="romanLcPeriod"/>
            </a:pPr>
            <a:r>
              <a:rPr lang="en" sz="1800">
                <a:solidFill>
                  <a:srgbClr val="000000"/>
                </a:solidFill>
                <a:latin typeface="Arial"/>
                <a:ea typeface="Arial"/>
                <a:cs typeface="Arial"/>
                <a:sym typeface="Arial"/>
              </a:rPr>
              <a:t>Context: retraining the overview of the photo</a:t>
            </a:r>
            <a:endParaRPr sz="1800">
              <a:solidFill>
                <a:srgbClr val="000000"/>
              </a:solidFill>
              <a:latin typeface="Arial"/>
              <a:ea typeface="Arial"/>
              <a:cs typeface="Arial"/>
              <a:sym typeface="Arial"/>
            </a:endParaRPr>
          </a:p>
          <a:p>
            <a:pPr marL="0" lvl="0" indent="0" algn="l" rtl="0">
              <a:spcBef>
                <a:spcPts val="0"/>
              </a:spcBef>
              <a:spcAft>
                <a:spcPts val="1600"/>
              </a:spcAft>
              <a:buNone/>
            </a:pP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Demos or experimental feedback</a:t>
            </a:r>
            <a:endParaRPr/>
          </a:p>
        </p:txBody>
      </p:sp>
      <p:sp>
        <p:nvSpPr>
          <p:cNvPr id="115" name="Google Shape;115;p21"/>
          <p:cNvSpPr txBox="1">
            <a:spLocks noGrp="1"/>
          </p:cNvSpPr>
          <p:nvPr>
            <p:ph type="body" idx="1"/>
          </p:nvPr>
        </p:nvSpPr>
        <p:spPr>
          <a:xfrm>
            <a:off x="311725" y="1254600"/>
            <a:ext cx="3999900" cy="30762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Font typeface="Arial"/>
              <a:buAutoNum type="alphaLcPeriod"/>
            </a:pPr>
            <a:r>
              <a:rPr lang="en" sz="1400">
                <a:solidFill>
                  <a:srgbClr val="000000"/>
                </a:solidFill>
                <a:latin typeface="Arial"/>
                <a:ea typeface="Arial"/>
                <a:cs typeface="Arial"/>
                <a:sym typeface="Arial"/>
              </a:rPr>
              <a:t>What is taken into consideration for research:</a:t>
            </a:r>
            <a:endParaRPr sz="140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AutoNum type="romanLcPeriod"/>
            </a:pPr>
            <a:r>
              <a:rPr lang="en" sz="1400">
                <a:solidFill>
                  <a:srgbClr val="000000"/>
                </a:solidFill>
                <a:latin typeface="Arial"/>
                <a:ea typeface="Arial"/>
                <a:cs typeface="Arial"/>
                <a:sym typeface="Arial"/>
              </a:rPr>
              <a:t>Analyzing  how people organize their photos</a:t>
            </a:r>
            <a:endParaRPr sz="140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AutoNum type="romanLcPeriod"/>
            </a:pPr>
            <a:r>
              <a:rPr lang="en" sz="1400">
                <a:solidFill>
                  <a:srgbClr val="000000"/>
                </a:solidFill>
                <a:latin typeface="Arial"/>
                <a:ea typeface="Arial"/>
                <a:cs typeface="Arial"/>
                <a:sym typeface="Arial"/>
              </a:rPr>
              <a:t>Photo organizer → self organization</a:t>
            </a:r>
            <a:endParaRPr sz="140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AutoNum type="romanLcPeriod"/>
            </a:pPr>
            <a:r>
              <a:rPr lang="en" sz="1400">
                <a:solidFill>
                  <a:srgbClr val="000000"/>
                </a:solidFill>
                <a:latin typeface="Arial"/>
                <a:ea typeface="Arial"/>
                <a:cs typeface="Arial"/>
                <a:sym typeface="Arial"/>
              </a:rPr>
              <a:t>Use of thumbnails (pinning favorite photos)</a:t>
            </a:r>
            <a:endParaRPr sz="1400">
              <a:solidFill>
                <a:srgbClr val="000000"/>
              </a:solidFill>
              <a:latin typeface="Arial"/>
              <a:ea typeface="Arial"/>
              <a:cs typeface="Arial"/>
              <a:sym typeface="Arial"/>
            </a:endParaRPr>
          </a:p>
          <a:p>
            <a:pPr marL="457200" lvl="0" indent="-317500" algn="just" rtl="0">
              <a:spcBef>
                <a:spcPts val="0"/>
              </a:spcBef>
              <a:spcAft>
                <a:spcPts val="0"/>
              </a:spcAft>
              <a:buClr>
                <a:srgbClr val="000000"/>
              </a:buClr>
              <a:buSzPts val="1400"/>
              <a:buFont typeface="Arial"/>
              <a:buAutoNum type="alphaLcPeriod"/>
            </a:pPr>
            <a:r>
              <a:rPr lang="en" sz="1400">
                <a:solidFill>
                  <a:srgbClr val="000000"/>
                </a:solidFill>
                <a:latin typeface="Arial"/>
                <a:ea typeface="Arial"/>
                <a:cs typeface="Arial"/>
                <a:sym typeface="Arial"/>
              </a:rPr>
              <a:t>Issues discussed:</a:t>
            </a:r>
            <a:endParaRPr sz="140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AutoNum type="romanLcPeriod"/>
            </a:pPr>
            <a:r>
              <a:rPr lang="en" sz="1400">
                <a:solidFill>
                  <a:srgbClr val="000000"/>
                </a:solidFill>
                <a:latin typeface="Arial"/>
                <a:ea typeface="Arial"/>
                <a:cs typeface="Arial"/>
                <a:sym typeface="Arial"/>
              </a:rPr>
              <a:t>Visual</a:t>
            </a:r>
            <a:endParaRPr sz="140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AutoNum type="romanLcPeriod"/>
            </a:pPr>
            <a:r>
              <a:rPr lang="en" sz="1400">
                <a:solidFill>
                  <a:srgbClr val="000000"/>
                </a:solidFill>
                <a:latin typeface="Arial"/>
                <a:ea typeface="Arial"/>
                <a:cs typeface="Arial"/>
                <a:sym typeface="Arial"/>
              </a:rPr>
              <a:t>Temporal</a:t>
            </a:r>
            <a:endParaRPr sz="140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AutoNum type="romanLcPeriod"/>
            </a:pPr>
            <a:r>
              <a:rPr lang="en" sz="1400">
                <a:solidFill>
                  <a:srgbClr val="000000"/>
                </a:solidFill>
                <a:latin typeface="Arial"/>
                <a:ea typeface="Arial"/>
                <a:cs typeface="Arial"/>
                <a:sym typeface="Arial"/>
              </a:rPr>
              <a:t>Spatial</a:t>
            </a:r>
            <a:endParaRPr sz="1400">
              <a:solidFill>
                <a:srgbClr val="000000"/>
              </a:solidFill>
              <a:latin typeface="Arial"/>
              <a:ea typeface="Arial"/>
              <a:cs typeface="Arial"/>
              <a:sym typeface="Arial"/>
            </a:endParaRPr>
          </a:p>
          <a:p>
            <a:pPr marL="0" lvl="0" indent="0" algn="l" rtl="0">
              <a:spcBef>
                <a:spcPts val="0"/>
              </a:spcBef>
              <a:spcAft>
                <a:spcPts val="1600"/>
              </a:spcAft>
              <a:buNone/>
            </a:pPr>
            <a:endParaRPr sz="1400">
              <a:latin typeface="Arial"/>
              <a:ea typeface="Arial"/>
              <a:cs typeface="Arial"/>
              <a:sym typeface="Arial"/>
            </a:endParaRPr>
          </a:p>
        </p:txBody>
      </p:sp>
      <p:sp>
        <p:nvSpPr>
          <p:cNvPr id="116" name="Google Shape;116;p21"/>
          <p:cNvSpPr txBox="1">
            <a:spLocks noGrp="1"/>
          </p:cNvSpPr>
          <p:nvPr>
            <p:ph type="body" idx="2"/>
          </p:nvPr>
        </p:nvSpPr>
        <p:spPr>
          <a:xfrm>
            <a:off x="4572000" y="1176200"/>
            <a:ext cx="4260300" cy="3967200"/>
          </a:xfrm>
          <a:prstGeom prst="rect">
            <a:avLst/>
          </a:prstGeom>
        </p:spPr>
        <p:txBody>
          <a:bodyPr spcFirstLastPara="1" wrap="square" lIns="91425" tIns="91425" rIns="91425" bIns="91425" anchor="t" anchorCtr="0">
            <a:noAutofit/>
          </a:bodyPr>
          <a:lstStyle/>
          <a:p>
            <a:pPr marL="457200" lvl="0" indent="-307975" algn="just" rtl="0">
              <a:spcBef>
                <a:spcPts val="0"/>
              </a:spcBef>
              <a:spcAft>
                <a:spcPts val="0"/>
              </a:spcAft>
              <a:buClr>
                <a:srgbClr val="000000"/>
              </a:buClr>
              <a:buSzPts val="1250"/>
              <a:buFont typeface="Arial"/>
              <a:buAutoNum type="alphaLcPeriod"/>
            </a:pPr>
            <a:r>
              <a:rPr lang="en" sz="1250">
                <a:solidFill>
                  <a:srgbClr val="000000"/>
                </a:solidFill>
                <a:latin typeface="Arial"/>
                <a:ea typeface="Arial"/>
                <a:cs typeface="Arial"/>
                <a:sym typeface="Arial"/>
              </a:rPr>
              <a:t>Visual </a:t>
            </a:r>
            <a:endParaRPr sz="1250">
              <a:solidFill>
                <a:srgbClr val="000000"/>
              </a:solidFill>
              <a:latin typeface="Arial"/>
              <a:ea typeface="Arial"/>
              <a:cs typeface="Arial"/>
              <a:sym typeface="Arial"/>
            </a:endParaRPr>
          </a:p>
          <a:p>
            <a:pPr marL="914400" lvl="1" indent="-307975" algn="just" rtl="0">
              <a:spcBef>
                <a:spcPts val="0"/>
              </a:spcBef>
              <a:spcAft>
                <a:spcPts val="0"/>
              </a:spcAft>
              <a:buClr>
                <a:srgbClr val="000000"/>
              </a:buClr>
              <a:buSzPts val="1250"/>
              <a:buFont typeface="Arial"/>
              <a:buAutoNum type="romanLcPeriod"/>
            </a:pPr>
            <a:r>
              <a:rPr lang="en" sz="1250">
                <a:solidFill>
                  <a:srgbClr val="000000"/>
                </a:solidFill>
                <a:latin typeface="Arial"/>
                <a:ea typeface="Arial"/>
                <a:cs typeface="Arial"/>
                <a:sym typeface="Arial"/>
              </a:rPr>
              <a:t>Based on photo content</a:t>
            </a:r>
            <a:endParaRPr sz="1250">
              <a:solidFill>
                <a:srgbClr val="000000"/>
              </a:solidFill>
              <a:latin typeface="Arial"/>
              <a:ea typeface="Arial"/>
              <a:cs typeface="Arial"/>
              <a:sym typeface="Arial"/>
            </a:endParaRPr>
          </a:p>
          <a:p>
            <a:pPr marL="914400" lvl="1" indent="-307975" algn="just" rtl="0">
              <a:spcBef>
                <a:spcPts val="0"/>
              </a:spcBef>
              <a:spcAft>
                <a:spcPts val="0"/>
              </a:spcAft>
              <a:buClr>
                <a:srgbClr val="000000"/>
              </a:buClr>
              <a:buSzPts val="1250"/>
              <a:buFont typeface="Arial"/>
              <a:buAutoNum type="romanLcPeriod"/>
            </a:pPr>
            <a:r>
              <a:rPr lang="en" sz="1250">
                <a:solidFill>
                  <a:srgbClr val="000000"/>
                </a:solidFill>
                <a:latin typeface="Arial"/>
                <a:ea typeface="Arial"/>
                <a:cs typeface="Arial"/>
                <a:sym typeface="Arial"/>
              </a:rPr>
              <a:t>Visual features are extracted from the use of content</a:t>
            </a:r>
            <a:endParaRPr sz="1250">
              <a:solidFill>
                <a:srgbClr val="000000"/>
              </a:solidFill>
              <a:latin typeface="Arial"/>
              <a:ea typeface="Arial"/>
              <a:cs typeface="Arial"/>
              <a:sym typeface="Arial"/>
            </a:endParaRPr>
          </a:p>
          <a:p>
            <a:pPr marL="914400" lvl="1" indent="-307975" algn="just" rtl="0">
              <a:spcBef>
                <a:spcPts val="0"/>
              </a:spcBef>
              <a:spcAft>
                <a:spcPts val="0"/>
              </a:spcAft>
              <a:buClr>
                <a:srgbClr val="000000"/>
              </a:buClr>
              <a:buSzPts val="1250"/>
              <a:buFont typeface="Arial"/>
              <a:buAutoNum type="romanLcPeriod"/>
            </a:pPr>
            <a:r>
              <a:rPr lang="en" sz="1250">
                <a:solidFill>
                  <a:srgbClr val="000000"/>
                </a:solidFill>
                <a:latin typeface="Arial"/>
                <a:ea typeface="Arial"/>
                <a:cs typeface="Arial"/>
                <a:sym typeface="Arial"/>
              </a:rPr>
              <a:t>Based information retrieval techniques</a:t>
            </a:r>
            <a:endParaRPr sz="1250">
              <a:solidFill>
                <a:srgbClr val="000000"/>
              </a:solidFill>
              <a:latin typeface="Arial"/>
              <a:ea typeface="Arial"/>
              <a:cs typeface="Arial"/>
              <a:sym typeface="Arial"/>
            </a:endParaRPr>
          </a:p>
          <a:p>
            <a:pPr marL="1371600" lvl="2" indent="-307975" algn="just"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Color</a:t>
            </a:r>
            <a:endParaRPr sz="1250">
              <a:solidFill>
                <a:srgbClr val="000000"/>
              </a:solidFill>
              <a:latin typeface="Arial"/>
              <a:ea typeface="Arial"/>
              <a:cs typeface="Arial"/>
              <a:sym typeface="Arial"/>
            </a:endParaRPr>
          </a:p>
          <a:p>
            <a:pPr marL="1371600" lvl="2" indent="-307975" algn="just"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Texture</a:t>
            </a:r>
            <a:endParaRPr sz="1250">
              <a:solidFill>
                <a:srgbClr val="000000"/>
              </a:solidFill>
              <a:latin typeface="Arial"/>
              <a:ea typeface="Arial"/>
              <a:cs typeface="Arial"/>
              <a:sym typeface="Arial"/>
            </a:endParaRPr>
          </a:p>
          <a:p>
            <a:pPr marL="1371600" lvl="2" indent="-307975" algn="just"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Shape and Structure</a:t>
            </a:r>
            <a:endParaRPr sz="1250">
              <a:solidFill>
                <a:srgbClr val="000000"/>
              </a:solidFill>
              <a:latin typeface="Arial"/>
              <a:ea typeface="Arial"/>
              <a:cs typeface="Arial"/>
              <a:sym typeface="Arial"/>
            </a:endParaRPr>
          </a:p>
          <a:p>
            <a:pPr marL="457200" lvl="0" indent="-307975" algn="just" rtl="0">
              <a:spcBef>
                <a:spcPts val="0"/>
              </a:spcBef>
              <a:spcAft>
                <a:spcPts val="0"/>
              </a:spcAft>
              <a:buClr>
                <a:srgbClr val="000000"/>
              </a:buClr>
              <a:buSzPts val="1250"/>
              <a:buFont typeface="Arial"/>
              <a:buAutoNum type="alphaLcPeriod"/>
            </a:pPr>
            <a:r>
              <a:rPr lang="en" sz="1250">
                <a:solidFill>
                  <a:srgbClr val="000000"/>
                </a:solidFill>
                <a:latin typeface="Arial"/>
                <a:ea typeface="Arial"/>
                <a:cs typeface="Arial"/>
                <a:sym typeface="Arial"/>
              </a:rPr>
              <a:t>Temporal</a:t>
            </a:r>
            <a:endParaRPr sz="1250">
              <a:solidFill>
                <a:srgbClr val="000000"/>
              </a:solidFill>
              <a:latin typeface="Arial"/>
              <a:ea typeface="Arial"/>
              <a:cs typeface="Arial"/>
              <a:sym typeface="Arial"/>
            </a:endParaRPr>
          </a:p>
          <a:p>
            <a:pPr marL="914400" lvl="1" indent="-307975" algn="just" rtl="0">
              <a:spcBef>
                <a:spcPts val="0"/>
              </a:spcBef>
              <a:spcAft>
                <a:spcPts val="0"/>
              </a:spcAft>
              <a:buClr>
                <a:srgbClr val="000000"/>
              </a:buClr>
              <a:buSzPts val="1250"/>
              <a:buFont typeface="Arial"/>
              <a:buAutoNum type="romanLcPeriod"/>
            </a:pPr>
            <a:r>
              <a:rPr lang="en" sz="1250">
                <a:solidFill>
                  <a:srgbClr val="000000"/>
                </a:solidFill>
                <a:latin typeface="Arial"/>
                <a:ea typeface="Arial"/>
                <a:cs typeface="Arial"/>
                <a:sym typeface="Arial"/>
              </a:rPr>
              <a:t>Temporary metadata</a:t>
            </a:r>
            <a:endParaRPr sz="1250">
              <a:solidFill>
                <a:srgbClr val="000000"/>
              </a:solidFill>
              <a:latin typeface="Arial"/>
              <a:ea typeface="Arial"/>
              <a:cs typeface="Arial"/>
              <a:sym typeface="Arial"/>
            </a:endParaRPr>
          </a:p>
          <a:p>
            <a:pPr marL="914400" lvl="1" indent="-307975" algn="just" rtl="0">
              <a:spcBef>
                <a:spcPts val="0"/>
              </a:spcBef>
              <a:spcAft>
                <a:spcPts val="0"/>
              </a:spcAft>
              <a:buClr>
                <a:srgbClr val="000000"/>
              </a:buClr>
              <a:buSzPts val="1250"/>
              <a:buFont typeface="Arial"/>
              <a:buAutoNum type="romanLcPeriod"/>
            </a:pPr>
            <a:r>
              <a:rPr lang="en" sz="1250">
                <a:solidFill>
                  <a:srgbClr val="000000"/>
                </a:solidFill>
                <a:latin typeface="Arial"/>
                <a:ea typeface="Arial"/>
                <a:cs typeface="Arial"/>
                <a:sym typeface="Arial"/>
              </a:rPr>
              <a:t>Using date and time to extract photo from the photo metadata file format</a:t>
            </a:r>
            <a:endParaRPr sz="1250">
              <a:solidFill>
                <a:srgbClr val="000000"/>
              </a:solidFill>
              <a:latin typeface="Arial"/>
              <a:ea typeface="Arial"/>
              <a:cs typeface="Arial"/>
              <a:sym typeface="Arial"/>
            </a:endParaRPr>
          </a:p>
          <a:p>
            <a:pPr marL="457200" lvl="0" indent="-307975" algn="just" rtl="0">
              <a:spcBef>
                <a:spcPts val="0"/>
              </a:spcBef>
              <a:spcAft>
                <a:spcPts val="0"/>
              </a:spcAft>
              <a:buClr>
                <a:srgbClr val="000000"/>
              </a:buClr>
              <a:buSzPts val="1250"/>
              <a:buFont typeface="Arial"/>
              <a:buAutoNum type="alphaLcPeriod"/>
            </a:pPr>
            <a:r>
              <a:rPr lang="en" sz="1250">
                <a:solidFill>
                  <a:srgbClr val="000000"/>
                </a:solidFill>
                <a:latin typeface="Arial"/>
                <a:ea typeface="Arial"/>
                <a:cs typeface="Arial"/>
                <a:sym typeface="Arial"/>
              </a:rPr>
              <a:t>Spatial</a:t>
            </a:r>
            <a:endParaRPr sz="1250">
              <a:solidFill>
                <a:srgbClr val="000000"/>
              </a:solidFill>
              <a:latin typeface="Arial"/>
              <a:ea typeface="Arial"/>
              <a:cs typeface="Arial"/>
              <a:sym typeface="Arial"/>
            </a:endParaRPr>
          </a:p>
          <a:p>
            <a:pPr marL="914400" lvl="1" indent="-307975" algn="just" rtl="0">
              <a:spcBef>
                <a:spcPts val="0"/>
              </a:spcBef>
              <a:spcAft>
                <a:spcPts val="0"/>
              </a:spcAft>
              <a:buClr>
                <a:srgbClr val="000000"/>
              </a:buClr>
              <a:buSzPts val="1250"/>
              <a:buFont typeface="Arial"/>
              <a:buAutoNum type="romanLcPeriod"/>
            </a:pPr>
            <a:r>
              <a:rPr lang="en" sz="1250">
                <a:solidFill>
                  <a:srgbClr val="000000"/>
                </a:solidFill>
                <a:latin typeface="Arial"/>
                <a:ea typeface="Arial"/>
                <a:cs typeface="Arial"/>
                <a:sym typeface="Arial"/>
              </a:rPr>
              <a:t>Based on information given from event:</a:t>
            </a:r>
            <a:endParaRPr sz="1250">
              <a:solidFill>
                <a:srgbClr val="000000"/>
              </a:solidFill>
              <a:latin typeface="Arial"/>
              <a:ea typeface="Arial"/>
              <a:cs typeface="Arial"/>
              <a:sym typeface="Arial"/>
            </a:endParaRPr>
          </a:p>
          <a:p>
            <a:pPr marL="1371600" lvl="2" indent="-307975" algn="just"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Who</a:t>
            </a:r>
            <a:endParaRPr sz="1250">
              <a:solidFill>
                <a:srgbClr val="000000"/>
              </a:solidFill>
              <a:latin typeface="Arial"/>
              <a:ea typeface="Arial"/>
              <a:cs typeface="Arial"/>
              <a:sym typeface="Arial"/>
            </a:endParaRPr>
          </a:p>
          <a:p>
            <a:pPr marL="1371600" lvl="2" indent="-307975" algn="just"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When</a:t>
            </a:r>
            <a:endParaRPr sz="1250">
              <a:solidFill>
                <a:srgbClr val="000000"/>
              </a:solidFill>
              <a:latin typeface="Arial"/>
              <a:ea typeface="Arial"/>
              <a:cs typeface="Arial"/>
              <a:sym typeface="Arial"/>
            </a:endParaRPr>
          </a:p>
          <a:p>
            <a:pPr marL="1371600" lvl="2" indent="-307975" algn="just"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Where</a:t>
            </a:r>
            <a:endParaRPr sz="1250">
              <a:solidFill>
                <a:srgbClr val="000000"/>
              </a:solidFill>
              <a:latin typeface="Arial"/>
              <a:ea typeface="Arial"/>
              <a:cs typeface="Arial"/>
              <a:sym typeface="Arial"/>
            </a:endParaRPr>
          </a:p>
          <a:p>
            <a:pPr marL="0" lvl="0" indent="0" algn="l" rtl="0">
              <a:spcBef>
                <a:spcPts val="0"/>
              </a:spcBef>
              <a:spcAft>
                <a:spcPts val="1600"/>
              </a:spcAft>
              <a:buNone/>
            </a:pPr>
            <a:endParaRPr sz="125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1093</Words>
  <Application>Microsoft Macintosh PowerPoint</Application>
  <PresentationFormat>On-screen Show (16:9)</PresentationFormat>
  <Paragraphs>106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Merriweather</vt:lpstr>
      <vt:lpstr>Times New Roman</vt:lpstr>
      <vt:lpstr>Roboto</vt:lpstr>
      <vt:lpstr>Paradigm</vt:lpstr>
      <vt:lpstr>Automatic Annotation of Family Photo Album</vt:lpstr>
      <vt:lpstr>Visual Facial Recognition</vt:lpstr>
      <vt:lpstr>Visual Facial Recognition</vt:lpstr>
      <vt:lpstr>Time and Location</vt:lpstr>
      <vt:lpstr>Time and Location </vt:lpstr>
      <vt:lpstr>Narrow selection of people</vt:lpstr>
      <vt:lpstr>User interaction </vt:lpstr>
      <vt:lpstr>Brush and Drag</vt:lpstr>
      <vt:lpstr>Demos or experimental feedback</vt:lpstr>
      <vt:lpstr>Photo Compas</vt:lpstr>
      <vt:lpstr>WWMX (world wide media exchange)</vt:lpstr>
      <vt:lpstr>PhotoMap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Annotation of Family Photo Album</dc:title>
  <cp:lastModifiedBy>Taylor Luke</cp:lastModifiedBy>
  <cp:revision>1</cp:revision>
  <dcterms:modified xsi:type="dcterms:W3CDTF">2020-12-11T21:50:29Z</dcterms:modified>
</cp:coreProperties>
</file>