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6"/>
    <a:srgbClr val="D5D6DD"/>
    <a:srgbClr val="E3E3E8"/>
    <a:srgbClr val="A7A9B6"/>
    <a:srgbClr val="D5D6DE"/>
    <a:srgbClr val="6CCDCC"/>
    <a:srgbClr val="BEFE06"/>
    <a:srgbClr val="CDFA6B"/>
    <a:srgbClr val="CFF96B"/>
    <a:srgbClr val="FED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"/>
    <p:restoredTop sz="94839"/>
  </p:normalViewPr>
  <p:slideViewPr>
    <p:cSldViewPr snapToGrid="0" snapToObjects="1">
      <p:cViewPr varScale="1">
        <p:scale>
          <a:sx n="155" d="100"/>
          <a:sy n="155" d="100"/>
        </p:scale>
        <p:origin x="6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DA7C8-B8A0-A848-B74E-D5D90410639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E56F-7BFE-9340-824D-936DBD7FD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8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sk Title">
            <a:extLst>
              <a:ext uri="{FF2B5EF4-FFF2-40B4-BE49-F238E27FC236}">
                <a16:creationId xmlns:a16="http://schemas.microsoft.com/office/drawing/2014/main" id="{B5C85F43-F99B-5843-A92B-5D1996C6B5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484" y="1357149"/>
            <a:ext cx="3601849" cy="676631"/>
          </a:xfrm>
          <a:prstGeom prst="rect">
            <a:avLst/>
          </a:prstGeom>
        </p:spPr>
        <p:txBody>
          <a:bodyPr lIns="45720" rIns="45720"/>
          <a:lstStyle>
            <a:lvl1pPr algn="ctr">
              <a:buNone/>
              <a:defRPr lang="en-US" sz="2100" kern="1200" spc="20" dirty="0">
                <a:solidFill>
                  <a:prstClr val="black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Bureau Agreements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24ED3D85-B9EF-2B49-A19E-3E688E721796}"/>
              </a:ext>
            </a:extLst>
          </p:cNvPr>
          <p:cNvSpPr/>
          <p:nvPr userDrawn="1"/>
        </p:nvSpPr>
        <p:spPr>
          <a:xfrm>
            <a:off x="479503" y="2033781"/>
            <a:ext cx="3579542" cy="3590688"/>
          </a:xfrm>
          <a:prstGeom prst="roundRect">
            <a:avLst>
              <a:gd name="adj" fmla="val 230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k Grid Image">
            <a:extLst>
              <a:ext uri="{FF2B5EF4-FFF2-40B4-BE49-F238E27FC236}">
                <a16:creationId xmlns:a16="http://schemas.microsoft.com/office/drawing/2014/main" id="{13CFF659-382C-0846-ACB6-0122E219F6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560" y="2114472"/>
            <a:ext cx="3247128" cy="2967008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5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DDBD1820-4057-5D48-8131-7B59362C761B}"/>
              </a:ext>
            </a:extLst>
          </p:cNvPr>
          <p:cNvSpPr/>
          <p:nvPr userDrawn="1"/>
        </p:nvSpPr>
        <p:spPr>
          <a:xfrm>
            <a:off x="553661" y="6140961"/>
            <a:ext cx="1045462" cy="228034"/>
          </a:xfrm>
          <a:prstGeom prst="roundRect">
            <a:avLst>
              <a:gd name="adj" fmla="val 22557"/>
            </a:avLst>
          </a:prstGeom>
          <a:solidFill>
            <a:srgbClr val="E3E3E8"/>
          </a:solidFill>
          <a:ln w="6350">
            <a:solidFill>
              <a:srgbClr val="A7A9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49" name="Owner Tag">
            <a:extLst>
              <a:ext uri="{FF2B5EF4-FFF2-40B4-BE49-F238E27FC236}">
                <a16:creationId xmlns:a16="http://schemas.microsoft.com/office/drawing/2014/main" id="{09EF675C-34DF-0640-A912-767B7E8AFC4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3661" y="6140950"/>
            <a:ext cx="1045462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Owner Tag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DC6D532-2F5F-8441-A372-DE5A8E38F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22" y="214653"/>
            <a:ext cx="11254312" cy="945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Bureaus Move Slowly With Agreements and Put Pressure on Timelines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DC0872BC-88DB-D645-8F50-B78A5E3C74F7}"/>
              </a:ext>
            </a:extLst>
          </p:cNvPr>
          <p:cNvSpPr/>
          <p:nvPr userDrawn="1"/>
        </p:nvSpPr>
        <p:spPr>
          <a:xfrm>
            <a:off x="1262360" y="5237816"/>
            <a:ext cx="913230" cy="228036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FF607F"/>
              </a:gs>
              <a:gs pos="51000">
                <a:srgbClr val="FD034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Inherent Risk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671663-0000-E94A-BB4D-127F99EACEBD}"/>
              </a:ext>
            </a:extLst>
          </p:cNvPr>
          <p:cNvSpPr/>
          <p:nvPr userDrawn="1"/>
        </p:nvSpPr>
        <p:spPr>
          <a:xfrm>
            <a:off x="2361553" y="5237810"/>
            <a:ext cx="922764" cy="228035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91C8F2"/>
              </a:gs>
              <a:gs pos="47000">
                <a:srgbClr val="4375F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Residual Risk</a:t>
            </a: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825AC97F-48AE-2F41-88D6-204AAA640DCE}"/>
              </a:ext>
            </a:extLst>
          </p:cNvPr>
          <p:cNvSpPr/>
          <p:nvPr userDrawn="1"/>
        </p:nvSpPr>
        <p:spPr>
          <a:xfrm>
            <a:off x="1752418" y="6140961"/>
            <a:ext cx="1043734" cy="228034"/>
          </a:xfrm>
          <a:prstGeom prst="roundRect">
            <a:avLst>
              <a:gd name="adj" fmla="val 22557"/>
            </a:avLst>
          </a:prstGeom>
          <a:solidFill>
            <a:srgbClr val="E3E3E8"/>
          </a:solidFill>
          <a:ln w="6350">
            <a:solidFill>
              <a:srgbClr val="A7A9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5644FA8F-C741-1742-ACD1-767154621BC7}"/>
              </a:ext>
            </a:extLst>
          </p:cNvPr>
          <p:cNvSpPr/>
          <p:nvPr userDrawn="1"/>
        </p:nvSpPr>
        <p:spPr>
          <a:xfrm>
            <a:off x="2949448" y="6140961"/>
            <a:ext cx="1055977" cy="228034"/>
          </a:xfrm>
          <a:prstGeom prst="roundRect">
            <a:avLst>
              <a:gd name="adj" fmla="val 22557"/>
            </a:avLst>
          </a:prstGeom>
          <a:solidFill>
            <a:srgbClr val="E3E3E8"/>
          </a:solidFill>
          <a:ln w="6350">
            <a:solidFill>
              <a:srgbClr val="A7A9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9F61D-1E4D-A04F-A26B-286B1219C531}"/>
              </a:ext>
            </a:extLst>
          </p:cNvPr>
          <p:cNvSpPr/>
          <p:nvPr userDrawn="1"/>
        </p:nvSpPr>
        <p:spPr>
          <a:xfrm>
            <a:off x="1686246" y="5794793"/>
            <a:ext cx="650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venir Book" panose="02000503020000020003" pitchFamily="2" charset="0"/>
              </a:rPr>
              <a:t>Status</a:t>
            </a:r>
            <a:r>
              <a:rPr lang="en-US" sz="900" dirty="0">
                <a:latin typeface="Avenir Book" panose="02000503020000020003" pitchFamily="2" charset="0"/>
              </a:rPr>
              <a:t>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 panose="02000506030000020004" pitchFamily="2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185A25-C57F-4F40-ADD3-2E43F72DDB06}"/>
              </a:ext>
            </a:extLst>
          </p:cNvPr>
          <p:cNvSpPr/>
          <p:nvPr userDrawn="1"/>
        </p:nvSpPr>
        <p:spPr>
          <a:xfrm>
            <a:off x="487204" y="5805657"/>
            <a:ext cx="99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venir Book" panose="02000503020000020003" pitchFamily="2" charset="0"/>
              </a:rPr>
              <a:t>Ownership: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 panose="02000506030000020004" pitchFamily="2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23D40-0A01-2549-A91C-D2ACB35351C6}"/>
              </a:ext>
            </a:extLst>
          </p:cNvPr>
          <p:cNvSpPr/>
          <p:nvPr userDrawn="1"/>
        </p:nvSpPr>
        <p:spPr>
          <a:xfrm>
            <a:off x="2896442" y="5787142"/>
            <a:ext cx="565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venir Book" panose="02000503020000020003" pitchFamily="2" charset="0"/>
              </a:rPr>
              <a:t>Type: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 panose="02000506030000020004" pitchFamily="2" charset="0"/>
              <a:ea typeface="+mn-ea"/>
              <a:cs typeface="+mn-cs"/>
            </a:endParaRPr>
          </a:p>
        </p:txBody>
      </p: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6E0CE573-6914-2C47-B1EF-10FFA5ADD49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9950857"/>
              </p:ext>
            </p:extLst>
          </p:nvPr>
        </p:nvGraphicFramePr>
        <p:xfrm>
          <a:off x="4546698" y="1666994"/>
          <a:ext cx="7194818" cy="185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84">
                  <a:extLst>
                    <a:ext uri="{9D8B030D-6E8A-4147-A177-3AD203B41FA5}">
                      <a16:colId xmlns:a16="http://schemas.microsoft.com/office/drawing/2014/main" val="1687036990"/>
                    </a:ext>
                  </a:extLst>
                </a:gridCol>
                <a:gridCol w="230659">
                  <a:extLst>
                    <a:ext uri="{9D8B030D-6E8A-4147-A177-3AD203B41FA5}">
                      <a16:colId xmlns:a16="http://schemas.microsoft.com/office/drawing/2014/main" val="2444300623"/>
                    </a:ext>
                  </a:extLst>
                </a:gridCol>
                <a:gridCol w="2183027">
                  <a:extLst>
                    <a:ext uri="{9D8B030D-6E8A-4147-A177-3AD203B41FA5}">
                      <a16:colId xmlns:a16="http://schemas.microsoft.com/office/drawing/2014/main" val="2703337248"/>
                    </a:ext>
                  </a:extLst>
                </a:gridCol>
                <a:gridCol w="214184">
                  <a:extLst>
                    <a:ext uri="{9D8B030D-6E8A-4147-A177-3AD203B41FA5}">
                      <a16:colId xmlns:a16="http://schemas.microsoft.com/office/drawing/2014/main" val="2234281436"/>
                    </a:ext>
                  </a:extLst>
                </a:gridCol>
                <a:gridCol w="2284564">
                  <a:extLst>
                    <a:ext uri="{9D8B030D-6E8A-4147-A177-3AD203B41FA5}">
                      <a16:colId xmlns:a16="http://schemas.microsoft.com/office/drawing/2014/main" val="532939856"/>
                    </a:ext>
                  </a:extLst>
                </a:gridCol>
              </a:tblGrid>
              <a:tr h="315174">
                <a:tc gridSpan="5"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5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CEI Risk Description</a:t>
                      </a:r>
                      <a:endParaRPr kumimoji="0" lang="en-US" sz="15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en-US" sz="900" kern="1200" dirty="0">
                        <a:solidFill>
                          <a:srgbClr val="000000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24438"/>
                  </a:ext>
                </a:extLst>
              </a:tr>
              <a:tr h="70541">
                <a:tc gridSpan="5"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5735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400" b="0" i="0" u="none" strike="noStrike" kern="1200" cap="none" spc="1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Cause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FF607F"/>
                        </a:gs>
                        <a:gs pos="28000">
                          <a:srgbClr val="FD034F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400" b="0" i="0" u="none" strike="noStrike" kern="1200" cap="none" spc="1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Effect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FF607F"/>
                        </a:gs>
                        <a:gs pos="28000">
                          <a:srgbClr val="FD034F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en-US" sz="900" kern="1200" dirty="0">
                        <a:solidFill>
                          <a:srgbClr val="000000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400" b="0" i="0" u="none" strike="noStrike" kern="1200" cap="none" spc="1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FF607F"/>
                        </a:gs>
                        <a:gs pos="28000">
                          <a:srgbClr val="FD034F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09119933"/>
                  </a:ext>
                </a:extLst>
              </a:tr>
              <a:tr h="88785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96886"/>
                  </a:ext>
                </a:extLst>
              </a:tr>
              <a:tr h="1015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A9B6"/>
                          </a:solidFill>
                          <a:effectLst/>
                          <a:uLnTx/>
                          <a:uFillTx/>
                          <a:latin typeface="Font Awesome 5 Free Solid" panose="02000503000000000000" pitchFamily="2" charset="2"/>
                          <a:ea typeface="+mn-ea"/>
                          <a:cs typeface="+mn-cs"/>
                        </a:rPr>
                        <a:t></a:t>
                      </a: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rgbClr val="A7A9B6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A9B6"/>
                          </a:solidFill>
                          <a:effectLst/>
                          <a:uLnTx/>
                          <a:uFillTx/>
                          <a:latin typeface="Font Awesome 5 Free Solid" panose="02000503000000000000" pitchFamily="2" charset="2"/>
                          <a:ea typeface="+mn-ea"/>
                          <a:cs typeface="+mn-cs"/>
                        </a:rPr>
                        <a:t></a:t>
                      </a:r>
                      <a:endParaRPr lang="en-US" sz="900" kern="1200" dirty="0">
                        <a:solidFill>
                          <a:srgbClr val="A7A9B6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0634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3E10E7D-6422-BB4D-9C85-7A5CA84C757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6326136"/>
              </p:ext>
            </p:extLst>
          </p:nvPr>
        </p:nvGraphicFramePr>
        <p:xfrm>
          <a:off x="4568551" y="3716771"/>
          <a:ext cx="7194819" cy="2119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538">
                  <a:extLst>
                    <a:ext uri="{9D8B030D-6E8A-4147-A177-3AD203B41FA5}">
                      <a16:colId xmlns:a16="http://schemas.microsoft.com/office/drawing/2014/main" val="2703337248"/>
                    </a:ext>
                  </a:extLst>
                </a:gridCol>
                <a:gridCol w="222422">
                  <a:extLst>
                    <a:ext uri="{9D8B030D-6E8A-4147-A177-3AD203B41FA5}">
                      <a16:colId xmlns:a16="http://schemas.microsoft.com/office/drawing/2014/main" val="2234281436"/>
                    </a:ext>
                  </a:extLst>
                </a:gridCol>
                <a:gridCol w="3610859">
                  <a:extLst>
                    <a:ext uri="{9D8B030D-6E8A-4147-A177-3AD203B41FA5}">
                      <a16:colId xmlns:a16="http://schemas.microsoft.com/office/drawing/2014/main" val="532939856"/>
                    </a:ext>
                  </a:extLst>
                </a:gridCol>
              </a:tblGrid>
              <a:tr h="31952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Action Plan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rgbClr val="000000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877592"/>
                  </a:ext>
                </a:extLst>
              </a:tr>
              <a:tr h="834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5325"/>
                  </a:ext>
                </a:extLst>
              </a:tr>
              <a:tr h="36687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400" b="0" i="0" u="none" strike="noStrike" kern="1200" cap="none" spc="1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Mitigation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91C8F2"/>
                        </a:gs>
                        <a:gs pos="57000">
                          <a:srgbClr val="4375FF">
                            <a:lumMod val="100000"/>
                          </a:srgb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rgbClr val="000000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sz="1400" b="0" i="0" u="none" strike="noStrike" kern="1200" cap="none" spc="1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Contingency</a:t>
                      </a: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91C8F2"/>
                        </a:gs>
                        <a:gs pos="47000">
                          <a:srgbClr val="4375FF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09119933"/>
                  </a:ext>
                </a:extLst>
              </a:tr>
              <a:tr h="81511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3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3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407283"/>
                  </a:ext>
                </a:extLst>
              </a:tr>
              <a:tr h="1267799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A9B6"/>
                          </a:solidFill>
                          <a:effectLst/>
                          <a:uLnTx/>
                          <a:uFillTx/>
                          <a:latin typeface="Font Awesome 5 Free Solid" panose="02000503000000000000" pitchFamily="2" charset="2"/>
                          <a:ea typeface="+mn-ea"/>
                          <a:cs typeface="+mn-cs"/>
                        </a:rPr>
                        <a:t></a:t>
                      </a:r>
                      <a:endParaRPr lang="en-US" dirty="0">
                        <a:solidFill>
                          <a:srgbClr val="A7A9B6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/>
                      </a:pPr>
                      <a:endParaRPr kumimoji="0" lang="en-US" sz="1400" b="0" i="0" u="none" strike="noStrike" kern="1200" cap="none" spc="1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A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1978"/>
                  </a:ext>
                </a:extLst>
              </a:tr>
            </a:tbl>
          </a:graphicData>
        </a:graphic>
      </p:graphicFrame>
      <p:sp>
        <p:nvSpPr>
          <p:cNvPr id="20" name="Status Tag">
            <a:extLst>
              <a:ext uri="{FF2B5EF4-FFF2-40B4-BE49-F238E27FC236}">
                <a16:creationId xmlns:a16="http://schemas.microsoft.com/office/drawing/2014/main" id="{D3664F72-1CCA-8143-98E1-6903E324243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46543" y="6146893"/>
            <a:ext cx="1045462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Status Tag</a:t>
            </a:r>
          </a:p>
        </p:txBody>
      </p:sp>
      <p:sp>
        <p:nvSpPr>
          <p:cNvPr id="26" name="Type Tag">
            <a:extLst>
              <a:ext uri="{FF2B5EF4-FFF2-40B4-BE49-F238E27FC236}">
                <a16:creationId xmlns:a16="http://schemas.microsoft.com/office/drawing/2014/main" id="{3A1D8667-8761-E54C-AE38-769594A554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54705" y="6137538"/>
            <a:ext cx="1045462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Type Tag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78AB5-25A7-8947-A089-03160DF8AF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6600" y="2489700"/>
            <a:ext cx="2278063" cy="1030287"/>
          </a:xfrm>
          <a:prstGeom prst="rect">
            <a:avLst/>
          </a:prstGeom>
        </p:spPr>
        <p:txBody>
          <a:bodyPr lIns="91440" tIns="182880" bIns="182880" anchor="ctr">
            <a:noAutofit/>
          </a:bodyPr>
          <a:lstStyle>
            <a:lvl1pPr marL="4763" indent="-4763">
              <a:buNone/>
              <a:tabLst/>
              <a:defRPr lang="en-US" sz="1200" kern="1200" spc="20" baseline="0" dirty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C8FC588-A934-E742-A141-AB23EF8F18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3453" y="2490747"/>
            <a:ext cx="2278063" cy="1030287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F8615797-A46C-E549-9513-D3BDEA21A3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54808" y="2489700"/>
            <a:ext cx="2186083" cy="1030287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FAE10956-1FD4-384A-AE70-CFF541BD2E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5165" y="4581230"/>
            <a:ext cx="3351654" cy="1254722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C5B5482-B476-0C49-BA12-C0FB5D9A4A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50162" y="4581230"/>
            <a:ext cx="3619263" cy="1256596"/>
          </a:xfrm>
          <a:prstGeom prst="rect">
            <a:avLst/>
          </a:prstGeom>
        </p:spPr>
        <p:txBody>
          <a:bodyPr tIns="182880" bIns="182880" anchor="ctr"/>
          <a:lstStyle>
            <a:lvl1pPr marL="4763" indent="-4763"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A10A6F-0C51-4043-B1C5-AEF94E859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490" y="238539"/>
            <a:ext cx="11720223" cy="636104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35FDEBD-C520-FB40-982C-D462F88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3120275"/>
            <a:ext cx="10774017" cy="832892"/>
          </a:xfrm>
          <a:prstGeom prst="rect">
            <a:avLst/>
          </a:prstGeom>
        </p:spPr>
        <p:txBody>
          <a:bodyPr tIns="201168"/>
          <a:lstStyle>
            <a:lvl1pPr marL="0" marR="0" indent="0" algn="ctr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B9C4B5-231E-9944-BF9B-78BBBC723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715" y="4021866"/>
            <a:ext cx="10774017" cy="245337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1800" b="0" i="0" u="none" strike="noStrike" kern="1200" cap="none" spc="2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" panose="02000503020000020003" pitchFamily="2" charset="0"/>
                <a:ea typeface="+mj-ea"/>
                <a:cs typeface="+mj-cs"/>
              </a:defRPr>
            </a:lvl1pPr>
            <a:lvl2pPr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A6F1574-4576-004B-8C8E-70AF22918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715" y="4343402"/>
            <a:ext cx="10774018" cy="245337"/>
          </a:xfrm>
          <a:prstGeom prst="rect">
            <a:avLst/>
          </a:prstGeom>
        </p:spPr>
        <p:txBody>
          <a:bodyPr/>
          <a:lstStyle>
            <a:lvl1pPr algn="ctr">
              <a:buNone/>
              <a:defRPr kumimoji="0" lang="en-US" sz="1800" b="0" i="0" u="none" strike="noStrike" kern="1200" cap="none" spc="2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" panose="02000503020000020003" pitchFamily="2" charset="0"/>
                <a:ea typeface="+mj-ea"/>
                <a:cs typeface="+mj-cs"/>
              </a:defRPr>
            </a:lvl1pPr>
            <a:lvl2pPr>
              <a:buNone/>
              <a:defRPr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2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B9A2E0C-37E3-5149-A231-86E69FEBC2E2}"/>
              </a:ext>
            </a:extLst>
          </p:cNvPr>
          <p:cNvSpPr/>
          <p:nvPr userDrawn="1"/>
        </p:nvSpPr>
        <p:spPr>
          <a:xfrm>
            <a:off x="562995" y="787720"/>
            <a:ext cx="150616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7D1C6F8A-3B28-A440-8A0A-48188671CC3A}"/>
              </a:ext>
            </a:extLst>
          </p:cNvPr>
          <p:cNvSpPr/>
          <p:nvPr userDrawn="1"/>
        </p:nvSpPr>
        <p:spPr>
          <a:xfrm>
            <a:off x="2478492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59C98EED-109B-E54C-9D7F-B15DE04D834F}"/>
              </a:ext>
            </a:extLst>
          </p:cNvPr>
          <p:cNvSpPr/>
          <p:nvPr userDrawn="1"/>
        </p:nvSpPr>
        <p:spPr>
          <a:xfrm>
            <a:off x="4385813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8">
            <a:extLst>
              <a:ext uri="{FF2B5EF4-FFF2-40B4-BE49-F238E27FC236}">
                <a16:creationId xmlns:a16="http://schemas.microsoft.com/office/drawing/2014/main" id="{C884EF7E-42B5-1B48-96CA-2EF0D0F8FA4C}"/>
              </a:ext>
            </a:extLst>
          </p:cNvPr>
          <p:cNvSpPr/>
          <p:nvPr userDrawn="1"/>
        </p:nvSpPr>
        <p:spPr>
          <a:xfrm>
            <a:off x="6300883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8">
            <a:extLst>
              <a:ext uri="{FF2B5EF4-FFF2-40B4-BE49-F238E27FC236}">
                <a16:creationId xmlns:a16="http://schemas.microsoft.com/office/drawing/2014/main" id="{E038514C-CCBF-8F48-BF61-E33035B729CB}"/>
              </a:ext>
            </a:extLst>
          </p:cNvPr>
          <p:cNvSpPr/>
          <p:nvPr userDrawn="1"/>
        </p:nvSpPr>
        <p:spPr>
          <a:xfrm>
            <a:off x="8215953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BF10DDDD-7840-EA4C-A7D0-C6E0B014746C}"/>
              </a:ext>
            </a:extLst>
          </p:cNvPr>
          <p:cNvSpPr/>
          <p:nvPr userDrawn="1"/>
        </p:nvSpPr>
        <p:spPr>
          <a:xfrm>
            <a:off x="10131021" y="819250"/>
            <a:ext cx="1514730" cy="1514179"/>
          </a:xfrm>
          <a:prstGeom prst="roundRect">
            <a:avLst>
              <a:gd name="adj" fmla="val 63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14300" dir="27000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D7D23-ED3E-0843-A75B-DFE0C2AE158B}"/>
              </a:ext>
            </a:extLst>
          </p:cNvPr>
          <p:cNvGrpSpPr/>
          <p:nvPr userDrawn="1"/>
        </p:nvGrpSpPr>
        <p:grpSpPr>
          <a:xfrm>
            <a:off x="494722" y="4888351"/>
            <a:ext cx="11147626" cy="1611114"/>
            <a:chOff x="476181" y="4860967"/>
            <a:chExt cx="11147626" cy="1611114"/>
          </a:xfrm>
        </p:grpSpPr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12AA3B58-0174-B042-ADFE-D5666E0F1D94}"/>
                </a:ext>
              </a:extLst>
            </p:cNvPr>
            <p:cNvSpPr/>
            <p:nvPr userDrawn="1"/>
          </p:nvSpPr>
          <p:spPr>
            <a:xfrm>
              <a:off x="2396639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8BACA6DD-6750-314F-BC9A-52E3ED132A50}"/>
                </a:ext>
              </a:extLst>
            </p:cNvPr>
            <p:cNvSpPr/>
            <p:nvPr userDrawn="1"/>
          </p:nvSpPr>
          <p:spPr>
            <a:xfrm>
              <a:off x="47618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1CCB6203-847D-8746-91EF-9877909AE3EE}"/>
                </a:ext>
              </a:extLst>
            </p:cNvPr>
            <p:cNvSpPr/>
            <p:nvPr userDrawn="1"/>
          </p:nvSpPr>
          <p:spPr>
            <a:xfrm>
              <a:off x="4317097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8">
              <a:extLst>
                <a:ext uri="{FF2B5EF4-FFF2-40B4-BE49-F238E27FC236}">
                  <a16:creationId xmlns:a16="http://schemas.microsoft.com/office/drawing/2014/main" id="{BD97F1B2-D02A-6444-9DBC-CA0166CC62CE}"/>
                </a:ext>
              </a:extLst>
            </p:cNvPr>
            <p:cNvSpPr/>
            <p:nvPr userDrawn="1"/>
          </p:nvSpPr>
          <p:spPr>
            <a:xfrm>
              <a:off x="6237555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Rounded Corners 8">
              <a:extLst>
                <a:ext uri="{FF2B5EF4-FFF2-40B4-BE49-F238E27FC236}">
                  <a16:creationId xmlns:a16="http://schemas.microsoft.com/office/drawing/2014/main" id="{508DA569-DE59-D34D-89F8-CC84C23F3751}"/>
                </a:ext>
              </a:extLst>
            </p:cNvPr>
            <p:cNvSpPr/>
            <p:nvPr userDrawn="1"/>
          </p:nvSpPr>
          <p:spPr>
            <a:xfrm>
              <a:off x="8158013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8">
              <a:extLst>
                <a:ext uri="{FF2B5EF4-FFF2-40B4-BE49-F238E27FC236}">
                  <a16:creationId xmlns:a16="http://schemas.microsoft.com/office/drawing/2014/main" id="{25320CD1-BB71-984D-A745-55AF713B20CD}"/>
                </a:ext>
              </a:extLst>
            </p:cNvPr>
            <p:cNvSpPr/>
            <p:nvPr userDrawn="1"/>
          </p:nvSpPr>
          <p:spPr>
            <a:xfrm>
              <a:off x="1007847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9EBEC2-8A73-7A44-B52B-A5FDE8192AD5}"/>
              </a:ext>
            </a:extLst>
          </p:cNvPr>
          <p:cNvGrpSpPr/>
          <p:nvPr userDrawn="1"/>
        </p:nvGrpSpPr>
        <p:grpSpPr>
          <a:xfrm>
            <a:off x="494722" y="2778952"/>
            <a:ext cx="11147626" cy="1611114"/>
            <a:chOff x="476181" y="4860967"/>
            <a:chExt cx="11147626" cy="1611114"/>
          </a:xfrm>
        </p:grpSpPr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2E179D15-A8FC-B745-AF27-FAA79E6146F1}"/>
                </a:ext>
              </a:extLst>
            </p:cNvPr>
            <p:cNvSpPr/>
            <p:nvPr userDrawn="1"/>
          </p:nvSpPr>
          <p:spPr>
            <a:xfrm>
              <a:off x="2396639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8">
              <a:extLst>
                <a:ext uri="{FF2B5EF4-FFF2-40B4-BE49-F238E27FC236}">
                  <a16:creationId xmlns:a16="http://schemas.microsoft.com/office/drawing/2014/main" id="{72E665D8-CC04-6B4D-990B-AE3C7EF3F22D}"/>
                </a:ext>
              </a:extLst>
            </p:cNvPr>
            <p:cNvSpPr/>
            <p:nvPr userDrawn="1"/>
          </p:nvSpPr>
          <p:spPr>
            <a:xfrm>
              <a:off x="47618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8">
              <a:extLst>
                <a:ext uri="{FF2B5EF4-FFF2-40B4-BE49-F238E27FC236}">
                  <a16:creationId xmlns:a16="http://schemas.microsoft.com/office/drawing/2014/main" id="{BF050512-89EF-BB4D-8228-2814D31A19FF}"/>
                </a:ext>
              </a:extLst>
            </p:cNvPr>
            <p:cNvSpPr/>
            <p:nvPr userDrawn="1"/>
          </p:nvSpPr>
          <p:spPr>
            <a:xfrm>
              <a:off x="4317097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E6641DD7-B2BE-594F-91C3-6BB6729DA120}"/>
                </a:ext>
              </a:extLst>
            </p:cNvPr>
            <p:cNvSpPr/>
            <p:nvPr userDrawn="1"/>
          </p:nvSpPr>
          <p:spPr>
            <a:xfrm>
              <a:off x="6237555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8">
              <a:extLst>
                <a:ext uri="{FF2B5EF4-FFF2-40B4-BE49-F238E27FC236}">
                  <a16:creationId xmlns:a16="http://schemas.microsoft.com/office/drawing/2014/main" id="{D3C7AB46-D8B3-5E4F-BA90-2B0BC8F020BA}"/>
                </a:ext>
              </a:extLst>
            </p:cNvPr>
            <p:cNvSpPr/>
            <p:nvPr userDrawn="1"/>
          </p:nvSpPr>
          <p:spPr>
            <a:xfrm>
              <a:off x="8158013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8">
              <a:extLst>
                <a:ext uri="{FF2B5EF4-FFF2-40B4-BE49-F238E27FC236}">
                  <a16:creationId xmlns:a16="http://schemas.microsoft.com/office/drawing/2014/main" id="{864CA4C2-0DDF-F142-B3F9-7200539E36D9}"/>
                </a:ext>
              </a:extLst>
            </p:cNvPr>
            <p:cNvSpPr/>
            <p:nvPr userDrawn="1"/>
          </p:nvSpPr>
          <p:spPr>
            <a:xfrm>
              <a:off x="10078471" y="4860967"/>
              <a:ext cx="1545336" cy="1611114"/>
            </a:xfrm>
            <a:prstGeom prst="roundRect">
              <a:avLst>
                <a:gd name="adj" fmla="val 630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114300" dir="27000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6D73E9D1-1C6B-1548-93C8-1459DC4BF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107" y="-84485"/>
            <a:ext cx="2668534" cy="448551"/>
          </a:xfrm>
          <a:prstGeom prst="rect">
            <a:avLst/>
          </a:prstGeom>
        </p:spPr>
        <p:txBody>
          <a:bodyPr anchor="t"/>
          <a:lstStyle>
            <a:lvl1pPr algn="l">
              <a:defRPr kumimoji="0" lang="en-US" sz="2100" b="0" i="0" u="none" strike="noStrike" kern="1200" cap="none" spc="2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" panose="02000503020000020003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Risk Readiness cont.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011CD39A-2168-F549-BCC5-783B90106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422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09B5E0FD-3BA1-7846-B946-38A3BC9FBB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1770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36B36771-AA26-F644-8DE9-6A0734F4F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5118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6C25E7D5-4F8A-E54F-9D66-E4719611F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466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B9ECE652-54B5-9C48-A4F3-C1FADE8ABE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1814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4A32C644-5191-4E42-910E-3D912EA2A0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15160" y="638901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5" name="Text Placeholder 48">
            <a:extLst>
              <a:ext uri="{FF2B5EF4-FFF2-40B4-BE49-F238E27FC236}">
                <a16:creationId xmlns:a16="http://schemas.microsoft.com/office/drawing/2014/main" id="{E7193362-2B66-AE44-A5EC-DB22F115F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305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15ADE23A-2418-9646-B96C-BCAC0720A6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53653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CC9D14D0-706C-D048-BAD5-C1437A1C3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001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D1FE466F-0AEA-E047-BF0D-BBC67E353D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0349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5BDF8BE7-BFC3-6A4B-97C4-78B99908D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93697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4B88FD87-2516-8549-A0DE-854E5443EE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07043" y="2623472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DB1BFD82-260A-9C40-BFB3-41FF373085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4565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1FC3F34D-AB12-F841-98D2-3CB6ED60B4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57913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0F81444F-2E4C-F94C-A672-BF5DBB3D8D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1261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FAFA65F8-653C-3442-8B3C-5A997FE192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609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5" name="Text Placeholder 48">
            <a:extLst>
              <a:ext uri="{FF2B5EF4-FFF2-40B4-BE49-F238E27FC236}">
                <a16:creationId xmlns:a16="http://schemas.microsoft.com/office/drawing/2014/main" id="{672F06B0-5ADC-F440-BA22-5E8448E247E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97957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96896B76-227E-0040-827B-5396FAA585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111303" y="4704286"/>
            <a:ext cx="1535305" cy="26197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93B6CF09-FB36-2346-BBB3-8D82FDB0B18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3374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72">
            <a:extLst>
              <a:ext uri="{FF2B5EF4-FFF2-40B4-BE49-F238E27FC236}">
                <a16:creationId xmlns:a16="http://schemas.microsoft.com/office/drawing/2014/main" id="{54E14026-D4DC-014C-AE50-7860A005D40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99725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72">
            <a:extLst>
              <a:ext uri="{FF2B5EF4-FFF2-40B4-BE49-F238E27FC236}">
                <a16:creationId xmlns:a16="http://schemas.microsoft.com/office/drawing/2014/main" id="{063EF7DB-C47E-4547-A788-B41B2C5E43E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416076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72">
            <a:extLst>
              <a:ext uri="{FF2B5EF4-FFF2-40B4-BE49-F238E27FC236}">
                <a16:creationId xmlns:a16="http://schemas.microsoft.com/office/drawing/2014/main" id="{55A24C82-6ED1-2240-8718-4E79392CCD1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32427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72">
            <a:extLst>
              <a:ext uri="{FF2B5EF4-FFF2-40B4-BE49-F238E27FC236}">
                <a16:creationId xmlns:a16="http://schemas.microsoft.com/office/drawing/2014/main" id="{BDF3E587-FF7F-224F-B2D8-83040B759D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48778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72">
            <a:extLst>
              <a:ext uri="{FF2B5EF4-FFF2-40B4-BE49-F238E27FC236}">
                <a16:creationId xmlns:a16="http://schemas.microsoft.com/office/drawing/2014/main" id="{53CD9C6B-D314-C145-8154-4C022A30737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165127" y="908027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72">
            <a:extLst>
              <a:ext uri="{FF2B5EF4-FFF2-40B4-BE49-F238E27FC236}">
                <a16:creationId xmlns:a16="http://schemas.microsoft.com/office/drawing/2014/main" id="{EBAB0001-9A29-2940-96FC-158FCD2A85D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52485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72">
            <a:extLst>
              <a:ext uri="{FF2B5EF4-FFF2-40B4-BE49-F238E27FC236}">
                <a16:creationId xmlns:a16="http://schemas.microsoft.com/office/drawing/2014/main" id="{03B080CC-4D2A-F54D-A555-AC9938663AC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468836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72">
            <a:extLst>
              <a:ext uri="{FF2B5EF4-FFF2-40B4-BE49-F238E27FC236}">
                <a16:creationId xmlns:a16="http://schemas.microsoft.com/office/drawing/2014/main" id="{F95D6636-D544-EA45-A29A-D9A849C052E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385187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72">
            <a:extLst>
              <a:ext uri="{FF2B5EF4-FFF2-40B4-BE49-F238E27FC236}">
                <a16:creationId xmlns:a16="http://schemas.microsoft.com/office/drawing/2014/main" id="{7AB89A9B-66EA-0D49-B02A-B77861C4CA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01538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72">
            <a:extLst>
              <a:ext uri="{FF2B5EF4-FFF2-40B4-BE49-F238E27FC236}">
                <a16:creationId xmlns:a16="http://schemas.microsoft.com/office/drawing/2014/main" id="{CC865F31-D789-2C4E-826F-02754D9F6A3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217889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72">
            <a:extLst>
              <a:ext uri="{FF2B5EF4-FFF2-40B4-BE49-F238E27FC236}">
                <a16:creationId xmlns:a16="http://schemas.microsoft.com/office/drawing/2014/main" id="{335CB6EE-81E6-984C-885A-4AC23D86E87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134238" y="2926645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72">
            <a:extLst>
              <a:ext uri="{FF2B5EF4-FFF2-40B4-BE49-F238E27FC236}">
                <a16:creationId xmlns:a16="http://schemas.microsoft.com/office/drawing/2014/main" id="{7E7FE43E-FE67-874A-9791-58E0BA792BE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41334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72">
            <a:extLst>
              <a:ext uri="{FF2B5EF4-FFF2-40B4-BE49-F238E27FC236}">
                <a16:creationId xmlns:a16="http://schemas.microsoft.com/office/drawing/2014/main" id="{8E3382BC-10C5-B749-B639-D59EB372345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57685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72">
            <a:extLst>
              <a:ext uri="{FF2B5EF4-FFF2-40B4-BE49-F238E27FC236}">
                <a16:creationId xmlns:a16="http://schemas.microsoft.com/office/drawing/2014/main" id="{ABAC429F-8860-F541-A9D5-367480E18ED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84546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72">
            <a:extLst>
              <a:ext uri="{FF2B5EF4-FFF2-40B4-BE49-F238E27FC236}">
                <a16:creationId xmlns:a16="http://schemas.microsoft.com/office/drawing/2014/main" id="{D4B49D2E-189A-9D4E-835B-A0E6F0FD1E8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00897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72">
            <a:extLst>
              <a:ext uri="{FF2B5EF4-FFF2-40B4-BE49-F238E27FC236}">
                <a16:creationId xmlns:a16="http://schemas.microsoft.com/office/drawing/2014/main" id="{AE6FD623-6775-5142-A5B4-E3C9BF36918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27758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72">
            <a:extLst>
              <a:ext uri="{FF2B5EF4-FFF2-40B4-BE49-F238E27FC236}">
                <a16:creationId xmlns:a16="http://schemas.microsoft.com/office/drawing/2014/main" id="{01F7117F-970C-4244-846F-EDE2409A6E5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44107" y="5027924"/>
            <a:ext cx="1462784" cy="13169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7" name="Text Placeholder 48">
            <a:extLst>
              <a:ext uri="{FF2B5EF4-FFF2-40B4-BE49-F238E27FC236}">
                <a16:creationId xmlns:a16="http://schemas.microsoft.com/office/drawing/2014/main" id="{EF4E3A8B-D62D-6B45-8CBA-374D0A8F85F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689315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4F833E65-B624-1A4D-ADFE-FF5197B13A4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29495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9" name="Text Placeholder 48">
            <a:extLst>
              <a:ext uri="{FF2B5EF4-FFF2-40B4-BE49-F238E27FC236}">
                <a16:creationId xmlns:a16="http://schemas.microsoft.com/office/drawing/2014/main" id="{D816CDFD-7B2E-4D45-B8D2-058A864151F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047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7E78567F-8593-B34A-AF1B-EC3180B1D9E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58390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1" name="Text Placeholder 48">
            <a:extLst>
              <a:ext uri="{FF2B5EF4-FFF2-40B4-BE49-F238E27FC236}">
                <a16:creationId xmlns:a16="http://schemas.microsoft.com/office/drawing/2014/main" id="{E5D4A581-67B2-5E40-A757-53284966771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386376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CE8AF675-129B-2944-847C-9ADA896B316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1297365" y="207086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1" name="Text Placeholder 48">
            <a:extLst>
              <a:ext uri="{FF2B5EF4-FFF2-40B4-BE49-F238E27FC236}">
                <a16:creationId xmlns:a16="http://schemas.microsoft.com/office/drawing/2014/main" id="{FF566BBB-9B1E-9043-A92A-4FC1994D708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669118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2" name="Text Placeholder 48">
            <a:extLst>
              <a:ext uri="{FF2B5EF4-FFF2-40B4-BE49-F238E27FC236}">
                <a16:creationId xmlns:a16="http://schemas.microsoft.com/office/drawing/2014/main" id="{A97A0C96-998F-2F47-A254-34CAB59682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609298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3" name="Text Placeholder 48">
            <a:extLst>
              <a:ext uri="{FF2B5EF4-FFF2-40B4-BE49-F238E27FC236}">
                <a16:creationId xmlns:a16="http://schemas.microsoft.com/office/drawing/2014/main" id="{D9D00FBD-3CD7-1641-B43E-98EE4B12E3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12850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4" name="Text Placeholder 48">
            <a:extLst>
              <a:ext uri="{FF2B5EF4-FFF2-40B4-BE49-F238E27FC236}">
                <a16:creationId xmlns:a16="http://schemas.microsoft.com/office/drawing/2014/main" id="{58AB608E-80CC-EE42-8282-19E58AF1ED4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38193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5" name="Text Placeholder 48">
            <a:extLst>
              <a:ext uri="{FF2B5EF4-FFF2-40B4-BE49-F238E27FC236}">
                <a16:creationId xmlns:a16="http://schemas.microsoft.com/office/drawing/2014/main" id="{E0DBFECB-708A-6646-9290-D20696EBBC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366179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6" name="Text Placeholder 48">
            <a:extLst>
              <a:ext uri="{FF2B5EF4-FFF2-40B4-BE49-F238E27FC236}">
                <a16:creationId xmlns:a16="http://schemas.microsoft.com/office/drawing/2014/main" id="{99E92923-6377-AF47-906B-FD5C6E644E6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277168" y="4151340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7" name="Text Placeholder 48">
            <a:extLst>
              <a:ext uri="{FF2B5EF4-FFF2-40B4-BE49-F238E27FC236}">
                <a16:creationId xmlns:a16="http://schemas.microsoft.com/office/drawing/2014/main" id="{20F2260F-E09F-AB44-A8B6-D4190A82AD0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669118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8" name="Text Placeholder 48">
            <a:extLst>
              <a:ext uri="{FF2B5EF4-FFF2-40B4-BE49-F238E27FC236}">
                <a16:creationId xmlns:a16="http://schemas.microsoft.com/office/drawing/2014/main" id="{39F59DE8-997D-DB46-AB44-95272533C1F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609298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9" name="Text Placeholder 48">
            <a:extLst>
              <a:ext uri="{FF2B5EF4-FFF2-40B4-BE49-F238E27FC236}">
                <a16:creationId xmlns:a16="http://schemas.microsoft.com/office/drawing/2014/main" id="{FB41A067-B610-9643-B134-41080582C66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512850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0" name="Text Placeholder 48">
            <a:extLst>
              <a:ext uri="{FF2B5EF4-FFF2-40B4-BE49-F238E27FC236}">
                <a16:creationId xmlns:a16="http://schemas.microsoft.com/office/drawing/2014/main" id="{4335CCC1-8B72-7B44-9688-B4ADB5CE651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438193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1" name="Text Placeholder 48">
            <a:extLst>
              <a:ext uri="{FF2B5EF4-FFF2-40B4-BE49-F238E27FC236}">
                <a16:creationId xmlns:a16="http://schemas.microsoft.com/office/drawing/2014/main" id="{48D18621-3517-A240-913C-28E93A64BEB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366179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2" name="Text Placeholder 48">
            <a:extLst>
              <a:ext uri="{FF2B5EF4-FFF2-40B4-BE49-F238E27FC236}">
                <a16:creationId xmlns:a16="http://schemas.microsoft.com/office/drawing/2014/main" id="{BB6532A6-9634-6C4C-B4E0-19C96FF50D4B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1277168" y="6262023"/>
            <a:ext cx="350743" cy="26197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3" name="Rectangle: Rounded Corners 8">
            <a:extLst>
              <a:ext uri="{FF2B5EF4-FFF2-40B4-BE49-F238E27FC236}">
                <a16:creationId xmlns:a16="http://schemas.microsoft.com/office/drawing/2014/main" id="{4D0D538D-7CF6-C643-BD6B-60FE04886FA6}"/>
              </a:ext>
            </a:extLst>
          </p:cNvPr>
          <p:cNvSpPr/>
          <p:nvPr userDrawn="1"/>
        </p:nvSpPr>
        <p:spPr>
          <a:xfrm>
            <a:off x="3320608" y="99327"/>
            <a:ext cx="913230" cy="228036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FF607F"/>
              </a:gs>
              <a:gs pos="51000">
                <a:srgbClr val="FD034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Inherent Risk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96DD21E9-B761-9346-A2B6-71AB524A7A5F}"/>
              </a:ext>
            </a:extLst>
          </p:cNvPr>
          <p:cNvSpPr/>
          <p:nvPr userDrawn="1"/>
        </p:nvSpPr>
        <p:spPr>
          <a:xfrm>
            <a:off x="4419801" y="99321"/>
            <a:ext cx="922764" cy="228035"/>
          </a:xfrm>
          <a:prstGeom prst="roundRect">
            <a:avLst>
              <a:gd name="adj" fmla="val 22557"/>
            </a:avLst>
          </a:prstGeom>
          <a:gradFill>
            <a:gsLst>
              <a:gs pos="100000">
                <a:srgbClr val="91C8F2"/>
              </a:gs>
              <a:gs pos="47000">
                <a:srgbClr val="4375FF"/>
              </a:gs>
            </a:gsLst>
            <a:lin ang="162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venir Book" panose="02000503020000020003" pitchFamily="2" charset="0"/>
              </a:rPr>
              <a:t>Residual Risk</a:t>
            </a:r>
          </a:p>
        </p:txBody>
      </p:sp>
    </p:spTree>
    <p:extLst>
      <p:ext uri="{BB962C8B-B14F-4D97-AF65-F5344CB8AC3E}">
        <p14:creationId xmlns:p14="http://schemas.microsoft.com/office/powerpoint/2010/main" val="3690399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FC284A-8275-434F-9526-84F52AF0C1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439" y="3019957"/>
            <a:ext cx="4002937" cy="210998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74AFC10-8A4C-9D4B-9A51-0BB6B4E010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8308" y="3019957"/>
            <a:ext cx="5217556" cy="27609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6112A1-C7F1-6448-BE8B-CE6A574696CB}"/>
              </a:ext>
            </a:extLst>
          </p:cNvPr>
          <p:cNvSpPr/>
          <p:nvPr userDrawn="1"/>
        </p:nvSpPr>
        <p:spPr>
          <a:xfrm>
            <a:off x="1525546" y="1077133"/>
            <a:ext cx="84839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rPr>
              <a:t>Embed Trainings In Slides</a:t>
            </a:r>
            <a:endParaRPr kumimoji="0" lang="en-US" sz="1800" b="0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87F99D-3A39-2945-8BA7-EEAF330C88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65" y="2729802"/>
            <a:ext cx="4061367" cy="3504789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5E2302F8-A318-5445-9420-F00C7B05C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1475" y="2807294"/>
            <a:ext cx="3834860" cy="2757652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DF34AD-E27D-B24B-AC36-F69614090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7578" y="2807294"/>
            <a:ext cx="3531060" cy="26360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E0E9EC7-3672-F547-B12D-3597E3BC29A7}"/>
              </a:ext>
            </a:extLst>
          </p:cNvPr>
          <p:cNvSpPr/>
          <p:nvPr userDrawn="1"/>
        </p:nvSpPr>
        <p:spPr>
          <a:xfrm>
            <a:off x="1525546" y="1077133"/>
            <a:ext cx="84839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rPr>
              <a:t>Embed Trainings In Slides</a:t>
            </a:r>
            <a:endParaRPr kumimoji="0" lang="en-US" sz="1800" b="0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5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694E80-D90C-A749-9DE4-0D090BF2A8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027433"/>
              </p:ext>
            </p:extLst>
          </p:nvPr>
        </p:nvGraphicFramePr>
        <p:xfrm>
          <a:off x="565150" y="2564970"/>
          <a:ext cx="11061700" cy="297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0">
                  <a:extLst>
                    <a:ext uri="{9D8B030D-6E8A-4147-A177-3AD203B41FA5}">
                      <a16:colId xmlns:a16="http://schemas.microsoft.com/office/drawing/2014/main" val="545452163"/>
                    </a:ext>
                  </a:extLst>
                </a:gridCol>
                <a:gridCol w="5530850">
                  <a:extLst>
                    <a:ext uri="{9D8B030D-6E8A-4147-A177-3AD203B41FA5}">
                      <a16:colId xmlns:a16="http://schemas.microsoft.com/office/drawing/2014/main" val="1890649000"/>
                    </a:ext>
                  </a:extLst>
                </a:gridCol>
              </a:tblGrid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For: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target consumers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16030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Who: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target consumers’ needs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19732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The: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product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3906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Is a: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product category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72986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That: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product benefit/reason to buy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44241"/>
                  </a:ext>
                </a:extLst>
              </a:tr>
              <a:tr h="3017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Unlike: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alternative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55753"/>
                  </a:ext>
                </a:extLst>
              </a:tr>
              <a:tr h="50298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Our product: 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[</a:t>
                      </a:r>
                      <a:r>
                        <a:rPr lang="en-US" sz="12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differentiation</a:t>
                      </a:r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Book" panose="02000503020000020003" pitchFamily="2" charset="0"/>
                        </a:rPr>
                        <a:t>]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93571"/>
                  </a:ext>
                </a:extLst>
              </a:tr>
              <a:tr h="658321">
                <a:tc gridSpan="2"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411480" marR="4114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907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32DFFA-E7B0-5442-995A-3FEDC8A69923}"/>
              </a:ext>
            </a:extLst>
          </p:cNvPr>
          <p:cNvSpPr txBox="1"/>
          <p:nvPr userDrawn="1"/>
        </p:nvSpPr>
        <p:spPr>
          <a:xfrm>
            <a:off x="565150" y="204818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(Page 71)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08AAC-2861-0B48-BEAC-D29F7A40569E}"/>
              </a:ext>
            </a:extLst>
          </p:cNvPr>
          <p:cNvSpPr/>
          <p:nvPr userDrawn="1"/>
        </p:nvSpPr>
        <p:spPr>
          <a:xfrm>
            <a:off x="565150" y="727440"/>
            <a:ext cx="95197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+mn-cs"/>
              </a:rPr>
              <a:t>Embed Frameworks in Slides</a:t>
            </a:r>
            <a:endParaRPr kumimoji="0" lang="en-US" sz="1800" b="0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EDD56-5259-EE4C-A2C4-7F3ED643A9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5" y="2569057"/>
            <a:ext cx="5530852" cy="2952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For credit repair organizations (CROs)</a:t>
            </a:r>
          </a:p>
          <a:p>
            <a:pPr lvl="0"/>
            <a:endParaRPr lang="en-US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E0CBEF4-7B0C-F649-A4FD-D77522277B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9" y="2872082"/>
            <a:ext cx="5530848" cy="2952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who need to reduce cost and increase efficacy,</a:t>
            </a:r>
          </a:p>
          <a:p>
            <a:pPr lvl="0"/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791D33-E548-E74F-ADDD-E147E4F2D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8" y="3178707"/>
            <a:ext cx="5530852" cy="295275"/>
          </a:xfrm>
          <a:prstGeom prst="rect">
            <a:avLst/>
          </a:prstGeom>
        </p:spPr>
        <p:txBody>
          <a:bodyPr/>
          <a:lstStyle>
            <a:lvl1pPr>
              <a:buNone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the [CRAAS NAME] platform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7C8B1E6-5BC1-2943-9E7B-72664571B0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7" y="3483947"/>
            <a:ext cx="5530852" cy="295275"/>
          </a:xfrm>
          <a:prstGeom prst="rect">
            <a:avLst/>
          </a:prstGeom>
        </p:spPr>
        <p:txBody>
          <a:bodyPr/>
          <a:lstStyle>
            <a:lvl1pPr>
              <a:buNone/>
              <a:defRPr sz="1200" spc="20" baseline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is a turnkey series of CRA-approved processes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1696F003-CE2D-3647-8127-5185B5926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96" y="3777693"/>
            <a:ext cx="5530852" cy="295275"/>
          </a:xfrm>
          <a:prstGeom prst="rect">
            <a:avLst/>
          </a:prstGeom>
        </p:spPr>
        <p:txBody>
          <a:bodyPr/>
          <a:lstStyle>
            <a:lvl1pPr>
              <a:buNone/>
              <a:defRPr lang="en-US" sz="1200" kern="1200" spc="20" baseline="0" dirty="0" smtClean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that automate bureau communications.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0EA4D81-7800-2E4E-9D79-C6563B23D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5" y="4078688"/>
            <a:ext cx="5530852" cy="295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20" baseline="0" dirty="0" smtClean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Unlike manual programs where CROs snail-mail physical letters,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29CF86A-E713-5847-AE42-0B6CBF3EC3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5" y="4377256"/>
            <a:ext cx="5530855" cy="5006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20" baseline="0" dirty="0" smtClean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[CRAAS NAME] connects directly with bureaus electronically and ensures lightening-fast disposition, process integrity, and data security.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4B92B540-76C0-2C4F-9CCA-CA9275C9F6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150" y="5172832"/>
            <a:ext cx="11061700" cy="792457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20" baseline="0">
                <a:latin typeface="Avenir Book" panose="02000503020000020003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solidFill>
                  <a:schemeClr val="tx1"/>
                </a:solidFill>
              </a:rPr>
              <a:t>     For credit repair organizations (CROs) who need to reduce cost and increase efficacy, </a:t>
            </a:r>
            <a:r>
              <a:rPr lang="en-US" sz="1200" b="0" i="1" dirty="0">
                <a:solidFill>
                  <a:schemeClr val="tx1"/>
                </a:solidFill>
              </a:rPr>
              <a:t>[CRAAS NAME] </a:t>
            </a:r>
            <a:r>
              <a:rPr lang="en-US" sz="1200" b="0" i="0" dirty="0">
                <a:solidFill>
                  <a:schemeClr val="tx1"/>
                </a:solidFill>
              </a:rPr>
              <a:t>is a turnkey series of CRA-approved processes that automate bureau communications. Unlike manual programs where CROs send physical snail mail, </a:t>
            </a:r>
            <a:r>
              <a:rPr lang="en-US" sz="1200" b="0" i="1" dirty="0">
                <a:solidFill>
                  <a:schemeClr val="tx1"/>
                </a:solidFill>
              </a:rPr>
              <a:t>[CRAAS NAME]’s </a:t>
            </a:r>
            <a:r>
              <a:rPr lang="en-US" sz="1200" b="0" i="0" dirty="0">
                <a:solidFill>
                  <a:schemeClr val="tx1"/>
                </a:solidFill>
              </a:rPr>
              <a:t>electronic services connect directly with bureaus to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0" dirty="0">
                <a:solidFill>
                  <a:schemeClr val="tx1"/>
                </a:solidFill>
              </a:rPr>
              <a:t>ensure lightening-fast disposition, process integrity, and data security.</a:t>
            </a:r>
          </a:p>
        </p:txBody>
      </p:sp>
    </p:spTree>
    <p:extLst>
      <p:ext uri="{BB962C8B-B14F-4D97-AF65-F5344CB8AC3E}">
        <p14:creationId xmlns:p14="http://schemas.microsoft.com/office/powerpoint/2010/main" val="348125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990E7B-723F-3449-966E-A77668F586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326742" y="6390692"/>
            <a:ext cx="27432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tx1"/>
                </a:solidFill>
                <a:latin typeface="Helvetica" pitchFamily="2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308D56-B2DF-E94C-B047-DC17CBFD433E}"/>
              </a:ext>
            </a:extLst>
          </p:cNvPr>
          <p:cNvSpPr txBox="1"/>
          <p:nvPr userDrawn="1"/>
        </p:nvSpPr>
        <p:spPr>
          <a:xfrm>
            <a:off x="5296829" y="8987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  <p:sldLayoutId id="2147483654" r:id="rId5"/>
    <p:sldLayoutId id="2147483652" r:id="rId6"/>
  </p:sldLayoutIdLst>
  <p:txStyles>
    <p:titleStyle>
      <a:lvl1pPr marL="0" algn="ctr" defTabSz="914400" rtl="0" eaLnBrk="1" latinLnBrk="0" hangingPunct="1">
        <a:lnSpc>
          <a:spcPts val="3800"/>
        </a:lnSpc>
        <a:spcBef>
          <a:spcPct val="0"/>
        </a:spcBef>
        <a:buNone/>
        <a:defRPr lang="en-US" sz="3600" kern="1200" spc="-50" dirty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Sleeping Beauty">
      <a:dk1>
        <a:srgbClr val="000000"/>
      </a:dk1>
      <a:lt1>
        <a:srgbClr val="FFFFFF"/>
      </a:lt1>
      <a:dk2>
        <a:srgbClr val="455369"/>
      </a:dk2>
      <a:lt2>
        <a:srgbClr val="E7E4E6"/>
      </a:lt2>
      <a:accent1>
        <a:srgbClr val="4774FF"/>
      </a:accent1>
      <a:accent2>
        <a:srgbClr val="FE9A00"/>
      </a:accent2>
      <a:accent3>
        <a:srgbClr val="FD004F"/>
      </a:accent3>
      <a:accent4>
        <a:srgbClr val="BDFE03"/>
      </a:accent4>
      <a:accent5>
        <a:srgbClr val="0CE1FC"/>
      </a:accent5>
      <a:accent6>
        <a:srgbClr val="2D009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Arial</vt:lpstr>
      <vt:lpstr>Avenir</vt:lpstr>
      <vt:lpstr>Avenir Book</vt:lpstr>
      <vt:lpstr>Avenir Light</vt:lpstr>
      <vt:lpstr>Avenir Medium</vt:lpstr>
      <vt:lpstr>Calibri</vt:lpstr>
      <vt:lpstr>Font Awesome 5 Free Solid</vt:lpstr>
      <vt:lpstr>Helvetica</vt:lpstr>
      <vt:lpstr>Proxima Nova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Roboto is a type</dc:title>
  <dc:creator>Taylor Rose</dc:creator>
  <cp:lastModifiedBy>Taylor Rose</cp:lastModifiedBy>
  <cp:revision>154</cp:revision>
  <dcterms:created xsi:type="dcterms:W3CDTF">2020-10-07T21:59:23Z</dcterms:created>
  <dcterms:modified xsi:type="dcterms:W3CDTF">2020-12-05T22:18:43Z</dcterms:modified>
</cp:coreProperties>
</file>